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11" r:id="rId3"/>
  </p:sldMasterIdLst>
  <p:notesMasterIdLst>
    <p:notesMasterId r:id="rId30"/>
  </p:notesMasterIdLst>
  <p:sldIdLst>
    <p:sldId id="256" r:id="rId4"/>
    <p:sldId id="279" r:id="rId5"/>
    <p:sldId id="277" r:id="rId6"/>
    <p:sldId id="257" r:id="rId7"/>
    <p:sldId id="258" r:id="rId8"/>
    <p:sldId id="274" r:id="rId9"/>
    <p:sldId id="263" r:id="rId10"/>
    <p:sldId id="280" r:id="rId11"/>
    <p:sldId id="260" r:id="rId12"/>
    <p:sldId id="262" r:id="rId13"/>
    <p:sldId id="261" r:id="rId14"/>
    <p:sldId id="282" r:id="rId15"/>
    <p:sldId id="266" r:id="rId16"/>
    <p:sldId id="267" r:id="rId17"/>
    <p:sldId id="271" r:id="rId18"/>
    <p:sldId id="268" r:id="rId19"/>
    <p:sldId id="276" r:id="rId20"/>
    <p:sldId id="269" r:id="rId21"/>
    <p:sldId id="270" r:id="rId22"/>
    <p:sldId id="278" r:id="rId23"/>
    <p:sldId id="281" r:id="rId24"/>
    <p:sldId id="283" r:id="rId25"/>
    <p:sldId id="284" r:id="rId26"/>
    <p:sldId id="272" r:id="rId27"/>
    <p:sldId id="273" r:id="rId28"/>
    <p:sldId id="285" r:id="rId29"/>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2D5"/>
    <a:srgbClr val="783502"/>
    <a:srgbClr val="9C4402"/>
    <a:srgbClr val="A24702"/>
    <a:srgbClr val="471F01"/>
    <a:srgbClr val="6B2E01"/>
    <a:srgbClr val="E1F3F7"/>
    <a:srgbClr val="87CFDE"/>
    <a:srgbClr val="F2FAFC"/>
    <a:srgbClr val="1B3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12" autoAdjust="0"/>
    <p:restoredTop sz="93784" autoAdjust="0"/>
  </p:normalViewPr>
  <p:slideViewPr>
    <p:cSldViewPr snapToGrid="0">
      <p:cViewPr varScale="1">
        <p:scale>
          <a:sx n="115" d="100"/>
          <a:sy n="115" d="100"/>
        </p:scale>
        <p:origin x="81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4" y="0"/>
            <a:ext cx="2945659" cy="498135"/>
          </a:xfrm>
          <a:prstGeom prst="rect">
            <a:avLst/>
          </a:prstGeom>
        </p:spPr>
        <p:txBody>
          <a:bodyPr vert="horz" lIns="91440" tIns="45720" rIns="91440" bIns="45720" rtlCol="0"/>
          <a:lstStyle>
            <a:lvl1pPr algn="r">
              <a:defRPr sz="1200"/>
            </a:lvl1pPr>
          </a:lstStyle>
          <a:p>
            <a:fld id="{32A77276-E614-41E2-BCCC-80D59027CD63}" type="datetimeFigureOut">
              <a:rPr lang="zh-TW" altLang="en-US" smtClean="0"/>
              <a:t>2020/12/7</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30091"/>
            <a:ext cx="2945659" cy="498134"/>
          </a:xfrm>
          <a:prstGeom prst="rect">
            <a:avLst/>
          </a:prstGeom>
        </p:spPr>
        <p:txBody>
          <a:bodyPr vert="horz" lIns="91440" tIns="45720" rIns="91440" bIns="45720" rtlCol="0" anchor="b"/>
          <a:lstStyle>
            <a:lvl1pPr algn="r">
              <a:defRPr sz="1200"/>
            </a:lvl1pPr>
          </a:lstStyle>
          <a:p>
            <a:fld id="{FCB81A89-4F11-4B68-9434-69B1086D8983}" type="slidenum">
              <a:rPr lang="zh-TW" altLang="en-US" smtClean="0"/>
              <a:t>‹#›</a:t>
            </a:fld>
            <a:endParaRPr lang="zh-TW" altLang="en-US"/>
          </a:p>
        </p:txBody>
      </p:sp>
    </p:spTree>
    <p:extLst>
      <p:ext uri="{BB962C8B-B14F-4D97-AF65-F5344CB8AC3E}">
        <p14:creationId xmlns:p14="http://schemas.microsoft.com/office/powerpoint/2010/main" val="128710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CB81A89-4F11-4B68-9434-69B1086D8983}" type="slidenum">
              <a:rPr lang="zh-TW" altLang="en-US" smtClean="0"/>
              <a:t>1</a:t>
            </a:fld>
            <a:endParaRPr lang="zh-TW" altLang="en-US"/>
          </a:p>
        </p:txBody>
      </p:sp>
    </p:spTree>
    <p:extLst>
      <p:ext uri="{BB962C8B-B14F-4D97-AF65-F5344CB8AC3E}">
        <p14:creationId xmlns:p14="http://schemas.microsoft.com/office/powerpoint/2010/main" val="67887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r>
              <a:rPr lang="zh-TW" altLang="en-US" dirty="0"/>
              <a:t>第 </a:t>
            </a:r>
            <a:r>
              <a:rPr lang="en-US" altLang="zh-TW" dirty="0"/>
              <a:t>16 </a:t>
            </a:r>
            <a:r>
              <a:rPr lang="zh-TW" altLang="en-US" dirty="0"/>
              <a:t>條   </a:t>
            </a:r>
          </a:p>
          <a:p>
            <a:r>
              <a:rPr lang="zh-TW" altLang="en-US" dirty="0"/>
              <a:t>有下列情形之一者，得拒絕被選任為國民法官、備位國民法官：</a:t>
            </a:r>
          </a:p>
          <a:p>
            <a:r>
              <a:rPr lang="zh-TW" altLang="en-US" dirty="0"/>
              <a:t>一、年滿七十歲以上者。</a:t>
            </a:r>
          </a:p>
          <a:p>
            <a:r>
              <a:rPr lang="zh-TW" altLang="en-US" dirty="0"/>
              <a:t>二、公立或已立案私立學校之教師。</a:t>
            </a:r>
          </a:p>
          <a:p>
            <a:r>
              <a:rPr lang="zh-TW" altLang="en-US" dirty="0"/>
              <a:t>三、公立或已立案私立學校之在校學生。</a:t>
            </a:r>
          </a:p>
          <a:p>
            <a:r>
              <a:rPr lang="zh-TW" altLang="en-US" dirty="0"/>
              <a:t>四、有重大疾病、傷害、生理或心理因素致執行國民法官、備位國民法官職務顯有困難。</a:t>
            </a:r>
          </a:p>
          <a:p>
            <a:r>
              <a:rPr lang="zh-TW" altLang="en-US" dirty="0"/>
              <a:t>五、執行國民法官、備位國民法官職務有嚴重影響其身心健康之虞。</a:t>
            </a:r>
          </a:p>
          <a:p>
            <a:r>
              <a:rPr lang="zh-TW" altLang="en-US" dirty="0"/>
              <a:t>六、因看護、養育親屬致執行國民法官、備位國民法官職務顯有困難。</a:t>
            </a:r>
          </a:p>
          <a:p>
            <a:r>
              <a:rPr lang="zh-TW" altLang="en-US" dirty="0"/>
              <a:t>七、因重大災害生活所仰賴之基礎受顯著破壞，有處理為生活重建事務之必要時。</a:t>
            </a:r>
          </a:p>
          <a:p>
            <a:r>
              <a:rPr lang="zh-TW" altLang="en-US" dirty="0"/>
              <a:t>八、因生活上、工作上、家庭上之重大需要致執行國民法官、備位國民法官職務顯有困難。</a:t>
            </a:r>
          </a:p>
          <a:p>
            <a:r>
              <a:rPr lang="zh-TW" altLang="en-US" dirty="0"/>
              <a:t>九、曾任國民法官或備位國民法官未滿五年。</a:t>
            </a:r>
          </a:p>
          <a:p>
            <a:r>
              <a:rPr lang="zh-TW" altLang="en-US" dirty="0"/>
              <a:t>十、除前款情形外，曾為候選國民法官經通知到庭未滿一年。</a:t>
            </a:r>
          </a:p>
          <a:p>
            <a:r>
              <a:rPr lang="zh-TW" altLang="en-US" dirty="0"/>
              <a:t>前項年齡及期間之計算，均以候選國民法官通知書送達之日為準。</a:t>
            </a:r>
          </a:p>
          <a:p>
            <a:endParaRPr lang="en-US" altLang="zh-TW" dirty="0"/>
          </a:p>
          <a:p>
            <a:r>
              <a:rPr lang="zh-TW" altLang="en-US" dirty="0"/>
              <a:t>貳、思考</a:t>
            </a:r>
            <a:endParaRPr lang="en-US" altLang="zh-TW" dirty="0"/>
          </a:p>
          <a:p>
            <a:r>
              <a:rPr lang="zh-TW" altLang="en-US" dirty="0"/>
              <a:t>     為什麼會有以上這些拒絕參與的事由？</a:t>
            </a:r>
            <a:endParaRPr lang="en-US" altLang="zh-TW" dirty="0"/>
          </a:p>
          <a:p>
            <a:endParaRPr lang="en-US" altLang="zh-TW" dirty="0"/>
          </a:p>
          <a:p>
            <a:r>
              <a:rPr lang="zh-TW" altLang="en-US" dirty="0"/>
              <a:t>參、問答活動</a:t>
            </a:r>
            <a:endParaRPr lang="en-US" altLang="zh-TW" dirty="0"/>
          </a:p>
          <a:p>
            <a:r>
              <a:rPr lang="zh-TW" altLang="en-US" dirty="0"/>
              <a:t>一、大家覺得怎麼樣的情形可能會影響到參與擔任國民法官的意願？</a:t>
            </a:r>
            <a:endParaRPr lang="en-US" altLang="zh-TW" dirty="0"/>
          </a:p>
          <a:p>
            <a:r>
              <a:rPr lang="zh-TW" altLang="en-US" dirty="0"/>
              <a:t>二、請您提出一個最有可能讓自己沒辦法順利參與審判的情形。</a:t>
            </a:r>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10</a:t>
            </a:fld>
            <a:endParaRPr lang="zh-TW" altLang="en-US"/>
          </a:p>
        </p:txBody>
      </p:sp>
    </p:spTree>
    <p:extLst>
      <p:ext uri="{BB962C8B-B14F-4D97-AF65-F5344CB8AC3E}">
        <p14:creationId xmlns:p14="http://schemas.microsoft.com/office/powerpoint/2010/main" val="127613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r>
              <a:rPr lang="zh-TW" altLang="en-US" sz="1200" b="0" i="0" kern="1200" dirty="0">
                <a:solidFill>
                  <a:schemeClr val="tx1"/>
                </a:solidFill>
                <a:effectLst/>
                <a:latin typeface="+mn-lt"/>
                <a:ea typeface="+mn-ea"/>
                <a:cs typeface="+mn-cs"/>
              </a:rPr>
              <a:t>第</a:t>
            </a:r>
            <a:r>
              <a:rPr lang="en-US" altLang="zh-TW" sz="1200" b="0" i="0" kern="1200" dirty="0">
                <a:solidFill>
                  <a:schemeClr val="tx1"/>
                </a:solidFill>
                <a:effectLst/>
                <a:latin typeface="+mn-lt"/>
                <a:ea typeface="+mn-ea"/>
                <a:cs typeface="+mn-cs"/>
              </a:rPr>
              <a:t>20</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地方法院於備選國民法官複選名冊造具完成後，應以書面通知名冊內之各</a:t>
            </a:r>
            <a:r>
              <a:rPr lang="zh-TW" altLang="en-US" dirty="0"/>
              <a:t/>
            </a:r>
            <a:br>
              <a:rPr lang="zh-TW" altLang="en-US" dirty="0"/>
            </a:br>
            <a:r>
              <a:rPr lang="zh-TW" altLang="en-US" sz="1200" b="0" i="0" kern="1200" dirty="0">
                <a:solidFill>
                  <a:schemeClr val="tx1"/>
                </a:solidFill>
                <a:effectLst/>
                <a:latin typeface="+mn-lt"/>
                <a:ea typeface="+mn-ea"/>
                <a:cs typeface="+mn-cs"/>
              </a:rPr>
              <a:t>備選國民法官。</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22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法院應於國民法官選任期日三十日前，以書面通知候選國民法官於選任期</a:t>
            </a:r>
            <a:r>
              <a:rPr lang="zh-TW" altLang="en-US" dirty="0"/>
              <a:t/>
            </a:r>
            <a:br>
              <a:rPr lang="zh-TW" altLang="en-US" dirty="0"/>
            </a:br>
            <a:r>
              <a:rPr lang="zh-TW" altLang="en-US" sz="1200" b="0" i="0" kern="1200" dirty="0">
                <a:solidFill>
                  <a:schemeClr val="tx1"/>
                </a:solidFill>
                <a:effectLst/>
                <a:latin typeface="+mn-lt"/>
                <a:ea typeface="+mn-ea"/>
                <a:cs typeface="+mn-cs"/>
              </a:rPr>
              <a:t>日到庭。</a:t>
            </a:r>
            <a:r>
              <a:rPr lang="zh-TW" altLang="en-US" dirty="0"/>
              <a:t/>
            </a:r>
            <a:br>
              <a:rPr lang="zh-TW" altLang="en-US" dirty="0"/>
            </a:br>
            <a:r>
              <a:rPr lang="zh-TW" altLang="en-US" sz="1200" b="0" i="0" kern="1200" dirty="0">
                <a:solidFill>
                  <a:schemeClr val="tx1"/>
                </a:solidFill>
                <a:effectLst/>
                <a:latin typeface="+mn-lt"/>
                <a:ea typeface="+mn-ea"/>
                <a:cs typeface="+mn-cs"/>
              </a:rPr>
              <a:t>前項通知，應併檢附國民參與審判制度概要說明書、候選國民法官調查表</a:t>
            </a:r>
            <a:r>
              <a:rPr lang="zh-TW" altLang="en-US" dirty="0"/>
              <a:t/>
            </a:r>
            <a:br>
              <a:rPr lang="zh-TW" altLang="en-US" dirty="0"/>
            </a:br>
            <a:r>
              <a:rPr lang="zh-TW" altLang="en-US" sz="1200" b="0" i="0" kern="1200" dirty="0">
                <a:solidFill>
                  <a:schemeClr val="tx1"/>
                </a:solidFill>
                <a:effectLst/>
                <a:latin typeface="+mn-lt"/>
                <a:ea typeface="+mn-ea"/>
                <a:cs typeface="+mn-cs"/>
              </a:rPr>
              <a:t>；候選國民法官應就調查表據實填載之，並於選任期日十日前送交法院。</a:t>
            </a:r>
            <a:r>
              <a:rPr lang="zh-TW" altLang="en-US" dirty="0"/>
              <a:t/>
            </a:r>
            <a:br>
              <a:rPr lang="zh-TW" altLang="en-US" dirty="0"/>
            </a:br>
            <a:r>
              <a:rPr lang="zh-TW" altLang="en-US" sz="1200" b="0" i="0" kern="1200" dirty="0">
                <a:solidFill>
                  <a:schemeClr val="tx1"/>
                </a:solidFill>
                <a:effectLst/>
                <a:latin typeface="+mn-lt"/>
                <a:ea typeface="+mn-ea"/>
                <a:cs typeface="+mn-cs"/>
              </a:rPr>
              <a:t>前項說明書及調查表應記載之事項，由司法院定之。</a:t>
            </a:r>
            <a:r>
              <a:rPr lang="zh-TW" altLang="en-US" dirty="0"/>
              <a:t/>
            </a:r>
            <a:br>
              <a:rPr lang="zh-TW" altLang="en-US" dirty="0"/>
            </a:br>
            <a:r>
              <a:rPr lang="zh-TW" altLang="en-US" sz="1200" b="0" i="0" kern="1200" dirty="0">
                <a:solidFill>
                  <a:schemeClr val="tx1"/>
                </a:solidFill>
                <a:effectLst/>
                <a:latin typeface="+mn-lt"/>
                <a:ea typeface="+mn-ea"/>
                <a:cs typeface="+mn-cs"/>
              </a:rPr>
              <a:t>法院於收受第二項之調查表後，應為必要之調查，如有不具第十二條第一</a:t>
            </a:r>
            <a:r>
              <a:rPr lang="zh-TW" altLang="en-US" dirty="0"/>
              <a:t/>
            </a:r>
            <a:br>
              <a:rPr lang="zh-TW" altLang="en-US" dirty="0"/>
            </a:br>
            <a:r>
              <a:rPr lang="zh-TW" altLang="en-US" sz="1200" b="0" i="0" kern="1200" dirty="0">
                <a:solidFill>
                  <a:schemeClr val="tx1"/>
                </a:solidFill>
                <a:effectLst/>
                <a:latin typeface="+mn-lt"/>
                <a:ea typeface="+mn-ea"/>
                <a:cs typeface="+mn-cs"/>
              </a:rPr>
              <a:t>項所定資格，或有第十三條至第十五條所定情形，或有第十六條所定情形</a:t>
            </a:r>
            <a:r>
              <a:rPr lang="zh-TW" altLang="en-US" dirty="0"/>
              <a:t/>
            </a:r>
            <a:br>
              <a:rPr lang="zh-TW" altLang="en-US" dirty="0"/>
            </a:br>
            <a:r>
              <a:rPr lang="zh-TW" altLang="en-US" sz="1200" b="0" i="0" kern="1200" dirty="0">
                <a:solidFill>
                  <a:schemeClr val="tx1"/>
                </a:solidFill>
                <a:effectLst/>
                <a:latin typeface="+mn-lt"/>
                <a:ea typeface="+mn-ea"/>
                <a:cs typeface="+mn-cs"/>
              </a:rPr>
              <a:t>且經其陳明拒絕被選任者，應予除名，並通知之。</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dirty="0"/>
              <a:t>貳、思考</a:t>
            </a:r>
            <a:endParaRPr lang="en-US" altLang="zh-TW" dirty="0"/>
          </a:p>
          <a:p>
            <a:endParaRPr lang="en-US" altLang="zh-TW" dirty="0"/>
          </a:p>
          <a:p>
            <a:r>
              <a:rPr lang="zh-TW" altLang="en-US" dirty="0"/>
              <a:t>一、為什麼列入調查表以後就要通知國民法官？</a:t>
            </a:r>
            <a:endParaRPr lang="en-US" altLang="zh-TW" dirty="0"/>
          </a:p>
          <a:p>
            <a:r>
              <a:rPr lang="zh-TW" altLang="en-US" dirty="0"/>
              <a:t>二、為什麼要提前</a:t>
            </a:r>
            <a:r>
              <a:rPr lang="en-US" altLang="zh-TW" dirty="0"/>
              <a:t>30</a:t>
            </a:r>
            <a:r>
              <a:rPr lang="zh-TW" altLang="en-US" dirty="0"/>
              <a:t>天通知？</a:t>
            </a:r>
            <a:endParaRPr lang="en-US" altLang="zh-TW" dirty="0"/>
          </a:p>
          <a:p>
            <a:r>
              <a:rPr lang="zh-TW" altLang="en-US" dirty="0"/>
              <a:t>三、為什麼要檢送事前調查表給國民法官？</a:t>
            </a:r>
            <a:endParaRPr lang="en-US" altLang="zh-TW" dirty="0"/>
          </a:p>
          <a:p>
            <a:endParaRPr lang="en-US" altLang="zh-TW" dirty="0"/>
          </a:p>
          <a:p>
            <a:r>
              <a:rPr lang="zh-TW" altLang="en-US" dirty="0"/>
              <a:t>參、問答活動</a:t>
            </a:r>
            <a:endParaRPr lang="en-US" altLang="zh-TW" dirty="0"/>
          </a:p>
          <a:p>
            <a:endParaRPr lang="en-US" altLang="zh-TW" dirty="0"/>
          </a:p>
          <a:p>
            <a:r>
              <a:rPr lang="zh-TW" altLang="en-US" dirty="0"/>
              <a:t>一、大家收到「候選國民法官」通知後會願意來參加選任程序嗎？</a:t>
            </a:r>
            <a:endParaRPr lang="en-US" altLang="zh-TW" dirty="0"/>
          </a:p>
          <a:p>
            <a:r>
              <a:rPr lang="zh-TW" altLang="en-US" dirty="0"/>
              <a:t>二、會想來的原因是什麼？</a:t>
            </a:r>
            <a:endParaRPr lang="en-US" altLang="zh-TW" dirty="0"/>
          </a:p>
          <a:p>
            <a:r>
              <a:rPr lang="zh-TW" altLang="en-US" dirty="0"/>
              <a:t>三、不想來的原因是什麼？</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11</a:t>
            </a:fld>
            <a:endParaRPr lang="zh-TW" altLang="en-US"/>
          </a:p>
        </p:txBody>
      </p:sp>
    </p:spTree>
    <p:extLst>
      <p:ext uri="{BB962C8B-B14F-4D97-AF65-F5344CB8AC3E}">
        <p14:creationId xmlns:p14="http://schemas.microsoft.com/office/powerpoint/2010/main" val="93781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教師筆記</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壹、國民法官法規定</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20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地方法院於備選國民法官複選名冊造具完成後，應以書面通知名冊內之各</a:t>
            </a:r>
            <a:r>
              <a:rPr lang="zh-TW" altLang="en-US" dirty="0"/>
              <a:t/>
            </a:r>
            <a:br>
              <a:rPr lang="zh-TW" altLang="en-US" dirty="0"/>
            </a:br>
            <a:r>
              <a:rPr lang="zh-TW" altLang="en-US" sz="1200" b="0" i="0" kern="1200" dirty="0">
                <a:solidFill>
                  <a:schemeClr val="tx1"/>
                </a:solidFill>
                <a:effectLst/>
                <a:latin typeface="+mn-lt"/>
                <a:ea typeface="+mn-ea"/>
                <a:cs typeface="+mn-cs"/>
              </a:rPr>
              <a:t>備選國民法官。</a:t>
            </a:r>
            <a:r>
              <a:rPr lang="zh-TW" altLang="en-US" dirty="0"/>
              <a:t/>
            </a:r>
            <a:br>
              <a:rPr lang="zh-TW" altLang="en-US" dirty="0"/>
            </a:br>
            <a:r>
              <a:rPr lang="zh-TW" altLang="en-US" dirty="0"/>
              <a:t/>
            </a:r>
            <a:br>
              <a:rPr lang="zh-TW" altLang="en-US" dirty="0"/>
            </a:br>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21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行國民參與審判之案件，於審判期日之訴訟程序前，法院應自備選國民法</a:t>
            </a:r>
            <a:r>
              <a:rPr lang="zh-TW" altLang="en-US" dirty="0"/>
              <a:t/>
            </a:r>
            <a:br>
              <a:rPr lang="zh-TW" altLang="en-US" dirty="0"/>
            </a:br>
            <a:r>
              <a:rPr lang="zh-TW" altLang="en-US" sz="1200" b="0" i="0" kern="1200" dirty="0">
                <a:solidFill>
                  <a:schemeClr val="tx1"/>
                </a:solidFill>
                <a:effectLst/>
                <a:latin typeface="+mn-lt"/>
                <a:ea typeface="+mn-ea"/>
                <a:cs typeface="+mn-cs"/>
              </a:rPr>
              <a:t>官複選名冊中，以隨機抽選方式選出該案所需人數之候選國民法官，並為</a:t>
            </a:r>
            <a:r>
              <a:rPr lang="zh-TW" altLang="en-US" dirty="0"/>
              <a:t/>
            </a:r>
            <a:br>
              <a:rPr lang="zh-TW" altLang="en-US" dirty="0"/>
            </a:br>
            <a:r>
              <a:rPr lang="zh-TW" altLang="en-US" sz="1200" b="0" i="0" kern="1200" dirty="0">
                <a:solidFill>
                  <a:schemeClr val="tx1"/>
                </a:solidFill>
                <a:effectLst/>
                <a:latin typeface="+mn-lt"/>
                <a:ea typeface="+mn-ea"/>
                <a:cs typeface="+mn-cs"/>
              </a:rPr>
              <a:t>必要之調查，以審核其有無不具第十二條第一項所定資格，或有第十三條</a:t>
            </a:r>
            <a:r>
              <a:rPr lang="zh-TW" altLang="en-US" dirty="0"/>
              <a:t/>
            </a:r>
            <a:br>
              <a:rPr lang="zh-TW" altLang="en-US" dirty="0"/>
            </a:br>
            <a:r>
              <a:rPr lang="zh-TW" altLang="en-US" sz="1200" b="0" i="0" kern="1200" dirty="0">
                <a:solidFill>
                  <a:schemeClr val="tx1"/>
                </a:solidFill>
                <a:effectLst/>
                <a:latin typeface="+mn-lt"/>
                <a:ea typeface="+mn-ea"/>
                <a:cs typeface="+mn-cs"/>
              </a:rPr>
              <a:t>至第十五條所定情形而應予除名。</a:t>
            </a:r>
            <a:r>
              <a:rPr lang="zh-TW" altLang="en-US" dirty="0"/>
              <a:t/>
            </a:r>
            <a:br>
              <a:rPr lang="zh-TW" altLang="en-US" dirty="0"/>
            </a:br>
            <a:r>
              <a:rPr lang="zh-TW" altLang="en-US" sz="1200" b="0" i="0" kern="1200" dirty="0">
                <a:solidFill>
                  <a:schemeClr val="tx1"/>
                </a:solidFill>
                <a:effectLst/>
                <a:latin typeface="+mn-lt"/>
                <a:ea typeface="+mn-ea"/>
                <a:cs typeface="+mn-cs"/>
              </a:rPr>
              <a:t>前項情形，如候選國民法官不足該案所需人數，法院應依前項規定抽選審</a:t>
            </a:r>
            <a:r>
              <a:rPr lang="zh-TW" altLang="en-US" dirty="0"/>
              <a:t/>
            </a:r>
            <a:br>
              <a:rPr lang="zh-TW" altLang="en-US" dirty="0"/>
            </a:br>
            <a:r>
              <a:rPr lang="zh-TW" altLang="en-US" sz="1200" b="0" i="0" kern="1200" dirty="0">
                <a:solidFill>
                  <a:schemeClr val="tx1"/>
                </a:solidFill>
                <a:effectLst/>
                <a:latin typeface="+mn-lt"/>
                <a:ea typeface="+mn-ea"/>
                <a:cs typeface="+mn-cs"/>
              </a:rPr>
              <a:t>核補足之。</a:t>
            </a:r>
            <a:r>
              <a:rPr lang="zh-TW" altLang="en-US" dirty="0"/>
              <a:t/>
            </a:r>
            <a:br>
              <a:rPr lang="zh-TW" altLang="en-US" dirty="0"/>
            </a:br>
            <a:r>
              <a:rPr lang="zh-TW" altLang="en-US" dirty="0"/>
              <a:t/>
            </a:r>
            <a:br>
              <a:rPr lang="zh-TW" altLang="en-US" dirty="0"/>
            </a:br>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22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法院應於國民法官選任期日三十日前，以書面通知候選國民法官於選任期</a:t>
            </a:r>
            <a:r>
              <a:rPr lang="zh-TW" altLang="en-US" dirty="0"/>
              <a:t/>
            </a:r>
            <a:br>
              <a:rPr lang="zh-TW" altLang="en-US" dirty="0"/>
            </a:br>
            <a:r>
              <a:rPr lang="zh-TW" altLang="en-US" sz="1200" b="0" i="0" kern="1200" dirty="0">
                <a:solidFill>
                  <a:schemeClr val="tx1"/>
                </a:solidFill>
                <a:effectLst/>
                <a:latin typeface="+mn-lt"/>
                <a:ea typeface="+mn-ea"/>
                <a:cs typeface="+mn-cs"/>
              </a:rPr>
              <a:t>日到庭。</a:t>
            </a:r>
            <a:r>
              <a:rPr lang="zh-TW" altLang="en-US" dirty="0"/>
              <a:t/>
            </a:r>
            <a:br>
              <a:rPr lang="zh-TW" altLang="en-US" dirty="0"/>
            </a:br>
            <a:r>
              <a:rPr lang="zh-TW" altLang="en-US" sz="1200" b="0" i="0" kern="1200" dirty="0">
                <a:solidFill>
                  <a:schemeClr val="tx1"/>
                </a:solidFill>
                <a:effectLst/>
                <a:latin typeface="+mn-lt"/>
                <a:ea typeface="+mn-ea"/>
                <a:cs typeface="+mn-cs"/>
              </a:rPr>
              <a:t>前項通知，應併檢附國民參與審判制度概要說明書、候選國民法官調查表</a:t>
            </a:r>
            <a:r>
              <a:rPr lang="zh-TW" altLang="en-US" dirty="0"/>
              <a:t/>
            </a:r>
            <a:br>
              <a:rPr lang="zh-TW" altLang="en-US" dirty="0"/>
            </a:br>
            <a:r>
              <a:rPr lang="zh-TW" altLang="en-US" sz="1200" b="0" i="0" kern="1200" dirty="0">
                <a:solidFill>
                  <a:schemeClr val="tx1"/>
                </a:solidFill>
                <a:effectLst/>
                <a:latin typeface="+mn-lt"/>
                <a:ea typeface="+mn-ea"/>
                <a:cs typeface="+mn-cs"/>
              </a:rPr>
              <a:t>；候選國民法官應就調查表據實填載之，並於選任期日十日前送交法院。</a:t>
            </a:r>
            <a:r>
              <a:rPr lang="zh-TW" altLang="en-US" dirty="0"/>
              <a:t/>
            </a:r>
            <a:br>
              <a:rPr lang="zh-TW" altLang="en-US" dirty="0"/>
            </a:br>
            <a:r>
              <a:rPr lang="zh-TW" altLang="en-US" sz="1200" b="0" i="0" kern="1200" dirty="0">
                <a:solidFill>
                  <a:schemeClr val="tx1"/>
                </a:solidFill>
                <a:effectLst/>
                <a:latin typeface="+mn-lt"/>
                <a:ea typeface="+mn-ea"/>
                <a:cs typeface="+mn-cs"/>
              </a:rPr>
              <a:t>前項說明書及調查表應記載之事項，由司法院定之。</a:t>
            </a:r>
            <a:r>
              <a:rPr lang="zh-TW" altLang="en-US" dirty="0"/>
              <a:t/>
            </a:r>
            <a:br>
              <a:rPr lang="zh-TW" altLang="en-US" dirty="0"/>
            </a:br>
            <a:r>
              <a:rPr lang="zh-TW" altLang="en-US" sz="1200" b="0" i="0" kern="1200" dirty="0">
                <a:solidFill>
                  <a:schemeClr val="tx1"/>
                </a:solidFill>
                <a:effectLst/>
                <a:latin typeface="+mn-lt"/>
                <a:ea typeface="+mn-ea"/>
                <a:cs typeface="+mn-cs"/>
              </a:rPr>
              <a:t>法院於收受第二項之調查表後，應為必要之調查，如有不具第十二條第一</a:t>
            </a:r>
            <a:r>
              <a:rPr lang="zh-TW" altLang="en-US" dirty="0"/>
              <a:t/>
            </a:r>
            <a:br>
              <a:rPr lang="zh-TW" altLang="en-US" dirty="0"/>
            </a:br>
            <a:r>
              <a:rPr lang="zh-TW" altLang="en-US" sz="1200" b="0" i="0" kern="1200" dirty="0">
                <a:solidFill>
                  <a:schemeClr val="tx1"/>
                </a:solidFill>
                <a:effectLst/>
                <a:latin typeface="+mn-lt"/>
                <a:ea typeface="+mn-ea"/>
                <a:cs typeface="+mn-cs"/>
              </a:rPr>
              <a:t>項所定資格，或有第十三條至第十五條所定情形，或有第十六條所定情形</a:t>
            </a:r>
            <a:r>
              <a:rPr lang="zh-TW" altLang="en-US" dirty="0"/>
              <a:t/>
            </a:r>
            <a:br>
              <a:rPr lang="zh-TW" altLang="en-US" dirty="0"/>
            </a:br>
            <a:r>
              <a:rPr lang="zh-TW" altLang="en-US" sz="1200" b="0" i="0" kern="1200" dirty="0">
                <a:solidFill>
                  <a:schemeClr val="tx1"/>
                </a:solidFill>
                <a:effectLst/>
                <a:latin typeface="+mn-lt"/>
                <a:ea typeface="+mn-ea"/>
                <a:cs typeface="+mn-cs"/>
              </a:rPr>
              <a:t>且經其陳明拒絕被選任者，應予除名，並通知之。</a:t>
            </a:r>
            <a:r>
              <a:rPr lang="zh-TW" altLang="en-US" dirty="0"/>
              <a:t/>
            </a:r>
            <a:br>
              <a:rPr lang="zh-TW" altLang="en-US" dirty="0"/>
            </a:br>
            <a:endParaRPr lang="en-US" altLang="zh-TW" dirty="0"/>
          </a:p>
          <a:p>
            <a:r>
              <a:rPr lang="zh-TW" altLang="en-US" dirty="0"/>
              <a:t>貳、思考方針參考</a:t>
            </a:r>
            <a:endParaRPr lang="en-US" altLang="zh-TW" dirty="0"/>
          </a:p>
          <a:p>
            <a:endParaRPr lang="en-US" altLang="zh-TW" dirty="0"/>
          </a:p>
          <a:p>
            <a:r>
              <a:rPr lang="zh-TW" altLang="en-US" dirty="0"/>
              <a:t>在被列入每年度「備選名冊」以後，法院就會寄發制度說明及通知給備選</a:t>
            </a:r>
            <a:endParaRPr lang="en-US" altLang="zh-TW" dirty="0"/>
          </a:p>
          <a:p>
            <a:r>
              <a:rPr lang="zh-TW" altLang="en-US" dirty="0"/>
              <a:t>國民法官，讓備選國民法官知道明年有可能會被選為候選國民法官的事，</a:t>
            </a:r>
            <a:endParaRPr lang="en-US" altLang="zh-TW" dirty="0"/>
          </a:p>
          <a:p>
            <a:r>
              <a:rPr lang="zh-TW" altLang="en-US" dirty="0"/>
              <a:t>收到通知的備選國民法官可以先填載有沒有「不符合資格的情形」回傳給</a:t>
            </a:r>
            <a:endParaRPr lang="en-US" altLang="zh-TW" dirty="0"/>
          </a:p>
          <a:p>
            <a:r>
              <a:rPr lang="zh-TW" altLang="en-US" dirty="0"/>
              <a:t>法院參考。</a:t>
            </a:r>
            <a:endParaRPr lang="en-US" altLang="zh-TW" dirty="0"/>
          </a:p>
          <a:p>
            <a:r>
              <a:rPr lang="zh-TW" altLang="en-US" dirty="0"/>
              <a:t>另外，如果有備選國民法官被抽中成為每個案件的「候選國民法官」，法</a:t>
            </a:r>
            <a:endParaRPr lang="en-US" altLang="zh-TW" dirty="0"/>
          </a:p>
          <a:p>
            <a:r>
              <a:rPr lang="zh-TW" altLang="en-US" dirty="0"/>
              <a:t>院也會在一個月以前寄發通知給這個人；到時候他也可以先填載有沒有「</a:t>
            </a:r>
            <a:endParaRPr lang="en-US" altLang="zh-TW" dirty="0"/>
          </a:p>
          <a:p>
            <a:r>
              <a:rPr lang="zh-TW" altLang="en-US" dirty="0"/>
              <a:t>不符合資格的情形」或「有正當理由不能參加審理」回傳給法院。經法院</a:t>
            </a:r>
            <a:endParaRPr lang="en-US" altLang="zh-TW" dirty="0"/>
          </a:p>
          <a:p>
            <a:r>
              <a:rPr lang="zh-TW" altLang="en-US" dirty="0"/>
              <a:t>審核屬實的話，就可不用到庭參加選任期日程序。</a:t>
            </a:r>
            <a:endParaRPr lang="en-US" altLang="zh-TW" dirty="0"/>
          </a:p>
          <a:p>
            <a:endParaRPr lang="en-US" altLang="zh-TW" dirty="0"/>
          </a:p>
          <a:p>
            <a:r>
              <a:rPr lang="zh-TW" altLang="en-US" dirty="0"/>
              <a:t>參、問答活動</a:t>
            </a:r>
            <a:endParaRPr lang="en-US" altLang="zh-TW" dirty="0"/>
          </a:p>
          <a:p>
            <a:r>
              <a:rPr lang="zh-TW" altLang="en-US" dirty="0"/>
              <a:t>一、會不會擔心在資訊發達的社會，各種媒體資訊對國民法官的影響？</a:t>
            </a:r>
            <a:endParaRPr lang="en-US" altLang="zh-TW" dirty="0"/>
          </a:p>
          <a:p>
            <a:r>
              <a:rPr lang="zh-TW" altLang="en-US" dirty="0"/>
              <a:t>二、對國民法官參與審判還有什麼擔心的地方？</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12</a:t>
            </a:fld>
            <a:endParaRPr lang="zh-TW" altLang="en-US"/>
          </a:p>
        </p:txBody>
      </p:sp>
    </p:spTree>
    <p:extLst>
      <p:ext uri="{BB962C8B-B14F-4D97-AF65-F5344CB8AC3E}">
        <p14:creationId xmlns:p14="http://schemas.microsoft.com/office/powerpoint/2010/main" val="31393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endParaRPr lang="en-US" altLang="zh-TW" dirty="0"/>
          </a:p>
          <a:p>
            <a:r>
              <a:rPr lang="zh-TW" altLang="en-US" dirty="0"/>
              <a:t>第 </a:t>
            </a:r>
            <a:r>
              <a:rPr lang="en-US" altLang="zh-TW" dirty="0"/>
              <a:t>41 </a:t>
            </a:r>
            <a:r>
              <a:rPr lang="zh-TW" altLang="en-US" dirty="0"/>
              <a:t>條   </a:t>
            </a:r>
          </a:p>
          <a:p>
            <a:r>
              <a:rPr lang="zh-TW" altLang="en-US" dirty="0"/>
              <a:t>任何人不得意圖影響審判，而以任何方式與國民法官、備位國民法官或候</a:t>
            </a:r>
          </a:p>
          <a:p>
            <a:r>
              <a:rPr lang="zh-TW" altLang="en-US" dirty="0"/>
              <a:t>選國民法官接觸、聯絡。</a:t>
            </a:r>
          </a:p>
          <a:p>
            <a:r>
              <a:rPr lang="zh-TW" altLang="en-US" dirty="0"/>
              <a:t>任何人不得向現任或曾任國民法官、備位國民法官或候選國民法官之人，</a:t>
            </a:r>
          </a:p>
          <a:p>
            <a:r>
              <a:rPr lang="zh-TW" altLang="en-US" dirty="0"/>
              <a:t>刺探依法應予保密之事項。</a:t>
            </a:r>
          </a:p>
          <a:p>
            <a:endParaRPr lang="zh-TW" altLang="en-US" dirty="0"/>
          </a:p>
          <a:p>
            <a:r>
              <a:rPr lang="zh-TW" altLang="en-US" dirty="0"/>
              <a:t>第 </a:t>
            </a:r>
            <a:r>
              <a:rPr lang="en-US" altLang="zh-TW" dirty="0"/>
              <a:t>42 </a:t>
            </a:r>
            <a:r>
              <a:rPr lang="zh-TW" altLang="en-US" dirty="0"/>
              <a:t>條   </a:t>
            </a:r>
          </a:p>
          <a:p>
            <a:r>
              <a:rPr lang="zh-TW" altLang="en-US" dirty="0"/>
              <a:t>法院得依職權或當事人、辯護人、輔佐人、國民法官或備位國民法官之聲</a:t>
            </a:r>
          </a:p>
          <a:p>
            <a:r>
              <a:rPr lang="zh-TW" altLang="en-US" dirty="0"/>
              <a:t>請，對國民法官、備位國民法官，予以必要之保護措施。</a:t>
            </a:r>
            <a:endParaRPr lang="en-US" altLang="zh-TW" dirty="0"/>
          </a:p>
          <a:p>
            <a:endParaRPr lang="en-US" altLang="zh-TW" dirty="0"/>
          </a:p>
          <a:p>
            <a:r>
              <a:rPr lang="zh-TW" altLang="en-US" dirty="0"/>
              <a:t>第 </a:t>
            </a:r>
            <a:r>
              <a:rPr lang="en-US" altLang="zh-TW" dirty="0"/>
              <a:t>95 </a:t>
            </a:r>
            <a:r>
              <a:rPr lang="zh-TW" altLang="en-US" dirty="0"/>
              <a:t>條   </a:t>
            </a:r>
          </a:p>
          <a:p>
            <a:r>
              <a:rPr lang="zh-TW" altLang="en-US" dirty="0"/>
              <a:t>對於國民法官、備位國民法官，行求、期約或交付賄賂或其他不正利益，</a:t>
            </a:r>
          </a:p>
          <a:p>
            <a:r>
              <a:rPr lang="zh-TW" altLang="en-US" dirty="0"/>
              <a:t>而約其不行使其職務或為一定之行使者，處一年以上七年以下有期徒刑，</a:t>
            </a:r>
          </a:p>
          <a:p>
            <a:r>
              <a:rPr lang="zh-TW" altLang="en-US" dirty="0"/>
              <a:t>得併科新臺幣一百萬元以下罰金。</a:t>
            </a:r>
          </a:p>
          <a:p>
            <a:r>
              <a:rPr lang="zh-TW" altLang="en-US" dirty="0"/>
              <a:t>犯前項之罪而自首者，免除其刑；在偵查或審判中自白者，減輕或免除其</a:t>
            </a:r>
          </a:p>
          <a:p>
            <a:r>
              <a:rPr lang="zh-TW" altLang="en-US" dirty="0"/>
              <a:t>刑。</a:t>
            </a:r>
          </a:p>
          <a:p>
            <a:r>
              <a:rPr lang="zh-TW" altLang="en-US" dirty="0"/>
              <a:t>犯第一項之罪，情節輕微，而其行求、期約或交付之財物或不正利益在新</a:t>
            </a:r>
          </a:p>
          <a:p>
            <a:r>
              <a:rPr lang="zh-TW" altLang="en-US" dirty="0"/>
              <a:t>臺幣五萬元以下者，減輕其刑。</a:t>
            </a:r>
          </a:p>
          <a:p>
            <a:endParaRPr lang="zh-TW" altLang="en-US" dirty="0"/>
          </a:p>
          <a:p>
            <a:r>
              <a:rPr lang="zh-TW" altLang="en-US" dirty="0"/>
              <a:t>第 </a:t>
            </a:r>
            <a:r>
              <a:rPr lang="en-US" altLang="zh-TW" dirty="0"/>
              <a:t>96 </a:t>
            </a:r>
            <a:r>
              <a:rPr lang="zh-TW" altLang="en-US" dirty="0"/>
              <a:t>條   </a:t>
            </a:r>
          </a:p>
          <a:p>
            <a:r>
              <a:rPr lang="zh-TW" altLang="en-US" dirty="0"/>
              <a:t>意圖使國民法官、備位國民法官不行使其職務或為一定之行使，或意圖報</a:t>
            </a:r>
          </a:p>
          <a:p>
            <a:r>
              <a:rPr lang="zh-TW" altLang="en-US" dirty="0"/>
              <a:t>復國民法官、備位國民法官之職務行使，對其本人或其配偶、八親等內血</a:t>
            </a:r>
          </a:p>
          <a:p>
            <a:r>
              <a:rPr lang="zh-TW" altLang="en-US" dirty="0"/>
              <a:t>親、五親等內姻親或家長、家屬，實行犯罪者，依其所犯之罪，加重其刑</a:t>
            </a:r>
          </a:p>
          <a:p>
            <a:r>
              <a:rPr lang="zh-TW" altLang="en-US" dirty="0"/>
              <a:t>至二分之一。</a:t>
            </a:r>
          </a:p>
          <a:p>
            <a:endParaRPr lang="zh-TW" altLang="en-US" dirty="0"/>
          </a:p>
          <a:p>
            <a:r>
              <a:rPr lang="zh-TW" altLang="en-US" dirty="0"/>
              <a:t>第 </a:t>
            </a:r>
            <a:r>
              <a:rPr lang="en-US" altLang="zh-TW" dirty="0"/>
              <a:t>98 </a:t>
            </a:r>
            <a:r>
              <a:rPr lang="zh-TW" altLang="en-US" dirty="0"/>
              <a:t>條   </a:t>
            </a:r>
          </a:p>
          <a:p>
            <a:r>
              <a:rPr lang="zh-TW" altLang="en-US" dirty="0"/>
              <a:t>除有特別規定者外，有下列情形之一者，處六月以下有期徒刑、拘役或科</a:t>
            </a:r>
          </a:p>
          <a:p>
            <a:r>
              <a:rPr lang="zh-TW" altLang="en-US" dirty="0"/>
              <a:t>新臺幣八萬元以下罰金：</a:t>
            </a:r>
          </a:p>
          <a:p>
            <a:r>
              <a:rPr lang="zh-TW" altLang="en-US" dirty="0"/>
              <a:t>一、無正當理由而違反第十九條第四項、第二十六條第五項或第四十條第</a:t>
            </a:r>
          </a:p>
          <a:p>
            <a:r>
              <a:rPr lang="zh-TW" altLang="en-US" dirty="0"/>
              <a:t>    一項不得洩漏所知悉秘密之規定。</a:t>
            </a:r>
          </a:p>
          <a:p>
            <a:r>
              <a:rPr lang="zh-TW" altLang="en-US" dirty="0"/>
              <a:t>二、意圖影響審判而違反第四十一條第二項不得刺探依法應予保密事項之</a:t>
            </a:r>
          </a:p>
          <a:p>
            <a:r>
              <a:rPr lang="zh-TW" altLang="en-US" dirty="0"/>
              <a:t>    規定。</a:t>
            </a:r>
          </a:p>
          <a:p>
            <a:endParaRPr lang="en-US" altLang="zh-TW" dirty="0"/>
          </a:p>
          <a:p>
            <a:r>
              <a:rPr lang="zh-TW" altLang="en-US" dirty="0"/>
              <a:t>貳、思考：</a:t>
            </a:r>
            <a:endParaRPr lang="en-US" altLang="zh-TW" dirty="0"/>
          </a:p>
          <a:p>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依照國民法官法的規定，國民法官有下面這些權利及保障：</a:t>
            </a:r>
          </a:p>
          <a:p>
            <a:r>
              <a:rPr lang="en-US" altLang="zh-TW" sz="1200" kern="1200" dirty="0">
                <a:solidFill>
                  <a:schemeClr val="tx1"/>
                </a:solidFill>
                <a:effectLst/>
                <a:latin typeface="+mn-lt"/>
                <a:ea typeface="+mn-ea"/>
                <a:cs typeface="+mn-cs"/>
              </a:rPr>
              <a:t>   1.</a:t>
            </a:r>
            <a:r>
              <a:rPr lang="zh-TW" altLang="zh-TW" sz="1200" kern="1200" dirty="0">
                <a:solidFill>
                  <a:schemeClr val="tx1"/>
                </a:solidFill>
                <a:effectLst/>
                <a:latin typeface="+mn-lt"/>
                <a:ea typeface="+mn-ea"/>
                <a:cs typeface="+mn-cs"/>
              </a:rPr>
              <a:t>支給日費及旅費。</a:t>
            </a:r>
          </a:p>
          <a:p>
            <a:r>
              <a:rPr lang="en-US" altLang="zh-TW" sz="1200" kern="1200" dirty="0">
                <a:solidFill>
                  <a:schemeClr val="tx1"/>
                </a:solidFill>
                <a:effectLst/>
                <a:latin typeface="+mn-lt"/>
                <a:ea typeface="+mn-ea"/>
                <a:cs typeface="+mn-cs"/>
              </a:rPr>
              <a:t>   2.</a:t>
            </a:r>
            <a:r>
              <a:rPr lang="zh-TW" altLang="zh-TW" sz="1200" kern="1200" dirty="0">
                <a:solidFill>
                  <a:schemeClr val="tx1"/>
                </a:solidFill>
                <a:effectLst/>
                <a:latin typeface="+mn-lt"/>
                <a:ea typeface="+mn-ea"/>
                <a:cs typeface="+mn-cs"/>
              </a:rPr>
              <a:t>給與公假、禁止雇主給與不利處分。</a:t>
            </a:r>
          </a:p>
          <a:p>
            <a:r>
              <a:rPr lang="en-US" altLang="zh-TW" sz="1200" kern="1200" dirty="0">
                <a:solidFill>
                  <a:schemeClr val="tx1"/>
                </a:solidFill>
                <a:effectLst/>
                <a:latin typeface="+mn-lt"/>
                <a:ea typeface="+mn-ea"/>
                <a:cs typeface="+mn-cs"/>
              </a:rPr>
              <a:t>   3.</a:t>
            </a:r>
            <a:r>
              <a:rPr lang="zh-TW" altLang="zh-TW" sz="1200" kern="1200" dirty="0">
                <a:solidFill>
                  <a:schemeClr val="tx1"/>
                </a:solidFill>
                <a:effectLst/>
                <a:latin typeface="+mn-lt"/>
                <a:ea typeface="+mn-ea"/>
                <a:cs typeface="+mn-cs"/>
              </a:rPr>
              <a:t>法官、檢察官、辯護人對國民法官的照料、減輕國民法官的負擔。</a:t>
            </a:r>
          </a:p>
          <a:p>
            <a:r>
              <a:rPr lang="en-US" altLang="zh-TW" sz="1200" kern="1200" dirty="0">
                <a:solidFill>
                  <a:schemeClr val="tx1"/>
                </a:solidFill>
                <a:effectLst/>
                <a:latin typeface="+mn-lt"/>
                <a:ea typeface="+mn-ea"/>
                <a:cs typeface="+mn-cs"/>
              </a:rPr>
              <a:t>   4.</a:t>
            </a:r>
            <a:r>
              <a:rPr lang="zh-TW" altLang="zh-TW" sz="1200" kern="1200" dirty="0">
                <a:solidFill>
                  <a:schemeClr val="tx1"/>
                </a:solidFill>
                <a:effectLst/>
                <a:latin typeface="+mn-lt"/>
                <a:ea typeface="+mn-ea"/>
                <a:cs typeface="+mn-cs"/>
              </a:rPr>
              <a:t>在評議時法官對國民法官的照料。</a:t>
            </a:r>
          </a:p>
          <a:p>
            <a:r>
              <a:rPr lang="en-US" altLang="zh-TW" sz="1200" kern="1200" dirty="0">
                <a:solidFill>
                  <a:schemeClr val="tx1"/>
                </a:solidFill>
                <a:effectLst/>
                <a:latin typeface="+mn-lt"/>
                <a:ea typeface="+mn-ea"/>
                <a:cs typeface="+mn-cs"/>
              </a:rPr>
              <a:t>   5.</a:t>
            </a:r>
            <a:r>
              <a:rPr lang="zh-TW" altLang="zh-TW" sz="1200" kern="1200" dirty="0">
                <a:solidFill>
                  <a:schemeClr val="tx1"/>
                </a:solidFill>
                <a:effectLst/>
                <a:latin typeface="+mn-lt"/>
                <a:ea typeface="+mn-ea"/>
                <a:cs typeface="+mn-cs"/>
              </a:rPr>
              <a:t>禁止接觸、刺探國民法官個人事項。</a:t>
            </a:r>
          </a:p>
          <a:p>
            <a:r>
              <a:rPr lang="en-US" altLang="zh-TW" sz="1200" kern="1200" dirty="0">
                <a:solidFill>
                  <a:schemeClr val="tx1"/>
                </a:solidFill>
                <a:effectLst/>
                <a:latin typeface="+mn-lt"/>
                <a:ea typeface="+mn-ea"/>
                <a:cs typeface="+mn-cs"/>
              </a:rPr>
              <a:t>   6.</a:t>
            </a:r>
            <a:r>
              <a:rPr lang="zh-TW" altLang="zh-TW" sz="1200" kern="1200" dirty="0">
                <a:solidFill>
                  <a:schemeClr val="tx1"/>
                </a:solidFill>
                <a:effectLst/>
                <a:latin typeface="+mn-lt"/>
                <a:ea typeface="+mn-ea"/>
                <a:cs typeface="+mn-cs"/>
              </a:rPr>
              <a:t>禁止洩漏關於國民法官的個人資訊及其他秘密事項。</a:t>
            </a:r>
          </a:p>
          <a:p>
            <a:r>
              <a:rPr lang="en-US" altLang="zh-TW" sz="1200" kern="1200" dirty="0">
                <a:solidFill>
                  <a:schemeClr val="tx1"/>
                </a:solidFill>
                <a:effectLst/>
                <a:latin typeface="+mn-lt"/>
                <a:ea typeface="+mn-ea"/>
                <a:cs typeface="+mn-cs"/>
              </a:rPr>
              <a:t>   7.</a:t>
            </a:r>
            <a:r>
              <a:rPr lang="zh-TW" altLang="zh-TW" sz="1200" kern="1200" dirty="0">
                <a:solidFill>
                  <a:schemeClr val="tx1"/>
                </a:solidFill>
                <a:effectLst/>
                <a:latin typeface="+mn-lt"/>
                <a:ea typeface="+mn-ea"/>
                <a:cs typeface="+mn-cs"/>
              </a:rPr>
              <a:t>向國民法官行賄的處罰。</a:t>
            </a:r>
          </a:p>
          <a:p>
            <a:r>
              <a:rPr lang="en-US" altLang="zh-TW" sz="1200" kern="1200" dirty="0">
                <a:solidFill>
                  <a:schemeClr val="tx1"/>
                </a:solidFill>
                <a:effectLst/>
                <a:latin typeface="+mn-lt"/>
                <a:ea typeface="+mn-ea"/>
                <a:cs typeface="+mn-cs"/>
              </a:rPr>
              <a:t>   8.</a:t>
            </a:r>
            <a:r>
              <a:rPr lang="zh-TW" altLang="zh-TW" sz="1200" kern="1200" dirty="0">
                <a:solidFill>
                  <a:schemeClr val="tx1"/>
                </a:solidFill>
                <a:effectLst/>
                <a:latin typeface="+mn-lt"/>
                <a:ea typeface="+mn-ea"/>
                <a:cs typeface="+mn-cs"/>
              </a:rPr>
              <a:t>向國民法官實行犯罪加重處罰。</a:t>
            </a:r>
          </a:p>
          <a:p>
            <a:r>
              <a:rPr lang="en-US" altLang="zh-TW" sz="1200" kern="1200" dirty="0">
                <a:solidFill>
                  <a:schemeClr val="tx1"/>
                </a:solidFill>
                <a:effectLst/>
                <a:latin typeface="+mn-lt"/>
                <a:ea typeface="+mn-ea"/>
                <a:cs typeface="+mn-cs"/>
              </a:rPr>
              <a:t>   9.</a:t>
            </a:r>
            <a:r>
              <a:rPr lang="zh-TW" altLang="zh-TW" sz="1200" kern="1200" dirty="0">
                <a:solidFill>
                  <a:schemeClr val="tx1"/>
                </a:solidFill>
                <a:effectLst/>
                <a:latin typeface="+mn-lt"/>
                <a:ea typeface="+mn-ea"/>
                <a:cs typeface="+mn-cs"/>
              </a:rPr>
              <a:t>其他法院認為必要的保護措施。</a:t>
            </a:r>
            <a:endParaRPr lang="en-US" altLang="zh-TW" dirty="0"/>
          </a:p>
          <a:p>
            <a:endParaRPr lang="en-US" altLang="zh-TW" dirty="0"/>
          </a:p>
          <a:p>
            <a:r>
              <a:rPr lang="zh-TW" altLang="en-US" dirty="0"/>
              <a:t>參、問答活動：</a:t>
            </a:r>
            <a:endParaRPr lang="en-US" altLang="zh-TW" dirty="0"/>
          </a:p>
          <a:p>
            <a:endParaRPr lang="en-US" altLang="zh-TW" dirty="0"/>
          </a:p>
          <a:p>
            <a:r>
              <a:rPr lang="zh-TW" altLang="en-US" dirty="0"/>
              <a:t>     您覺得需要什麼樣的保護、照料措施？</a:t>
            </a:r>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13</a:t>
            </a:fld>
            <a:endParaRPr lang="zh-TW" altLang="en-US"/>
          </a:p>
        </p:txBody>
      </p:sp>
    </p:spTree>
    <p:extLst>
      <p:ext uri="{BB962C8B-B14F-4D97-AF65-F5344CB8AC3E}">
        <p14:creationId xmlns:p14="http://schemas.microsoft.com/office/powerpoint/2010/main" val="1672087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壹、國民法官法規定</a:t>
            </a:r>
            <a:endParaRPr lang="en-US" altLang="zh-TW" dirty="0"/>
          </a:p>
          <a:p>
            <a:endParaRPr lang="en-US" altLang="zh-TW" dirty="0"/>
          </a:p>
          <a:p>
            <a:r>
              <a:rPr lang="zh-TW" altLang="en-US" dirty="0"/>
              <a:t>一、與國民法官職權行使相關之規定</a:t>
            </a:r>
            <a:endParaRPr lang="en-US" altLang="zh-TW" dirty="0"/>
          </a:p>
          <a:p>
            <a:endParaRPr lang="en-US" altLang="zh-TW" dirty="0"/>
          </a:p>
          <a:p>
            <a:r>
              <a:rPr lang="zh-TW" altLang="en-US" b="0" i="0" dirty="0">
                <a:solidFill>
                  <a:srgbClr val="000000"/>
                </a:solidFill>
                <a:effectLst/>
                <a:latin typeface="細明體" panose="02020509000000000000" pitchFamily="49" charset="-120"/>
                <a:ea typeface="細明體" panose="02020509000000000000" pitchFamily="49" charset="-120"/>
              </a:rPr>
              <a:t>第</a:t>
            </a:r>
            <a:r>
              <a:rPr lang="en-US" altLang="zh-TW" b="0" i="0" dirty="0">
                <a:solidFill>
                  <a:srgbClr val="000000"/>
                </a:solidFill>
                <a:effectLst/>
                <a:latin typeface="細明體" panose="02020509000000000000" pitchFamily="49" charset="-120"/>
                <a:ea typeface="細明體" panose="02020509000000000000" pitchFamily="49" charset="-120"/>
              </a:rPr>
              <a:t>8</a:t>
            </a:r>
            <a:r>
              <a:rPr lang="zh-TW" altLang="en-US" b="0" i="0" dirty="0">
                <a:solidFill>
                  <a:srgbClr val="000000"/>
                </a:solidFill>
                <a:effectLst/>
                <a:latin typeface="細明體" panose="02020509000000000000" pitchFamily="49" charset="-120"/>
                <a:ea typeface="細明體" panose="02020509000000000000" pitchFamily="49" charset="-120"/>
              </a:rPr>
              <a:t>條 </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國民法官之職權，除本法另有規定外，與法官同。</a:t>
            </a:r>
            <a:r>
              <a:rPr lang="zh-TW" altLang="en-US" dirty="0"/>
              <a:t/>
            </a:r>
            <a:br>
              <a:rPr lang="zh-TW" altLang="en-US" dirty="0"/>
            </a:b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第</a:t>
            </a:r>
            <a:r>
              <a:rPr lang="en-US" altLang="zh-TW" b="0" i="0" dirty="0">
                <a:solidFill>
                  <a:srgbClr val="000000"/>
                </a:solidFill>
                <a:effectLst/>
                <a:latin typeface="細明體" panose="02020509000000000000" pitchFamily="49" charset="-120"/>
                <a:ea typeface="細明體" panose="02020509000000000000" pitchFamily="49" charset="-120"/>
              </a:rPr>
              <a:t>9</a:t>
            </a:r>
            <a:r>
              <a:rPr lang="zh-TW" altLang="en-US" b="0" i="0" dirty="0">
                <a:solidFill>
                  <a:srgbClr val="000000"/>
                </a:solidFill>
                <a:effectLst/>
                <a:latin typeface="細明體" panose="02020509000000000000" pitchFamily="49" charset="-120"/>
                <a:ea typeface="細明體" panose="02020509000000000000" pitchFamily="49" charset="-120"/>
              </a:rPr>
              <a:t>條 </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國民法官依據法律獨立行使職權，不受任何干涉。</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國民法官應依法公平誠實執行職務，不得為有害司法公正信譽之行為。</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國民法官不得洩漏評議秘密及其他職務上知悉之秘密。</a:t>
            </a:r>
            <a:endParaRPr lang="en-US" altLang="zh-TW" b="0" i="0" dirty="0">
              <a:solidFill>
                <a:srgbClr val="000000"/>
              </a:solidFill>
              <a:effectLst/>
              <a:latin typeface="細明體" panose="02020509000000000000" pitchFamily="49" charset="-120"/>
              <a:ea typeface="細明體" panose="02020509000000000000" pitchFamily="49" charset="-120"/>
            </a:endParaRPr>
          </a:p>
          <a:p>
            <a:endParaRPr lang="en-US" altLang="zh-TW" dirty="0"/>
          </a:p>
          <a:p>
            <a:r>
              <a:rPr lang="zh-TW" altLang="en-US" dirty="0"/>
              <a:t>第</a:t>
            </a:r>
            <a:r>
              <a:rPr lang="en-US" altLang="zh-TW" dirty="0"/>
              <a:t>26</a:t>
            </a:r>
            <a:r>
              <a:rPr lang="zh-TW" altLang="en-US" dirty="0"/>
              <a:t>條   </a:t>
            </a:r>
          </a:p>
          <a:p>
            <a:r>
              <a:rPr lang="zh-TW" altLang="en-US" dirty="0"/>
              <a:t>法院為踐行第二十七條之程序，得隨時依職權或檢察官、辯護人之聲請，</a:t>
            </a:r>
          </a:p>
          <a:p>
            <a:r>
              <a:rPr lang="zh-TW" altLang="en-US" dirty="0"/>
              <a:t>對到庭之候選國民法官進行詢問。</a:t>
            </a:r>
          </a:p>
          <a:p>
            <a:r>
              <a:rPr lang="zh-TW" altLang="en-US" dirty="0"/>
              <a:t>前項詢問，經法院認為適當者，得由檢察官或辯護人直接行之。</a:t>
            </a:r>
          </a:p>
          <a:p>
            <a:r>
              <a:rPr lang="zh-TW" altLang="en-US" dirty="0"/>
              <a:t>前二項之詢問，法院得視情形對候選國民法官之全體、部分或個別為之，</a:t>
            </a:r>
          </a:p>
          <a:p>
            <a:r>
              <a:rPr lang="zh-TW" altLang="en-US" dirty="0"/>
              <a:t>且不以一次為限。</a:t>
            </a:r>
          </a:p>
          <a:p>
            <a:r>
              <a:rPr lang="zh-TW" altLang="en-US" dirty="0"/>
              <a:t>候選國民法官對於第一項、第二項之詢問，不得為虛偽之陳述；非有正當</a:t>
            </a:r>
          </a:p>
          <a:p>
            <a:r>
              <a:rPr lang="zh-TW" altLang="en-US" dirty="0"/>
              <a:t>理由，不得拒絕陳述。</a:t>
            </a:r>
          </a:p>
          <a:p>
            <a:r>
              <a:rPr lang="zh-TW" altLang="en-US" dirty="0"/>
              <a:t>候選國民法官不得洩漏因參與選任期日而知悉之秘密。</a:t>
            </a:r>
          </a:p>
          <a:p>
            <a:r>
              <a:rPr lang="zh-TW" altLang="en-US" dirty="0"/>
              <a:t>法院應於第一次詢問前，告知候選國民法官前二項義務及違反之法律效果</a:t>
            </a:r>
          </a:p>
          <a:p>
            <a:r>
              <a:rPr lang="zh-TW" altLang="en-US" dirty="0"/>
              <a:t>。</a:t>
            </a:r>
            <a:endParaRPr lang="en-US" altLang="zh-TW" dirty="0"/>
          </a:p>
          <a:p>
            <a:endParaRPr lang="en-US" altLang="zh-TW" dirty="0"/>
          </a:p>
          <a:p>
            <a:r>
              <a:rPr lang="zh-TW" altLang="en-US" dirty="0"/>
              <a:t>第</a:t>
            </a:r>
            <a:r>
              <a:rPr lang="en-US" altLang="zh-TW" dirty="0"/>
              <a:t>65</a:t>
            </a:r>
            <a:r>
              <a:rPr lang="zh-TW" altLang="en-US" dirty="0"/>
              <a:t>條   </a:t>
            </a:r>
          </a:p>
          <a:p>
            <a:r>
              <a:rPr lang="zh-TW" altLang="en-US" dirty="0"/>
              <a:t>國民法官、備位國民法官於第一次審判期日前，應行宣誓。</a:t>
            </a:r>
          </a:p>
          <a:p>
            <a:r>
              <a:rPr lang="zh-TW" altLang="en-US" dirty="0"/>
              <a:t>備位國民法官經遞補為國民法官者，應另行宣誓。</a:t>
            </a:r>
          </a:p>
          <a:p>
            <a:r>
              <a:rPr lang="zh-TW" altLang="en-US" dirty="0"/>
              <a:t>前二項宣誓之程序、誓詞內容及筆錄製作等事項之辦法，由司法院定之。</a:t>
            </a:r>
            <a:endParaRPr lang="en-US" altLang="zh-TW" dirty="0"/>
          </a:p>
          <a:p>
            <a:endParaRPr lang="en-US" altLang="zh-TW" dirty="0"/>
          </a:p>
          <a:p>
            <a:r>
              <a:rPr lang="zh-TW" altLang="en-US" b="0" i="0" dirty="0">
                <a:solidFill>
                  <a:srgbClr val="000000"/>
                </a:solidFill>
                <a:effectLst/>
                <a:latin typeface="細明體" panose="02020509000000000000" pitchFamily="49" charset="-120"/>
                <a:ea typeface="細明體" panose="02020509000000000000" pitchFamily="49" charset="-120"/>
              </a:rPr>
              <a:t>第</a:t>
            </a:r>
            <a:r>
              <a:rPr lang="en-US" altLang="zh-TW" b="0" i="0" dirty="0">
                <a:solidFill>
                  <a:srgbClr val="000000"/>
                </a:solidFill>
                <a:effectLst/>
                <a:latin typeface="細明體" panose="02020509000000000000" pitchFamily="49" charset="-120"/>
                <a:ea typeface="細明體" panose="02020509000000000000" pitchFamily="49" charset="-120"/>
              </a:rPr>
              <a:t>82</a:t>
            </a:r>
            <a:r>
              <a:rPr lang="zh-TW" altLang="en-US" b="0" i="0" dirty="0">
                <a:solidFill>
                  <a:srgbClr val="000000"/>
                </a:solidFill>
                <a:effectLst/>
                <a:latin typeface="細明體" panose="02020509000000000000" pitchFamily="49" charset="-120"/>
                <a:ea typeface="細明體" panose="02020509000000000000" pitchFamily="49" charset="-120"/>
              </a:rPr>
              <a:t>條 </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終局評議，由國民法官法庭法官與國民法官共同行之，依序討論事實之認</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定、法律之適用與科刑。</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前項之評議，應由法官及國民法官全程參與，並以審判長為主席。</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評議時，審判長應懇切說明刑事審判基本原則、本案事實與法律之爭點及</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整理各項證據之調查結果，並予國民法官、法官自主陳述意見及充分討論</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之機會，且致力確保國民法官善盡其獨立判斷之職責。</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審判長認有必要時，應向國民法官說明經法官合議決定之證據能力、證據</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調查必要性之判斷、訴訟程序之裁定及法令之解釋。</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國民法官應依前項之說明，行使第一項所定之職權。</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評議時，應依序由國民法官及法官就事實之認定、法律之適用及科刑個別</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陳述意見。</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國民法官不得因其就評議事項係屬少數意見，而拒絕對次一應行評議之事</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項陳述意見。</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旁聽之備位國民法官不得參與討論及陳述意見。</a:t>
            </a:r>
            <a:endParaRPr lang="en-US" altLang="zh-TW" b="0" i="0" dirty="0">
              <a:solidFill>
                <a:srgbClr val="000000"/>
              </a:solidFill>
              <a:effectLst/>
              <a:latin typeface="細明體" panose="02020509000000000000" pitchFamily="49" charset="-120"/>
              <a:ea typeface="細明體" panose="02020509000000000000" pitchFamily="49" charset="-120"/>
            </a:endParaRPr>
          </a:p>
          <a:p>
            <a:endParaRPr lang="en-US" altLang="zh-TW" b="0" i="0" dirty="0">
              <a:solidFill>
                <a:srgbClr val="000000"/>
              </a:solidFill>
              <a:effectLst/>
              <a:latin typeface="細明體" panose="02020509000000000000" pitchFamily="49" charset="-120"/>
              <a:ea typeface="細明體" panose="02020509000000000000" pitchFamily="49" charset="-120"/>
            </a:endParaRPr>
          </a:p>
          <a:p>
            <a:r>
              <a:rPr lang="zh-TW" altLang="en-US" b="0" i="0" dirty="0">
                <a:solidFill>
                  <a:srgbClr val="000000"/>
                </a:solidFill>
                <a:effectLst/>
                <a:latin typeface="細明體" panose="02020509000000000000" pitchFamily="49" charset="-120"/>
                <a:ea typeface="細明體" panose="02020509000000000000" pitchFamily="49" charset="-120"/>
              </a:rPr>
              <a:t>二、解任國民法官之規定</a:t>
            </a:r>
            <a:endParaRPr lang="en-US" altLang="zh-TW" b="0" i="0" dirty="0">
              <a:solidFill>
                <a:srgbClr val="000000"/>
              </a:solidFill>
              <a:effectLst/>
              <a:latin typeface="細明體" panose="02020509000000000000" pitchFamily="49" charset="-120"/>
              <a:ea typeface="細明體" panose="02020509000000000000" pitchFamily="49" charset="-120"/>
            </a:endParaRPr>
          </a:p>
          <a:p>
            <a:endParaRPr lang="en-US" altLang="zh-TW" b="0" i="0" dirty="0">
              <a:solidFill>
                <a:srgbClr val="000000"/>
              </a:solidFill>
              <a:effectLst/>
              <a:latin typeface="細明體" panose="02020509000000000000" pitchFamily="49" charset="-120"/>
              <a:ea typeface="細明體" panose="02020509000000000000" pitchFamily="49" charset="-120"/>
            </a:endParaRPr>
          </a:p>
          <a:p>
            <a:r>
              <a:rPr lang="zh-TW" altLang="en-US" b="0" i="0" dirty="0">
                <a:solidFill>
                  <a:srgbClr val="000000"/>
                </a:solidFill>
                <a:effectLst/>
                <a:latin typeface="細明體" panose="02020509000000000000" pitchFamily="49" charset="-120"/>
                <a:ea typeface="細明體" panose="02020509000000000000" pitchFamily="49" charset="-120"/>
              </a:rPr>
              <a:t>第 </a:t>
            </a:r>
            <a:r>
              <a:rPr lang="en-US" altLang="zh-TW" b="0" i="0" dirty="0">
                <a:solidFill>
                  <a:srgbClr val="000000"/>
                </a:solidFill>
                <a:effectLst/>
                <a:latin typeface="細明體" panose="02020509000000000000" pitchFamily="49" charset="-120"/>
                <a:ea typeface="細明體" panose="02020509000000000000" pitchFamily="49" charset="-120"/>
              </a:rPr>
              <a:t>35 </a:t>
            </a:r>
            <a:r>
              <a:rPr lang="zh-TW" altLang="en-US" b="0" i="0" dirty="0">
                <a:solidFill>
                  <a:srgbClr val="000000"/>
                </a:solidFill>
                <a:effectLst/>
                <a:latin typeface="細明體" panose="02020509000000000000" pitchFamily="49" charset="-120"/>
                <a:ea typeface="細明體" panose="02020509000000000000" pitchFamily="49" charset="-120"/>
              </a:rPr>
              <a:t>條 </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國民法官、備位國民法官有下列情形之一者，法院應依職權或當事人、辯</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護人、輔佐人之書面聲請，以裁定解任之：</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一、不具第十二條第一項所定資格，或有第十三條至第十五條所定情形。</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二、未依本法規定宣誓。</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三、於選任程序受詢問時為虛偽之陳述，足認其繼續執行職務已不適當。</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四、未依本法規定全程參與審判期日之訴訟程序、參與終局評議，足認其</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繼續執行職務已不適當。</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五、不聽從審判長之指揮，致妨害審判期日之訴訟程序或終局評議之順暢</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進行，足認其繼續執行職務已不適當。</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六、為有害司法公正信譽之行為或洩漏應予保密之事項，足認其繼續執行</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職務已不適當。</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七、其他可歸責於國民法官、備位國民法官之事由，足認其繼續執行職務</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不適當。</a:t>
            </a:r>
            <a:r>
              <a:rPr lang="zh-TW" altLang="en-US" dirty="0"/>
              <a:t/>
            </a:r>
            <a:br>
              <a:rPr lang="zh-TW" altLang="en-US" dirty="0"/>
            </a:br>
            <a:r>
              <a:rPr lang="zh-TW" altLang="en-US" b="0" i="0" dirty="0">
                <a:solidFill>
                  <a:srgbClr val="000000"/>
                </a:solidFill>
                <a:effectLst/>
                <a:latin typeface="細明體" panose="02020509000000000000" pitchFamily="49" charset="-120"/>
                <a:ea typeface="細明體" panose="02020509000000000000" pitchFamily="49" charset="-120"/>
              </a:rPr>
              <a:t>八、因不可抗力事由致不能或不宜執行職務。</a:t>
            </a:r>
            <a:endParaRPr lang="en-US" altLang="zh-TW" b="0" i="0" dirty="0">
              <a:solidFill>
                <a:srgbClr val="000000"/>
              </a:solidFill>
              <a:effectLst/>
              <a:latin typeface="細明體" panose="02020509000000000000" pitchFamily="49" charset="-120"/>
              <a:ea typeface="細明體" panose="02020509000000000000" pitchFamily="49" charset="-120"/>
            </a:endParaRPr>
          </a:p>
          <a:p>
            <a:endParaRPr lang="en-US" altLang="zh-TW" dirty="0"/>
          </a:p>
          <a:p>
            <a:r>
              <a:rPr lang="zh-TW" altLang="en-US" dirty="0"/>
              <a:t>三、違反義務的罰則</a:t>
            </a:r>
            <a:endParaRPr lang="en-US" altLang="zh-TW" dirty="0"/>
          </a:p>
          <a:p>
            <a:endParaRPr lang="en-US" altLang="zh-TW" dirty="0"/>
          </a:p>
          <a:p>
            <a:r>
              <a:rPr lang="zh-TW" altLang="en-US" dirty="0"/>
              <a:t>第</a:t>
            </a:r>
            <a:r>
              <a:rPr lang="en-US" altLang="zh-TW" dirty="0"/>
              <a:t>94</a:t>
            </a:r>
            <a:r>
              <a:rPr lang="zh-TW" altLang="en-US" dirty="0"/>
              <a:t>條   </a:t>
            </a:r>
          </a:p>
          <a:p>
            <a:r>
              <a:rPr lang="zh-TW" altLang="en-US" dirty="0"/>
              <a:t>國民法官、備位國民法官要求、期約或收受賄賂或其他不正利益，而許以</a:t>
            </a:r>
          </a:p>
          <a:p>
            <a:r>
              <a:rPr lang="zh-TW" altLang="en-US" dirty="0"/>
              <a:t>不行使其職務或為一定之行使者，處三年以上十年以下有期徒刑，得併科</a:t>
            </a:r>
          </a:p>
          <a:p>
            <a:r>
              <a:rPr lang="zh-TW" altLang="en-US" dirty="0"/>
              <a:t>新臺幣二百萬元以下罰金。</a:t>
            </a:r>
          </a:p>
          <a:p>
            <a:r>
              <a:rPr lang="zh-TW" altLang="en-US" dirty="0"/>
              <a:t>候選國民法官於未為國民法官或備位國民法官時，預以不行使國民法官或</a:t>
            </a:r>
          </a:p>
          <a:p>
            <a:r>
              <a:rPr lang="zh-TW" altLang="en-US" dirty="0"/>
              <a:t>備位國民法官之職務或為一定之行使，要求、期約或收受賄賂或其他不正</a:t>
            </a:r>
          </a:p>
          <a:p>
            <a:r>
              <a:rPr lang="zh-TW" altLang="en-US" dirty="0"/>
              <a:t>利益，而於為國民法官或備位國民法官後履行者，亦同。</a:t>
            </a:r>
          </a:p>
          <a:p>
            <a:r>
              <a:rPr lang="zh-TW" altLang="en-US" dirty="0"/>
              <a:t>犯前二項之罪，於犯罪後自首，如有所得並自動繳交全部所得財物者，減</a:t>
            </a:r>
          </a:p>
          <a:p>
            <a:r>
              <a:rPr lang="zh-TW" altLang="en-US" dirty="0"/>
              <a:t>輕或免除其刑；因而查獲其他正犯或共犯者，免除其刑。</a:t>
            </a:r>
          </a:p>
          <a:p>
            <a:r>
              <a:rPr lang="zh-TW" altLang="en-US" dirty="0"/>
              <a:t>犯第一項、第二項之罪，在偵查中自白，如有所得並自動繳交全部所得財</a:t>
            </a:r>
          </a:p>
          <a:p>
            <a:r>
              <a:rPr lang="zh-TW" altLang="en-US" dirty="0"/>
              <a:t>物者，減輕其刑；因而查獲其他正犯或共犯者，減輕或免除其刑。</a:t>
            </a:r>
          </a:p>
          <a:p>
            <a:r>
              <a:rPr lang="zh-TW" altLang="en-US" dirty="0"/>
              <a:t>犯第一項、第二項之罪，情節輕微，而其所得或所圖得財物或不正利益在</a:t>
            </a:r>
          </a:p>
          <a:p>
            <a:r>
              <a:rPr lang="zh-TW" altLang="en-US" dirty="0"/>
              <a:t>新臺幣五萬元以下者，減輕其刑。</a:t>
            </a:r>
            <a:endParaRPr lang="en-US" altLang="zh-TW" dirty="0"/>
          </a:p>
          <a:p>
            <a:endParaRPr lang="en-US" altLang="zh-TW" dirty="0"/>
          </a:p>
          <a:p>
            <a:endParaRPr lang="en-US" altLang="zh-TW" dirty="0"/>
          </a:p>
          <a:p>
            <a:r>
              <a:rPr lang="zh-TW" altLang="en-US" dirty="0"/>
              <a:t>第</a:t>
            </a:r>
            <a:r>
              <a:rPr lang="en-US" altLang="zh-TW" dirty="0"/>
              <a:t>97</a:t>
            </a:r>
            <a:r>
              <a:rPr lang="zh-TW" altLang="en-US" dirty="0"/>
              <a:t>條   </a:t>
            </a:r>
          </a:p>
          <a:p>
            <a:r>
              <a:rPr lang="zh-TW" altLang="en-US" dirty="0"/>
              <a:t>現任或曾任國民法官、備位國民法官之人，無正當理由而洩漏評議秘密者</a:t>
            </a:r>
          </a:p>
          <a:p>
            <a:r>
              <a:rPr lang="zh-TW" altLang="en-US" dirty="0"/>
              <a:t>，處一年以下有期徒刑、拘役或科新臺幣十萬元以下罰金。</a:t>
            </a:r>
          </a:p>
          <a:p>
            <a:r>
              <a:rPr lang="zh-TW" altLang="en-US" dirty="0"/>
              <a:t>除有特別規定者外，現任或曾任國民法官、備位國民法官之人，無正當理</a:t>
            </a:r>
          </a:p>
          <a:p>
            <a:r>
              <a:rPr lang="zh-TW" altLang="en-US" dirty="0"/>
              <a:t>由而洩漏其他職務上知悉之秘密者，處六月以下有期徒刑、拘役或科新臺</a:t>
            </a:r>
          </a:p>
          <a:p>
            <a:r>
              <a:rPr lang="zh-TW" altLang="en-US" dirty="0"/>
              <a:t>幣八萬元以下罰金。</a:t>
            </a:r>
            <a:endParaRPr lang="en-US" altLang="zh-TW" dirty="0"/>
          </a:p>
          <a:p>
            <a:endParaRPr lang="en-US" altLang="zh-TW" dirty="0"/>
          </a:p>
          <a:p>
            <a:r>
              <a:rPr lang="zh-TW" altLang="en-US" dirty="0"/>
              <a:t>第</a:t>
            </a:r>
            <a:r>
              <a:rPr lang="en-US" altLang="zh-TW" dirty="0"/>
              <a:t>99</a:t>
            </a:r>
            <a:r>
              <a:rPr lang="zh-TW" altLang="en-US" dirty="0"/>
              <a:t>條   </a:t>
            </a:r>
          </a:p>
          <a:p>
            <a:r>
              <a:rPr lang="zh-TW" altLang="en-US" dirty="0"/>
              <a:t>候選國民法官有下列情形之一者，得處新臺幣三萬元以下罰鍰：</a:t>
            </a:r>
          </a:p>
          <a:p>
            <a:r>
              <a:rPr lang="zh-TW" altLang="en-US" dirty="0"/>
              <a:t>一、明知為不實之事項，而填載於候選國民法官調查表，提出於法院。</a:t>
            </a:r>
          </a:p>
          <a:p>
            <a:r>
              <a:rPr lang="zh-TW" altLang="en-US" dirty="0"/>
              <a:t>二、經合法通知，無正當理由而不於國民法官選任期日到場。</a:t>
            </a:r>
          </a:p>
          <a:p>
            <a:r>
              <a:rPr lang="zh-TW" altLang="en-US" dirty="0"/>
              <a:t>三、於國民法官選任期日為虛偽之陳述或無正當理由拒絕陳述。</a:t>
            </a:r>
          </a:p>
          <a:p>
            <a:endParaRPr lang="zh-TW" altLang="en-US" dirty="0"/>
          </a:p>
          <a:p>
            <a:r>
              <a:rPr lang="zh-TW" altLang="en-US" dirty="0"/>
              <a:t>第</a:t>
            </a:r>
            <a:r>
              <a:rPr lang="en-US" altLang="zh-TW" dirty="0"/>
              <a:t>100</a:t>
            </a:r>
            <a:r>
              <a:rPr lang="zh-TW" altLang="en-US" dirty="0"/>
              <a:t>條  </a:t>
            </a:r>
          </a:p>
          <a:p>
            <a:r>
              <a:rPr lang="zh-TW" altLang="en-US" dirty="0"/>
              <a:t>國民法官、備位國民法官拒絕宣誓者，得處新臺幣三萬元以下罰鍰。備位</a:t>
            </a:r>
          </a:p>
          <a:p>
            <a:r>
              <a:rPr lang="zh-TW" altLang="en-US" dirty="0"/>
              <a:t>國民法官經遞補為國民法官，拒絕另行宣誓者，亦同。</a:t>
            </a:r>
          </a:p>
          <a:p>
            <a:endParaRPr lang="zh-TW" altLang="en-US" dirty="0"/>
          </a:p>
          <a:p>
            <a:r>
              <a:rPr lang="zh-TW" altLang="en-US" dirty="0"/>
              <a:t>第</a:t>
            </a:r>
            <a:r>
              <a:rPr lang="en-US" altLang="zh-TW" dirty="0"/>
              <a:t>101</a:t>
            </a:r>
            <a:r>
              <a:rPr lang="zh-TW" altLang="en-US" dirty="0"/>
              <a:t>條  </a:t>
            </a:r>
          </a:p>
          <a:p>
            <a:r>
              <a:rPr lang="zh-TW" altLang="en-US" dirty="0"/>
              <a:t>無正當理由而有下列情形之一者，得處新臺幣三萬元以下罰鍰：</a:t>
            </a:r>
          </a:p>
          <a:p>
            <a:r>
              <a:rPr lang="zh-TW" altLang="en-US" dirty="0"/>
              <a:t>一、國民法官不於審判期日或終局評議時到場。</a:t>
            </a:r>
          </a:p>
          <a:p>
            <a:r>
              <a:rPr lang="zh-TW" altLang="en-US" dirty="0"/>
              <a:t>二、國民法官於終局評議時，以拒絕陳述或其他方式拒絕履行其職務。</a:t>
            </a:r>
          </a:p>
          <a:p>
            <a:r>
              <a:rPr lang="zh-TW" altLang="en-US" dirty="0"/>
              <a:t>三、備位國民法官不於審判期日到場。</a:t>
            </a:r>
          </a:p>
          <a:p>
            <a:endParaRPr lang="zh-TW" altLang="en-US" dirty="0"/>
          </a:p>
          <a:p>
            <a:r>
              <a:rPr lang="zh-TW" altLang="en-US" dirty="0"/>
              <a:t>第</a:t>
            </a:r>
            <a:r>
              <a:rPr lang="en-US" altLang="zh-TW" dirty="0"/>
              <a:t>102</a:t>
            </a:r>
            <a:r>
              <a:rPr lang="zh-TW" altLang="en-US" dirty="0"/>
              <a:t>條  </a:t>
            </a:r>
          </a:p>
          <a:p>
            <a:r>
              <a:rPr lang="zh-TW" altLang="en-US" dirty="0"/>
              <a:t>國民法官、備位國民法官違反審判長所發維持秩序之命令，致妨害審判期</a:t>
            </a:r>
          </a:p>
          <a:p>
            <a:r>
              <a:rPr lang="zh-TW" altLang="en-US" dirty="0"/>
              <a:t>日訴訟程序之進行，經制止不聽者，得處新臺幣三萬元以下罰鍰。</a:t>
            </a:r>
          </a:p>
          <a:p>
            <a:endParaRPr lang="zh-TW" altLang="en-US" dirty="0"/>
          </a:p>
          <a:p>
            <a:r>
              <a:rPr lang="zh-TW" altLang="en-US" dirty="0"/>
              <a:t>第</a:t>
            </a:r>
            <a:r>
              <a:rPr lang="en-US" altLang="zh-TW" dirty="0"/>
              <a:t>103</a:t>
            </a:r>
            <a:r>
              <a:rPr lang="zh-TW" altLang="en-US" dirty="0"/>
              <a:t>條 </a:t>
            </a:r>
          </a:p>
          <a:p>
            <a:r>
              <a:rPr lang="zh-TW" altLang="en-US" dirty="0"/>
              <a:t>前四條罰鍰之處分，由國民法官法庭之法官三人合議裁定之。</a:t>
            </a:r>
          </a:p>
          <a:p>
            <a:r>
              <a:rPr lang="zh-TW" altLang="en-US" dirty="0"/>
              <a:t>前項裁定，得抗告。</a:t>
            </a:r>
            <a:endParaRPr lang="en-US" altLang="zh-TW" dirty="0"/>
          </a:p>
          <a:p>
            <a:endParaRPr lang="en-US" altLang="zh-TW" dirty="0"/>
          </a:p>
          <a:p>
            <a:r>
              <a:rPr lang="zh-TW" altLang="en-US" dirty="0"/>
              <a:t>貳、思考</a:t>
            </a:r>
            <a:endParaRPr lang="en-US" altLang="zh-TW" dirty="0"/>
          </a:p>
          <a:p>
            <a:endParaRPr lang="en-US" altLang="zh-TW" dirty="0"/>
          </a:p>
          <a:p>
            <a:r>
              <a:rPr lang="zh-TW" altLang="en-US" dirty="0"/>
              <a:t>為什麼需要這些義務規定？又為何違反義務會有相應的處罰？法院公平審</a:t>
            </a:r>
            <a:endParaRPr lang="en-US" altLang="zh-TW" dirty="0"/>
          </a:p>
          <a:p>
            <a:r>
              <a:rPr lang="zh-TW" altLang="en-US" dirty="0"/>
              <a:t>判的真諦為何？</a:t>
            </a:r>
            <a:endParaRPr lang="en-US" altLang="zh-TW" dirty="0"/>
          </a:p>
          <a:p>
            <a:endParaRPr lang="en-US" altLang="zh-TW" dirty="0"/>
          </a:p>
          <a:p>
            <a:r>
              <a:rPr lang="zh-TW" altLang="en-US" dirty="0"/>
              <a:t>參、問答活動</a:t>
            </a:r>
            <a:endParaRPr lang="en-US" altLang="zh-TW" dirty="0"/>
          </a:p>
          <a:p>
            <a:endParaRPr lang="en-US" altLang="zh-TW" dirty="0"/>
          </a:p>
          <a:p>
            <a:r>
              <a:rPr lang="zh-TW" altLang="en-US" dirty="0"/>
              <a:t>您覺得為了維護審判的公正，需要有怎樣的義務規定呢？</a:t>
            </a:r>
            <a:endParaRPr lang="en-US" altLang="zh-TW"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14</a:t>
            </a:fld>
            <a:endParaRPr lang="zh-TW" altLang="en-US"/>
          </a:p>
        </p:txBody>
      </p:sp>
    </p:spTree>
    <p:extLst>
      <p:ext uri="{BB962C8B-B14F-4D97-AF65-F5344CB8AC3E}">
        <p14:creationId xmlns:p14="http://schemas.microsoft.com/office/powerpoint/2010/main" val="326430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教師筆記</a:t>
            </a:r>
            <a:endParaRPr lang="en-US" altLang="zh-TW" b="1" dirty="0"/>
          </a:p>
          <a:p>
            <a:r>
              <a:rPr lang="zh-TW" altLang="en-US" b="1" dirty="0"/>
              <a:t>壹、國民法官法規定：  </a:t>
            </a:r>
          </a:p>
          <a:p>
            <a:r>
              <a:rPr lang="zh-TW" altLang="en-US" b="1" dirty="0"/>
              <a:t>第</a:t>
            </a:r>
            <a:r>
              <a:rPr lang="en-US" altLang="zh-TW" b="1" dirty="0"/>
              <a:t>5</a:t>
            </a:r>
            <a:r>
              <a:rPr lang="zh-TW" altLang="en-US" b="1" dirty="0"/>
              <a:t>條第</a:t>
            </a:r>
            <a:r>
              <a:rPr lang="en-US" altLang="zh-TW" b="1" dirty="0"/>
              <a:t>1</a:t>
            </a:r>
            <a:r>
              <a:rPr lang="zh-TW" altLang="en-US" b="1" dirty="0"/>
              <a:t>項：</a:t>
            </a:r>
            <a:endParaRPr lang="en-US" altLang="zh-TW" b="1" dirty="0"/>
          </a:p>
          <a:p>
            <a:r>
              <a:rPr lang="zh-TW" altLang="en-US" b="1" dirty="0"/>
              <a:t>除少年刑事案件及犯毒品危害防制條例之罪之案件外，下列經檢察官提起</a:t>
            </a:r>
          </a:p>
          <a:p>
            <a:r>
              <a:rPr lang="zh-TW" altLang="en-US" b="1" dirty="0"/>
              <a:t>公訴且由地方法院管轄之第一審案件應行國民參與審判：</a:t>
            </a:r>
          </a:p>
          <a:p>
            <a:r>
              <a:rPr lang="zh-TW" altLang="en-US" b="1" dirty="0"/>
              <a:t>一、所犯最輕本刑為十年以上有期徒刑之罪。</a:t>
            </a:r>
          </a:p>
          <a:p>
            <a:r>
              <a:rPr lang="zh-TW" altLang="en-US" b="1" dirty="0"/>
              <a:t>二、故意犯罪因而發生死亡結果者。</a:t>
            </a:r>
            <a:endParaRPr lang="en-US" altLang="zh-TW" b="1" dirty="0"/>
          </a:p>
          <a:p>
            <a:endParaRPr lang="en-US" altLang="zh-TW" b="1" dirty="0"/>
          </a:p>
          <a:p>
            <a:r>
              <a:rPr lang="zh-TW" altLang="en-US" b="1" dirty="0"/>
              <a:t>貳、主要案件類型；</a:t>
            </a:r>
            <a:endParaRPr lang="en-US" altLang="zh-TW" b="1" dirty="0"/>
          </a:p>
          <a:p>
            <a:r>
              <a:rPr lang="zh-TW" altLang="en-US" b="1" dirty="0"/>
              <a:t>一、第</a:t>
            </a:r>
            <a:r>
              <a:rPr lang="en-US" altLang="zh-TW" b="1" dirty="0"/>
              <a:t>5</a:t>
            </a:r>
            <a:r>
              <a:rPr lang="zh-TW" altLang="en-US" b="1" dirty="0"/>
              <a:t>條第</a:t>
            </a:r>
            <a:r>
              <a:rPr lang="en-US" altLang="zh-TW" b="1" dirty="0"/>
              <a:t>1</a:t>
            </a:r>
            <a:r>
              <a:rPr lang="zh-TW" altLang="en-US" b="1" dirty="0"/>
              <a:t>項第</a:t>
            </a:r>
            <a:r>
              <a:rPr lang="en-US" altLang="zh-TW" b="1" dirty="0"/>
              <a:t>1</a:t>
            </a:r>
            <a:r>
              <a:rPr lang="zh-TW" altLang="en-US" b="1" dirty="0"/>
              <a:t>款（排除同時構成第五條第二款者）</a:t>
            </a:r>
          </a:p>
          <a:p>
            <a:r>
              <a:rPr lang="zh-TW" altLang="en-US" b="1" dirty="0"/>
              <a:t>（一）殺人未遂罪（刑法第</a:t>
            </a:r>
            <a:r>
              <a:rPr lang="en-US" altLang="zh-TW" b="1" dirty="0"/>
              <a:t>271</a:t>
            </a:r>
            <a:r>
              <a:rPr lang="zh-TW" altLang="en-US" b="1" dirty="0"/>
              <a:t>條第</a:t>
            </a:r>
            <a:r>
              <a:rPr lang="en-US" altLang="zh-TW" b="1" dirty="0"/>
              <a:t>1</a:t>
            </a:r>
            <a:r>
              <a:rPr lang="zh-TW" altLang="en-US" b="1" dirty="0"/>
              <a:t>項、第</a:t>
            </a:r>
            <a:r>
              <a:rPr lang="en-US" altLang="zh-TW" b="1" dirty="0"/>
              <a:t>2</a:t>
            </a:r>
            <a:r>
              <a:rPr lang="zh-TW" altLang="en-US" b="1" dirty="0"/>
              <a:t>項）</a:t>
            </a:r>
          </a:p>
          <a:p>
            <a:r>
              <a:rPr lang="zh-TW" altLang="en-US" b="1" dirty="0"/>
              <a:t>（二）公務人員違背職務收受賄賂罪（貪污治罪條例第</a:t>
            </a:r>
            <a:r>
              <a:rPr lang="en-US" altLang="zh-TW" b="1" dirty="0"/>
              <a:t>4</a:t>
            </a:r>
            <a:r>
              <a:rPr lang="zh-TW" altLang="en-US" b="1" dirty="0"/>
              <a:t>條第</a:t>
            </a:r>
            <a:r>
              <a:rPr lang="en-US" altLang="zh-TW" b="1" dirty="0"/>
              <a:t>1</a:t>
            </a:r>
            <a:r>
              <a:rPr lang="zh-TW" altLang="en-US" b="1" dirty="0"/>
              <a:t>項）</a:t>
            </a:r>
          </a:p>
          <a:p>
            <a:r>
              <a:rPr lang="zh-TW" altLang="en-US" b="1" dirty="0"/>
              <a:t>（三）強盜結合犯（刑法第</a:t>
            </a:r>
            <a:r>
              <a:rPr lang="en-US" altLang="zh-TW" b="1" dirty="0"/>
              <a:t>332</a:t>
            </a:r>
            <a:r>
              <a:rPr lang="zh-TW" altLang="en-US" b="1" dirty="0"/>
              <a:t>條第</a:t>
            </a:r>
            <a:r>
              <a:rPr lang="en-US" altLang="zh-TW" b="1" dirty="0"/>
              <a:t>2</a:t>
            </a:r>
            <a:r>
              <a:rPr lang="zh-TW" altLang="en-US" b="1" dirty="0"/>
              <a:t>項）</a:t>
            </a:r>
          </a:p>
          <a:p>
            <a:r>
              <a:rPr lang="zh-TW" altLang="en-US" b="1" dirty="0"/>
              <a:t>二、第</a:t>
            </a:r>
            <a:r>
              <a:rPr lang="en-US" altLang="zh-TW" b="1" dirty="0"/>
              <a:t>5</a:t>
            </a:r>
            <a:r>
              <a:rPr lang="zh-TW" altLang="en-US" b="1" dirty="0"/>
              <a:t>條第</a:t>
            </a:r>
            <a:r>
              <a:rPr lang="en-US" altLang="zh-TW" b="1" dirty="0"/>
              <a:t>1</a:t>
            </a:r>
            <a:r>
              <a:rPr lang="zh-TW" altLang="en-US" b="1" dirty="0"/>
              <a:t>項第</a:t>
            </a:r>
            <a:r>
              <a:rPr lang="en-US" altLang="zh-TW" b="1" dirty="0"/>
              <a:t>2</a:t>
            </a:r>
            <a:r>
              <a:rPr lang="zh-TW" altLang="en-US" b="1" dirty="0"/>
              <a:t>款</a:t>
            </a:r>
            <a:endParaRPr lang="en-US" altLang="zh-TW" b="1" dirty="0"/>
          </a:p>
          <a:p>
            <a:r>
              <a:rPr lang="zh-TW" altLang="en-US" b="1" dirty="0"/>
              <a:t>（一）殺人罪（刑法第</a:t>
            </a:r>
            <a:r>
              <a:rPr lang="en-US" altLang="zh-TW" b="1" dirty="0"/>
              <a:t>271</a:t>
            </a:r>
            <a:r>
              <a:rPr lang="zh-TW" altLang="en-US" b="1" dirty="0"/>
              <a:t>條第</a:t>
            </a:r>
            <a:r>
              <a:rPr lang="en-US" altLang="zh-TW" b="1" dirty="0"/>
              <a:t>1</a:t>
            </a:r>
            <a:r>
              <a:rPr lang="zh-TW" altLang="en-US" b="1" dirty="0"/>
              <a:t>項）</a:t>
            </a:r>
          </a:p>
          <a:p>
            <a:r>
              <a:rPr lang="zh-TW" altLang="en-US" b="1" dirty="0"/>
              <a:t>（二）危險駕駛（如酒駕）致死（刑法第</a:t>
            </a:r>
            <a:r>
              <a:rPr lang="en-US" altLang="zh-TW" b="1" dirty="0"/>
              <a:t>185</a:t>
            </a:r>
            <a:r>
              <a:rPr lang="zh-TW" altLang="en-US" b="1" dirty="0"/>
              <a:t>條之</a:t>
            </a:r>
            <a:r>
              <a:rPr lang="en-US" altLang="zh-TW" b="1" dirty="0"/>
              <a:t>3</a:t>
            </a:r>
            <a:r>
              <a:rPr lang="zh-TW" altLang="en-US" b="1" dirty="0"/>
              <a:t>第</a:t>
            </a:r>
            <a:r>
              <a:rPr lang="en-US" altLang="zh-TW" b="1" dirty="0"/>
              <a:t>2</a:t>
            </a:r>
            <a:r>
              <a:rPr lang="zh-TW" altLang="en-US" b="1" dirty="0"/>
              <a:t>項前段）</a:t>
            </a:r>
          </a:p>
          <a:p>
            <a:r>
              <a:rPr lang="zh-TW" altLang="en-US" b="1" dirty="0"/>
              <a:t>（三）傷害致死罪（刑法第</a:t>
            </a:r>
            <a:r>
              <a:rPr lang="en-US" altLang="zh-TW" b="1" dirty="0"/>
              <a:t>277</a:t>
            </a:r>
            <a:r>
              <a:rPr lang="zh-TW" altLang="en-US" b="1" dirty="0"/>
              <a:t>條第</a:t>
            </a:r>
            <a:r>
              <a:rPr lang="en-US" altLang="zh-TW" b="1" dirty="0"/>
              <a:t>2</a:t>
            </a:r>
            <a:r>
              <a:rPr lang="zh-TW" altLang="en-US" b="1" dirty="0"/>
              <a:t>項前段）</a:t>
            </a:r>
            <a:endParaRPr lang="en-US" altLang="zh-TW" b="1" dirty="0"/>
          </a:p>
          <a:p>
            <a:endParaRPr lang="en-US" altLang="zh-TW" b="1" dirty="0"/>
          </a:p>
          <a:p>
            <a:r>
              <a:rPr lang="zh-TW" altLang="en-US" b="1" dirty="0"/>
              <a:t>參、思考：</a:t>
            </a:r>
            <a:r>
              <a:rPr lang="zh-TW" altLang="en-US" dirty="0"/>
              <a:t>為什麼不適用少年及毒品案件？</a:t>
            </a:r>
            <a:endParaRPr lang="en-US" altLang="zh-TW" dirty="0"/>
          </a:p>
          <a:p>
            <a:endParaRPr lang="en-US" altLang="zh-TW" b="1" dirty="0"/>
          </a:p>
          <a:p>
            <a:r>
              <a:rPr lang="zh-TW" altLang="en-US" b="1" dirty="0"/>
              <a:t>肆、問答活動：</a:t>
            </a:r>
            <a:endParaRPr lang="en-US" altLang="zh-TW" b="1" dirty="0"/>
          </a:p>
          <a:p>
            <a:r>
              <a:rPr lang="zh-TW" altLang="en-US" dirty="0"/>
              <a:t>一、適用重罪案件的原因？</a:t>
            </a:r>
            <a:endParaRPr lang="en-US" altLang="zh-TW" dirty="0"/>
          </a:p>
          <a:p>
            <a:r>
              <a:rPr lang="zh-TW" altLang="en-US" dirty="0"/>
              <a:t>二、為什麼不適用少年案件？為什麼不適用毒品案件？</a:t>
            </a:r>
            <a:endParaRPr lang="en-US" altLang="zh-TW" dirty="0"/>
          </a:p>
          <a:p>
            <a:r>
              <a:rPr lang="zh-TW" altLang="en-US" dirty="0"/>
              <a:t>三、您覺得可以是用什麼樣的案件？</a:t>
            </a:r>
            <a:endParaRPr lang="en-US" altLang="zh-TW" dirty="0"/>
          </a:p>
          <a:p>
            <a:r>
              <a:rPr lang="zh-TW" altLang="en-US" dirty="0"/>
              <a:t>四、猜猜看有什麼案件？</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15</a:t>
            </a:fld>
            <a:endParaRPr lang="zh-TW" altLang="en-US"/>
          </a:p>
        </p:txBody>
      </p:sp>
    </p:spTree>
    <p:extLst>
      <p:ext uri="{BB962C8B-B14F-4D97-AF65-F5344CB8AC3E}">
        <p14:creationId xmlns:p14="http://schemas.microsoft.com/office/powerpoint/2010/main" val="283580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r>
              <a:rPr lang="zh-TW" altLang="en-US" dirty="0"/>
              <a:t>第 </a:t>
            </a:r>
            <a:r>
              <a:rPr lang="en-US" altLang="zh-TW" dirty="0"/>
              <a:t>8 </a:t>
            </a:r>
            <a:r>
              <a:rPr lang="zh-TW" altLang="en-US" dirty="0"/>
              <a:t>條    </a:t>
            </a:r>
          </a:p>
          <a:p>
            <a:r>
              <a:rPr lang="zh-TW" altLang="en-US" dirty="0"/>
              <a:t>國民法官之職權，除本法另有規定外，與法官同。</a:t>
            </a:r>
            <a:endParaRPr lang="en-US" altLang="zh-TW" dirty="0"/>
          </a:p>
          <a:p>
            <a:r>
              <a:rPr lang="zh-TW" altLang="en-US" dirty="0"/>
              <a:t>第</a:t>
            </a:r>
            <a:r>
              <a:rPr lang="en-US" altLang="zh-TW" dirty="0"/>
              <a:t>82</a:t>
            </a:r>
            <a:r>
              <a:rPr lang="zh-TW" altLang="en-US" dirty="0"/>
              <a:t>條 第</a:t>
            </a:r>
            <a:r>
              <a:rPr lang="en-US" altLang="zh-TW" dirty="0"/>
              <a:t>1</a:t>
            </a:r>
            <a:r>
              <a:rPr lang="zh-TW" altLang="en-US" dirty="0"/>
              <a:t>項</a:t>
            </a:r>
          </a:p>
          <a:p>
            <a:r>
              <a:rPr lang="zh-TW" altLang="en-US" dirty="0"/>
              <a:t>終局評議，由國民法官法庭法官與國民法官共同行之，依序討論事實之認</a:t>
            </a:r>
          </a:p>
          <a:p>
            <a:r>
              <a:rPr lang="zh-TW" altLang="en-US" dirty="0"/>
              <a:t>定、法律之適用與科刑。</a:t>
            </a:r>
            <a:endParaRPr lang="en-US" altLang="zh-TW" dirty="0"/>
          </a:p>
          <a:p>
            <a:r>
              <a:rPr lang="zh-TW" altLang="en-US" dirty="0"/>
              <a:t>第 </a:t>
            </a:r>
            <a:r>
              <a:rPr lang="en-US" altLang="zh-TW" dirty="0"/>
              <a:t>83 </a:t>
            </a:r>
            <a:r>
              <a:rPr lang="zh-TW" altLang="en-US" dirty="0"/>
              <a:t>條   </a:t>
            </a:r>
          </a:p>
          <a:p>
            <a:r>
              <a:rPr lang="zh-TW" altLang="en-US" dirty="0"/>
              <a:t>有罪之認定，以包含國民法官及法官雙方意見在內達三分之二以上之同意</a:t>
            </a:r>
          </a:p>
          <a:p>
            <a:r>
              <a:rPr lang="zh-TW" altLang="en-US" dirty="0"/>
              <a:t>決定之。未獲該比例人數同意時，應諭知無罪之判決或為有利於被告之認</a:t>
            </a:r>
          </a:p>
          <a:p>
            <a:r>
              <a:rPr lang="zh-TW" altLang="en-US" dirty="0"/>
              <a:t>定。</a:t>
            </a:r>
          </a:p>
          <a:p>
            <a:r>
              <a:rPr lang="zh-TW" altLang="en-US" dirty="0"/>
              <a:t>免訴、不受理或管轄錯誤之認定，以包含國民法官及法官雙方意見在內過</a:t>
            </a:r>
          </a:p>
          <a:p>
            <a:r>
              <a:rPr lang="zh-TW" altLang="en-US" dirty="0"/>
              <a:t>半數之同意決定之。</a:t>
            </a:r>
          </a:p>
          <a:p>
            <a:r>
              <a:rPr lang="zh-TW" altLang="en-US" dirty="0"/>
              <a:t>有關科刑事項之評議，以包含國民法官及法官雙方意見在內過半數之意見</a:t>
            </a:r>
          </a:p>
          <a:p>
            <a:r>
              <a:rPr lang="zh-TW" altLang="en-US" dirty="0"/>
              <a:t>決定之。但死刑之科處，非以包含國民法官及法官雙方意見在內達三分之</a:t>
            </a:r>
          </a:p>
          <a:p>
            <a:r>
              <a:rPr lang="zh-TW" altLang="en-US" dirty="0"/>
              <a:t>二以上之同意，不得為之。</a:t>
            </a:r>
          </a:p>
          <a:p>
            <a:r>
              <a:rPr lang="zh-TW" altLang="en-US" dirty="0"/>
              <a:t>前項本文之評議，因國民法官及法官之意見歧異，而未達包含國民法官及</a:t>
            </a:r>
          </a:p>
          <a:p>
            <a:r>
              <a:rPr lang="zh-TW" altLang="en-US" dirty="0"/>
              <a:t>法官雙方意見在內之過半數意見者，以最不利於被告之意見，順次算入次</a:t>
            </a:r>
          </a:p>
          <a:p>
            <a:r>
              <a:rPr lang="zh-TW" altLang="en-US" dirty="0"/>
              <a:t>不利於被告之意見，至達包含國民法官及法官雙方意見在內之過半數意見</a:t>
            </a:r>
          </a:p>
          <a:p>
            <a:r>
              <a:rPr lang="zh-TW" altLang="en-US" dirty="0"/>
              <a:t>為止，為評決結果。</a:t>
            </a:r>
          </a:p>
          <a:p>
            <a:endParaRPr lang="en-US" altLang="zh-TW" dirty="0"/>
          </a:p>
          <a:p>
            <a:r>
              <a:rPr lang="zh-TW" altLang="en-US" dirty="0"/>
              <a:t>貳、思考：</a:t>
            </a:r>
          </a:p>
          <a:p>
            <a:r>
              <a:rPr lang="zh-TW" altLang="en-US" dirty="0"/>
              <a:t>        為什麼讓國民法官全程參與包含「罪責認定」與「科刑決定」在內的</a:t>
            </a:r>
            <a:endParaRPr lang="en-US" altLang="zh-TW" dirty="0"/>
          </a:p>
          <a:p>
            <a:r>
              <a:rPr lang="zh-TW" altLang="en-US" dirty="0"/>
              <a:t>        事項？這與「陪審制」有什麼不同？</a:t>
            </a:r>
            <a:endParaRPr lang="en-US" altLang="zh-TW" dirty="0"/>
          </a:p>
          <a:p>
            <a:endParaRPr lang="en-US" altLang="zh-TW" dirty="0"/>
          </a:p>
          <a:p>
            <a:r>
              <a:rPr lang="zh-TW" altLang="en-US" dirty="0"/>
              <a:t>參、問答活動：</a:t>
            </a:r>
            <a:endParaRPr lang="en-US" altLang="zh-TW" dirty="0"/>
          </a:p>
          <a:p>
            <a:r>
              <a:rPr lang="zh-TW" altLang="en-US" dirty="0"/>
              <a:t>        參與這些決定的想法？需要法院協助的地方？</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16</a:t>
            </a:fld>
            <a:endParaRPr lang="zh-TW" altLang="en-US"/>
          </a:p>
        </p:txBody>
      </p:sp>
    </p:spTree>
    <p:extLst>
      <p:ext uri="{BB962C8B-B14F-4D97-AF65-F5344CB8AC3E}">
        <p14:creationId xmlns:p14="http://schemas.microsoft.com/office/powerpoint/2010/main" val="2134107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endParaRPr lang="en-US" altLang="zh-TW" dirty="0"/>
          </a:p>
          <a:p>
            <a:r>
              <a:rPr lang="zh-TW" altLang="en-US" dirty="0"/>
              <a:t>第 </a:t>
            </a:r>
            <a:r>
              <a:rPr lang="en-US" altLang="zh-TW" dirty="0"/>
              <a:t>2 </a:t>
            </a:r>
            <a:r>
              <a:rPr lang="zh-TW" altLang="en-US" dirty="0"/>
              <a:t>條    </a:t>
            </a:r>
          </a:p>
          <a:p>
            <a:r>
              <a:rPr lang="zh-TW" altLang="en-US" dirty="0"/>
              <a:t>本法用詞，定義如下：</a:t>
            </a:r>
          </a:p>
          <a:p>
            <a:r>
              <a:rPr lang="zh-TW" altLang="en-US" dirty="0"/>
              <a:t>一、國民法官：指依本法選任，參與審判及終局評議之人。</a:t>
            </a:r>
            <a:endParaRPr lang="en-US" altLang="zh-TW" dirty="0"/>
          </a:p>
          <a:p>
            <a:r>
              <a:rPr lang="zh-TW" altLang="en-US" dirty="0"/>
              <a:t>二、備位國民法官：指法院視審理需要，依本法選任，於國民法官不能執</a:t>
            </a:r>
          </a:p>
          <a:p>
            <a:r>
              <a:rPr lang="zh-TW" altLang="en-US" dirty="0"/>
              <a:t>    行其職務時，依序遞補為國民法官之人。</a:t>
            </a:r>
          </a:p>
          <a:p>
            <a:r>
              <a:rPr lang="zh-TW" altLang="en-US" dirty="0"/>
              <a:t>三、終局評議：指國民法官法庭於辯論終結後，由法官與國民法官就事實</a:t>
            </a:r>
          </a:p>
          <a:p>
            <a:r>
              <a:rPr lang="zh-TW" altLang="en-US" dirty="0"/>
              <a:t>    之認定、法律之適用及科刑共同討論、表決之程序。</a:t>
            </a:r>
          </a:p>
          <a:p>
            <a:r>
              <a:rPr lang="zh-TW" altLang="en-US" dirty="0"/>
              <a:t>四、國民法官法庭：指由法官三人及國民法官六人共同組成，就本法所定</a:t>
            </a:r>
          </a:p>
          <a:p>
            <a:r>
              <a:rPr lang="zh-TW" altLang="en-US" dirty="0"/>
              <a:t>    行國民參與審判之案件，共同進行審判之合議庭。</a:t>
            </a:r>
            <a:endParaRPr lang="en-US" altLang="zh-TW" dirty="0"/>
          </a:p>
          <a:p>
            <a:endParaRPr lang="en-US" altLang="zh-TW" dirty="0"/>
          </a:p>
          <a:p>
            <a:r>
              <a:rPr lang="zh-TW" altLang="en-US" dirty="0"/>
              <a:t>第 </a:t>
            </a:r>
            <a:r>
              <a:rPr lang="en-US" altLang="zh-TW" dirty="0"/>
              <a:t>8 </a:t>
            </a:r>
            <a:r>
              <a:rPr lang="zh-TW" altLang="en-US" dirty="0"/>
              <a:t>條    </a:t>
            </a:r>
          </a:p>
          <a:p>
            <a:r>
              <a:rPr lang="zh-TW" altLang="en-US" dirty="0"/>
              <a:t>國民法官之職權，除本法另有規定外，與法官同。</a:t>
            </a:r>
          </a:p>
          <a:p>
            <a:endParaRPr lang="zh-TW" altLang="en-US" dirty="0"/>
          </a:p>
          <a:p>
            <a:r>
              <a:rPr lang="zh-TW" altLang="en-US" dirty="0"/>
              <a:t>第 </a:t>
            </a:r>
            <a:r>
              <a:rPr lang="en-US" altLang="zh-TW" dirty="0"/>
              <a:t>9 </a:t>
            </a:r>
            <a:r>
              <a:rPr lang="zh-TW" altLang="en-US" dirty="0"/>
              <a:t>條    </a:t>
            </a:r>
          </a:p>
          <a:p>
            <a:r>
              <a:rPr lang="zh-TW" altLang="en-US" dirty="0"/>
              <a:t>國民法官依據法律獨立行使職權，不受任何干涉。</a:t>
            </a:r>
          </a:p>
          <a:p>
            <a:r>
              <a:rPr lang="zh-TW" altLang="en-US" dirty="0"/>
              <a:t>國民法官應依法公平誠實執行職務，不得為有害司法公正信譽之行為。</a:t>
            </a:r>
          </a:p>
          <a:p>
            <a:r>
              <a:rPr lang="zh-TW" altLang="en-US" dirty="0"/>
              <a:t>國民法官不得洩漏評議秘密及其他職務上知悉之秘密。</a:t>
            </a:r>
            <a:endParaRPr lang="en-US" altLang="zh-TW" dirty="0"/>
          </a:p>
          <a:p>
            <a:endParaRPr lang="en-US" altLang="zh-TW" dirty="0"/>
          </a:p>
          <a:p>
            <a:r>
              <a:rPr lang="zh-TW" altLang="en-US" dirty="0"/>
              <a:t>第 </a:t>
            </a:r>
            <a:r>
              <a:rPr lang="en-US" altLang="zh-TW" dirty="0"/>
              <a:t>38 </a:t>
            </a:r>
            <a:r>
              <a:rPr lang="zh-TW" altLang="en-US" dirty="0"/>
              <a:t>條   </a:t>
            </a:r>
          </a:p>
          <a:p>
            <a:r>
              <a:rPr lang="zh-TW" altLang="en-US" dirty="0"/>
              <a:t>有下列情形之一者，國民法官、備位國民法官之職務即告終了：</a:t>
            </a:r>
          </a:p>
          <a:p>
            <a:r>
              <a:rPr lang="zh-TW" altLang="en-US" dirty="0"/>
              <a:t>一、宣示判決。</a:t>
            </a:r>
          </a:p>
          <a:p>
            <a:r>
              <a:rPr lang="zh-TW" altLang="en-US" dirty="0"/>
              <a:t>二、經依第六條第一項之規定裁定不行國民參與審判確定。</a:t>
            </a:r>
            <a:endParaRPr lang="en-US" altLang="zh-TW" dirty="0"/>
          </a:p>
          <a:p>
            <a:endParaRPr lang="en-US" altLang="zh-TW" dirty="0"/>
          </a:p>
          <a:p>
            <a:r>
              <a:rPr lang="zh-TW" altLang="en-US" dirty="0"/>
              <a:t>貳、思考方針（參考）</a:t>
            </a:r>
            <a:endParaRPr lang="en-US" altLang="zh-TW" dirty="0"/>
          </a:p>
          <a:p>
            <a:r>
              <a:rPr lang="zh-TW" altLang="en-US" dirty="0"/>
              <a:t>國民法官的職權包括</a:t>
            </a:r>
          </a:p>
          <a:p>
            <a:r>
              <a:rPr lang="zh-TW" altLang="en-US" dirty="0"/>
              <a:t>一、全程參與審判程序：檢視及聽取檢察官、辯護人提出的證據與主張。</a:t>
            </a:r>
          </a:p>
          <a:p>
            <a:r>
              <a:rPr lang="zh-TW" altLang="en-US" dirty="0"/>
              <a:t>二、自行或請求審判長訊（詢）問證人、鑑定人、通譯、被害人或被害人家屬。</a:t>
            </a:r>
          </a:p>
          <a:p>
            <a:r>
              <a:rPr lang="zh-TW" altLang="en-US" dirty="0"/>
              <a:t>三、參與論罪評論，決定被告有沒有罪及應判何罪。</a:t>
            </a:r>
          </a:p>
          <a:p>
            <a:r>
              <a:rPr lang="zh-TW" altLang="en-US" dirty="0"/>
              <a:t>四、參與科刑評議：如認為被告有罪，應判處多重的刑罰。</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17</a:t>
            </a:fld>
            <a:endParaRPr lang="zh-TW" altLang="en-US"/>
          </a:p>
        </p:txBody>
      </p:sp>
    </p:spTree>
    <p:extLst>
      <p:ext uri="{BB962C8B-B14F-4D97-AF65-F5344CB8AC3E}">
        <p14:creationId xmlns:p14="http://schemas.microsoft.com/office/powerpoint/2010/main" val="1066607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壹、國民法官法之規定</a:t>
            </a:r>
            <a:endParaRPr lang="en-US" altLang="zh-TW" dirty="0"/>
          </a:p>
          <a:p>
            <a:r>
              <a:rPr lang="zh-TW" altLang="en-US" dirty="0"/>
              <a:t>第 </a:t>
            </a:r>
            <a:r>
              <a:rPr lang="en-US" altLang="zh-TW" dirty="0"/>
              <a:t>83 </a:t>
            </a:r>
            <a:r>
              <a:rPr lang="zh-TW" altLang="en-US" dirty="0"/>
              <a:t>條 第</a:t>
            </a:r>
            <a:r>
              <a:rPr lang="en-US" altLang="zh-TW" dirty="0"/>
              <a:t>1</a:t>
            </a:r>
            <a:r>
              <a:rPr lang="zh-TW" altLang="en-US" dirty="0"/>
              <a:t>項、第</a:t>
            </a:r>
            <a:r>
              <a:rPr lang="en-US" altLang="zh-TW" dirty="0"/>
              <a:t>2</a:t>
            </a:r>
            <a:r>
              <a:rPr lang="zh-TW" altLang="en-US" dirty="0"/>
              <a:t>項</a:t>
            </a:r>
          </a:p>
          <a:p>
            <a:r>
              <a:rPr lang="zh-TW" altLang="en-US" dirty="0"/>
              <a:t>有罪之認定，以包含國民法官及法官雙方意見在內達三分之二以上之同意</a:t>
            </a:r>
          </a:p>
          <a:p>
            <a:r>
              <a:rPr lang="zh-TW" altLang="en-US" dirty="0"/>
              <a:t>決定之。未獲該比例人數同意時，應諭知無罪之判決或為有利於被告之認</a:t>
            </a:r>
          </a:p>
          <a:p>
            <a:r>
              <a:rPr lang="zh-TW" altLang="en-US" dirty="0"/>
              <a:t>定。</a:t>
            </a:r>
          </a:p>
          <a:p>
            <a:r>
              <a:rPr lang="zh-TW" altLang="en-US" dirty="0"/>
              <a:t>免訴、不受理或管轄錯誤之認定，以包含國民法官及法官雙方意見在內過</a:t>
            </a:r>
          </a:p>
          <a:p>
            <a:r>
              <a:rPr lang="zh-TW" altLang="en-US" dirty="0"/>
              <a:t>半數之同意決定之。</a:t>
            </a:r>
            <a:endParaRPr lang="en-US" altLang="zh-TW" dirty="0"/>
          </a:p>
          <a:p>
            <a:endParaRPr lang="en-US" altLang="zh-TW" dirty="0"/>
          </a:p>
          <a:p>
            <a:r>
              <a:rPr lang="zh-TW" altLang="en-US" dirty="0"/>
              <a:t>貳、思考</a:t>
            </a:r>
            <a:endParaRPr lang="en-US" altLang="zh-TW" dirty="0"/>
          </a:p>
          <a:p>
            <a:r>
              <a:rPr lang="zh-TW" altLang="en-US" dirty="0"/>
              <a:t>一、「以包含國民法官及法官雙方意見在內」的法理基礎是什麼？</a:t>
            </a:r>
            <a:endParaRPr lang="en-US" altLang="zh-TW" dirty="0"/>
          </a:p>
          <a:p>
            <a:r>
              <a:rPr lang="zh-TW" altLang="en-US" dirty="0"/>
              <a:t>二、「以包含國民法官及法官雙方意見在內」是讓法官否定國民法官的</a:t>
            </a:r>
            <a:endParaRPr lang="en-US" altLang="zh-TW" dirty="0"/>
          </a:p>
          <a:p>
            <a:r>
              <a:rPr lang="zh-TW" altLang="en-US" dirty="0"/>
              <a:t>        意見嗎？</a:t>
            </a:r>
          </a:p>
          <a:p>
            <a:endParaRPr lang="en-US" altLang="zh-TW" dirty="0"/>
          </a:p>
          <a:p>
            <a:r>
              <a:rPr lang="zh-TW" altLang="en-US" dirty="0"/>
              <a:t>參、問答活動</a:t>
            </a:r>
            <a:endParaRPr lang="en-US" altLang="zh-TW" dirty="0"/>
          </a:p>
          <a:p>
            <a:r>
              <a:rPr lang="zh-TW" altLang="en-US" dirty="0"/>
              <a:t>（舉實例：</a:t>
            </a:r>
            <a:r>
              <a:rPr lang="en-US" altLang="zh-TW" dirty="0"/>
              <a:t>3</a:t>
            </a:r>
            <a:r>
              <a:rPr lang="zh-TW" altLang="en-US" dirty="0"/>
              <a:t>名國民法官主張殺人未遂，</a:t>
            </a:r>
            <a:r>
              <a:rPr lang="en-US" altLang="zh-TW" dirty="0"/>
              <a:t>2</a:t>
            </a:r>
            <a:r>
              <a:rPr lang="zh-TW" altLang="en-US" dirty="0"/>
              <a:t>名法官主張殺人未遂罪，</a:t>
            </a:r>
            <a:r>
              <a:rPr lang="en-US" altLang="zh-TW" dirty="0"/>
              <a:t>3</a:t>
            </a:r>
            <a:r>
              <a:rPr lang="zh-TW" altLang="en-US" dirty="0"/>
              <a:t>名國</a:t>
            </a:r>
            <a:endParaRPr lang="en-US" altLang="zh-TW" dirty="0"/>
          </a:p>
          <a:p>
            <a:r>
              <a:rPr lang="zh-TW" altLang="en-US" dirty="0"/>
              <a:t>民法官及</a:t>
            </a:r>
            <a:r>
              <a:rPr lang="en-US" altLang="zh-TW" dirty="0"/>
              <a:t>1</a:t>
            </a:r>
            <a:r>
              <a:rPr lang="zh-TW" altLang="en-US" dirty="0"/>
              <a:t>名法官主張不成立殺人未遂罪（只成立傷害罪）），結論是如</a:t>
            </a:r>
            <a:endParaRPr lang="en-US" altLang="zh-TW" dirty="0"/>
          </a:p>
          <a:p>
            <a:r>
              <a:rPr lang="zh-TW" altLang="en-US" dirty="0"/>
              <a:t>何呢？</a:t>
            </a:r>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18</a:t>
            </a:fld>
            <a:endParaRPr lang="zh-TW" altLang="en-US"/>
          </a:p>
        </p:txBody>
      </p:sp>
    </p:spTree>
    <p:extLst>
      <p:ext uri="{BB962C8B-B14F-4D97-AF65-F5344CB8AC3E}">
        <p14:creationId xmlns:p14="http://schemas.microsoft.com/office/powerpoint/2010/main" val="383504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r>
              <a:rPr lang="zh-TW" altLang="en-US" sz="1200" b="0" i="0" kern="1200" dirty="0">
                <a:solidFill>
                  <a:schemeClr val="tx1"/>
                </a:solidFill>
                <a:effectLst/>
                <a:latin typeface="+mn-lt"/>
                <a:ea typeface="+mn-ea"/>
                <a:cs typeface="+mn-cs"/>
              </a:rPr>
              <a:t>第</a:t>
            </a:r>
            <a:r>
              <a:rPr lang="en-US" altLang="zh-TW" sz="1200" b="0" i="0" kern="1200" dirty="0">
                <a:solidFill>
                  <a:schemeClr val="tx1"/>
                </a:solidFill>
                <a:effectLst/>
                <a:latin typeface="+mn-lt"/>
                <a:ea typeface="+mn-ea"/>
                <a:cs typeface="+mn-cs"/>
              </a:rPr>
              <a:t>83</a:t>
            </a:r>
            <a:r>
              <a:rPr lang="zh-TW" altLang="en-US" sz="1200" b="0" i="0" kern="1200" dirty="0">
                <a:solidFill>
                  <a:schemeClr val="tx1"/>
                </a:solidFill>
                <a:effectLst/>
                <a:latin typeface="+mn-lt"/>
                <a:ea typeface="+mn-ea"/>
                <a:cs typeface="+mn-cs"/>
              </a:rPr>
              <a:t>條第</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項、第</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項</a:t>
            </a:r>
            <a:r>
              <a:rPr lang="zh-TW" altLang="en-US" dirty="0"/>
              <a:t/>
            </a:r>
            <a:br>
              <a:rPr lang="zh-TW" altLang="en-US" dirty="0"/>
            </a:br>
            <a:r>
              <a:rPr lang="zh-TW" altLang="en-US" sz="1200" b="0" i="0" kern="1200" dirty="0">
                <a:solidFill>
                  <a:schemeClr val="tx1"/>
                </a:solidFill>
                <a:effectLst/>
                <a:latin typeface="+mn-lt"/>
                <a:ea typeface="+mn-ea"/>
                <a:cs typeface="+mn-cs"/>
              </a:rPr>
              <a:t>有關科刑事項之評議，以包含國民法官及法官雙方意見在內過半數之意見</a:t>
            </a:r>
            <a:r>
              <a:rPr lang="zh-TW" altLang="en-US" dirty="0"/>
              <a:t/>
            </a:r>
            <a:br>
              <a:rPr lang="zh-TW" altLang="en-US" dirty="0"/>
            </a:br>
            <a:r>
              <a:rPr lang="zh-TW" altLang="en-US" sz="1200" b="0" i="0" kern="1200" dirty="0">
                <a:solidFill>
                  <a:schemeClr val="tx1"/>
                </a:solidFill>
                <a:effectLst/>
                <a:latin typeface="+mn-lt"/>
                <a:ea typeface="+mn-ea"/>
                <a:cs typeface="+mn-cs"/>
              </a:rPr>
              <a:t>決定之。但死刑之科處，非以包含國民法官及法官雙方意見在內達三分之</a:t>
            </a:r>
            <a:r>
              <a:rPr lang="zh-TW" altLang="en-US" dirty="0"/>
              <a:t/>
            </a:r>
            <a:br>
              <a:rPr lang="zh-TW" altLang="en-US" dirty="0"/>
            </a:br>
            <a:r>
              <a:rPr lang="zh-TW" altLang="en-US" sz="1200" b="0" i="0" kern="1200" dirty="0">
                <a:solidFill>
                  <a:schemeClr val="tx1"/>
                </a:solidFill>
                <a:effectLst/>
                <a:latin typeface="+mn-lt"/>
                <a:ea typeface="+mn-ea"/>
                <a:cs typeface="+mn-cs"/>
              </a:rPr>
              <a:t>二以上之同意，不得為之。</a:t>
            </a:r>
            <a:r>
              <a:rPr lang="zh-TW" altLang="en-US" dirty="0"/>
              <a:t/>
            </a:r>
            <a:br>
              <a:rPr lang="zh-TW" altLang="en-US" dirty="0"/>
            </a:br>
            <a:r>
              <a:rPr lang="zh-TW" altLang="en-US" sz="1200" b="0" i="0" kern="1200" dirty="0">
                <a:solidFill>
                  <a:schemeClr val="tx1"/>
                </a:solidFill>
                <a:effectLst/>
                <a:latin typeface="+mn-lt"/>
                <a:ea typeface="+mn-ea"/>
                <a:cs typeface="+mn-cs"/>
              </a:rPr>
              <a:t>前項本文之評議，因國民法官及法官之意見歧異，而未達包含國民法官及</a:t>
            </a:r>
            <a:r>
              <a:rPr lang="zh-TW" altLang="en-US" dirty="0"/>
              <a:t/>
            </a:r>
            <a:br>
              <a:rPr lang="zh-TW" altLang="en-US" dirty="0"/>
            </a:br>
            <a:r>
              <a:rPr lang="zh-TW" altLang="en-US" sz="1200" b="0" i="0" kern="1200" dirty="0">
                <a:solidFill>
                  <a:schemeClr val="tx1"/>
                </a:solidFill>
                <a:effectLst/>
                <a:latin typeface="+mn-lt"/>
                <a:ea typeface="+mn-ea"/>
                <a:cs typeface="+mn-cs"/>
              </a:rPr>
              <a:t>法官雙方意見在內之過半數意見者，以最不利於被告之意見，順次算入次</a:t>
            </a:r>
            <a:r>
              <a:rPr lang="zh-TW" altLang="en-US" dirty="0"/>
              <a:t/>
            </a:r>
            <a:br>
              <a:rPr lang="zh-TW" altLang="en-US" dirty="0"/>
            </a:br>
            <a:r>
              <a:rPr lang="zh-TW" altLang="en-US" sz="1200" b="0" i="0" kern="1200" dirty="0">
                <a:solidFill>
                  <a:schemeClr val="tx1"/>
                </a:solidFill>
                <a:effectLst/>
                <a:latin typeface="+mn-lt"/>
                <a:ea typeface="+mn-ea"/>
                <a:cs typeface="+mn-cs"/>
              </a:rPr>
              <a:t>不利於被告之意見，至達包含國民法官及法官雙方意見在內之過半數意見</a:t>
            </a:r>
            <a:r>
              <a:rPr lang="zh-TW" altLang="en-US" dirty="0"/>
              <a:t/>
            </a:r>
            <a:br>
              <a:rPr lang="zh-TW" altLang="en-US" dirty="0"/>
            </a:br>
            <a:r>
              <a:rPr lang="zh-TW" altLang="en-US" sz="1200" b="0" i="0" kern="1200" dirty="0">
                <a:solidFill>
                  <a:schemeClr val="tx1"/>
                </a:solidFill>
                <a:effectLst/>
                <a:latin typeface="+mn-lt"/>
                <a:ea typeface="+mn-ea"/>
                <a:cs typeface="+mn-cs"/>
              </a:rPr>
              <a:t>為止，為評決結果。</a:t>
            </a:r>
            <a:endParaRPr lang="en-US" altLang="zh-TW" sz="1200" b="0" i="0" kern="1200" dirty="0">
              <a:solidFill>
                <a:schemeClr val="tx1"/>
              </a:solidFill>
              <a:effectLst/>
              <a:latin typeface="+mn-lt"/>
              <a:ea typeface="+mn-ea"/>
              <a:cs typeface="+mn-cs"/>
            </a:endParaRPr>
          </a:p>
          <a:p>
            <a:endParaRPr lang="en-US" altLang="zh-TW" dirty="0"/>
          </a:p>
          <a:p>
            <a:r>
              <a:rPr lang="zh-TW" altLang="en-US" dirty="0"/>
              <a:t>貳、思考</a:t>
            </a:r>
            <a:endParaRPr lang="en-US" altLang="zh-TW" dirty="0"/>
          </a:p>
          <a:p>
            <a:r>
              <a:rPr lang="zh-TW" altLang="en-US" dirty="0"/>
              <a:t>一、把「把最不利意見算入次不利意見」的法理基礎是什麼？</a:t>
            </a:r>
          </a:p>
          <a:p>
            <a:r>
              <a:rPr lang="zh-TW" altLang="en-US" dirty="0"/>
              <a:t>二、「死刑評決門檻」提高的法理基礎是什麼？</a:t>
            </a:r>
            <a:endParaRPr lang="en-US" altLang="zh-TW" dirty="0"/>
          </a:p>
          <a:p>
            <a:endParaRPr lang="en-US" altLang="zh-TW" dirty="0"/>
          </a:p>
          <a:p>
            <a:r>
              <a:rPr lang="zh-TW" altLang="en-US" dirty="0"/>
              <a:t>參、問答活動</a:t>
            </a:r>
            <a:endParaRPr lang="en-US" altLang="zh-TW" dirty="0"/>
          </a:p>
          <a:p>
            <a:r>
              <a:rPr lang="zh-TW" altLang="en-US" dirty="0"/>
              <a:t>一、為什麼可以「把最不利意見算入次不利意見？」</a:t>
            </a:r>
            <a:endParaRPr lang="en-US" altLang="zh-TW" dirty="0"/>
          </a:p>
          <a:p>
            <a:r>
              <a:rPr lang="zh-TW" altLang="en-US" dirty="0"/>
              <a:t>二、（舉實例：</a:t>
            </a:r>
            <a:r>
              <a:rPr lang="en-US" altLang="zh-TW" dirty="0"/>
              <a:t>2</a:t>
            </a:r>
            <a:r>
              <a:rPr lang="zh-TW" altLang="en-US" dirty="0"/>
              <a:t>名國民法官主張</a:t>
            </a:r>
            <a:r>
              <a:rPr lang="en-US" altLang="zh-TW" dirty="0"/>
              <a:t>7</a:t>
            </a:r>
            <a:r>
              <a:rPr lang="zh-TW" altLang="en-US" dirty="0"/>
              <a:t>年、</a:t>
            </a:r>
            <a:r>
              <a:rPr lang="en-US" altLang="zh-TW" dirty="0"/>
              <a:t>3</a:t>
            </a:r>
            <a:r>
              <a:rPr lang="zh-TW" altLang="en-US" dirty="0"/>
              <a:t>名國民法官主張</a:t>
            </a:r>
            <a:r>
              <a:rPr lang="en-US" altLang="zh-TW" dirty="0"/>
              <a:t>6</a:t>
            </a:r>
            <a:r>
              <a:rPr lang="zh-TW" altLang="en-US" dirty="0"/>
              <a:t>年、</a:t>
            </a:r>
            <a:r>
              <a:rPr lang="en-US" altLang="zh-TW" dirty="0"/>
              <a:t>1</a:t>
            </a:r>
            <a:r>
              <a:rPr lang="zh-TW" altLang="en-US" dirty="0"/>
              <a:t>名國民法</a:t>
            </a:r>
            <a:endParaRPr lang="en-US" altLang="zh-TW" dirty="0"/>
          </a:p>
          <a:p>
            <a:r>
              <a:rPr lang="zh-TW" altLang="en-US" dirty="0"/>
              <a:t>        官及審判長主張</a:t>
            </a:r>
            <a:r>
              <a:rPr lang="en-US" altLang="zh-TW" dirty="0"/>
              <a:t>5</a:t>
            </a:r>
            <a:r>
              <a:rPr lang="zh-TW" altLang="en-US" dirty="0"/>
              <a:t>年、兩名法官主張</a:t>
            </a:r>
            <a:r>
              <a:rPr lang="en-US" altLang="zh-TW" dirty="0"/>
              <a:t>4</a:t>
            </a:r>
            <a:r>
              <a:rPr lang="zh-TW" altLang="en-US" dirty="0"/>
              <a:t>年）這個時候要判多久呢？</a:t>
            </a:r>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19</a:t>
            </a:fld>
            <a:endParaRPr lang="zh-TW" altLang="en-US"/>
          </a:p>
        </p:txBody>
      </p:sp>
    </p:spTree>
    <p:extLst>
      <p:ext uri="{BB962C8B-B14F-4D97-AF65-F5344CB8AC3E}">
        <p14:creationId xmlns:p14="http://schemas.microsoft.com/office/powerpoint/2010/main" val="250686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事先與主辦單位確認網路設備、影音播放設備。</a:t>
            </a:r>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2</a:t>
            </a:fld>
            <a:endParaRPr lang="zh-TW" altLang="en-US"/>
          </a:p>
        </p:txBody>
      </p:sp>
    </p:spTree>
    <p:extLst>
      <p:ext uri="{BB962C8B-B14F-4D97-AF65-F5344CB8AC3E}">
        <p14:creationId xmlns:p14="http://schemas.microsoft.com/office/powerpoint/2010/main" val="428648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教師筆記</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壹、國民法官法規定</a:t>
            </a:r>
            <a:r>
              <a:rPr lang="zh-TW" altLang="en-US" dirty="0"/>
              <a:t/>
            </a:r>
            <a:br>
              <a:rPr lang="zh-TW" altLang="en-US" dirty="0"/>
            </a:br>
            <a:r>
              <a:rPr lang="zh-TW" altLang="en-US" dirty="0"/>
              <a:t>第 </a:t>
            </a:r>
            <a:r>
              <a:rPr lang="en-US" altLang="zh-TW" dirty="0"/>
              <a:t>45 </a:t>
            </a:r>
            <a:r>
              <a:rPr lang="zh-TW" altLang="en-US" dirty="0"/>
              <a:t>條   </a:t>
            </a:r>
          </a:p>
          <a:p>
            <a:r>
              <a:rPr lang="zh-TW" altLang="en-US" dirty="0"/>
              <a:t>為使國民法官、備位國民法官易於理解、得以實質參與，並避免造成其時</a:t>
            </a:r>
          </a:p>
          <a:p>
            <a:r>
              <a:rPr lang="zh-TW" altLang="en-US" dirty="0"/>
              <a:t>間與精神上之過重負擔，法官、檢察官或辯護人應為下列各款事項之處理</a:t>
            </a:r>
          </a:p>
          <a:p>
            <a:r>
              <a:rPr lang="zh-TW" altLang="en-US" dirty="0"/>
              <a:t>：</a:t>
            </a:r>
          </a:p>
          <a:p>
            <a:r>
              <a:rPr lang="zh-TW" altLang="en-US" dirty="0"/>
              <a:t>一、於準備程序，進行詳盡之爭點整理。</a:t>
            </a:r>
          </a:p>
          <a:p>
            <a:r>
              <a:rPr lang="zh-TW" altLang="en-US" dirty="0"/>
              <a:t>二、於審判期日之訴訟程序，進行集中、迅速之調查證據及辯論。</a:t>
            </a:r>
          </a:p>
          <a:p>
            <a:r>
              <a:rPr lang="zh-TW" altLang="en-US" dirty="0"/>
              <a:t>三、於國民法官、備位國民法官請求時，進行足為釐清其疑惑之說明；於</a:t>
            </a:r>
          </a:p>
          <a:p>
            <a:r>
              <a:rPr lang="zh-TW" altLang="en-US" dirty="0"/>
              <a:t>    終局評議時，使其完整陳述意見。</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審判長指揮訴訟，應注意法庭上之言詞或書面陳述無使國民法官、備位國</a:t>
            </a:r>
            <a:r>
              <a:rPr lang="zh-TW" altLang="en-US" dirty="0"/>
              <a:t/>
            </a:r>
            <a:br>
              <a:rPr lang="zh-TW" altLang="en-US" dirty="0"/>
            </a:br>
            <a:r>
              <a:rPr lang="zh-TW" altLang="en-US" sz="1200" b="0" i="0" kern="1200" dirty="0">
                <a:solidFill>
                  <a:schemeClr val="tx1"/>
                </a:solidFill>
                <a:effectLst/>
                <a:latin typeface="+mn-lt"/>
                <a:ea typeface="+mn-ea"/>
                <a:cs typeface="+mn-cs"/>
              </a:rPr>
              <a:t>民法官產生預斷之虞或偏見之事項，並隨時為必要之闡明或釐清。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66 </a:t>
            </a:r>
            <a:r>
              <a:rPr lang="zh-TW" altLang="en-US" sz="1200" b="0" i="0" kern="1200" dirty="0">
                <a:solidFill>
                  <a:schemeClr val="tx1"/>
                </a:solidFill>
                <a:effectLst/>
                <a:latin typeface="+mn-lt"/>
                <a:ea typeface="+mn-ea"/>
                <a:cs typeface="+mn-cs"/>
              </a:rPr>
              <a:t>條   </a:t>
            </a:r>
          </a:p>
          <a:p>
            <a:r>
              <a:rPr lang="zh-TW" altLang="en-US" sz="1200" b="0" i="0" kern="1200" dirty="0">
                <a:solidFill>
                  <a:schemeClr val="tx1"/>
                </a:solidFill>
                <a:effectLst/>
                <a:latin typeface="+mn-lt"/>
                <a:ea typeface="+mn-ea"/>
                <a:cs typeface="+mn-cs"/>
              </a:rPr>
              <a:t>審判長於前條第一項之程序後，應向國民法官、備位國民法官說明下列事</a:t>
            </a:r>
          </a:p>
          <a:p>
            <a:r>
              <a:rPr lang="zh-TW" altLang="en-US" sz="1200" b="0" i="0" kern="1200" dirty="0">
                <a:solidFill>
                  <a:schemeClr val="tx1"/>
                </a:solidFill>
                <a:effectLst/>
                <a:latin typeface="+mn-lt"/>
                <a:ea typeface="+mn-ea"/>
                <a:cs typeface="+mn-cs"/>
              </a:rPr>
              <a:t>項：</a:t>
            </a:r>
          </a:p>
          <a:p>
            <a:r>
              <a:rPr lang="zh-TW" altLang="en-US" sz="1200" b="0" i="0" kern="1200" dirty="0">
                <a:solidFill>
                  <a:schemeClr val="tx1"/>
                </a:solidFill>
                <a:effectLst/>
                <a:latin typeface="+mn-lt"/>
                <a:ea typeface="+mn-ea"/>
                <a:cs typeface="+mn-cs"/>
              </a:rPr>
              <a:t>一、國民參與審判之程序。</a:t>
            </a:r>
          </a:p>
          <a:p>
            <a:r>
              <a:rPr lang="zh-TW" altLang="en-US" sz="1200" b="0" i="0" kern="1200" dirty="0">
                <a:solidFill>
                  <a:schemeClr val="tx1"/>
                </a:solidFill>
                <a:effectLst/>
                <a:latin typeface="+mn-lt"/>
                <a:ea typeface="+mn-ea"/>
                <a:cs typeface="+mn-cs"/>
              </a:rPr>
              <a:t>二、國民法官、備位國民法官之權限、義務、違背義務之處罰。</a:t>
            </a:r>
          </a:p>
          <a:p>
            <a:r>
              <a:rPr lang="zh-TW" altLang="en-US" sz="1200" b="0" i="0" kern="1200" dirty="0">
                <a:solidFill>
                  <a:schemeClr val="tx1"/>
                </a:solidFill>
                <a:effectLst/>
                <a:latin typeface="+mn-lt"/>
                <a:ea typeface="+mn-ea"/>
                <a:cs typeface="+mn-cs"/>
              </a:rPr>
              <a:t>三、刑事審判之基本原則。</a:t>
            </a:r>
          </a:p>
          <a:p>
            <a:r>
              <a:rPr lang="zh-TW" altLang="en-US" sz="1200" b="0" i="0" kern="1200" dirty="0">
                <a:solidFill>
                  <a:schemeClr val="tx1"/>
                </a:solidFill>
                <a:effectLst/>
                <a:latin typeface="+mn-lt"/>
                <a:ea typeface="+mn-ea"/>
                <a:cs typeface="+mn-cs"/>
              </a:rPr>
              <a:t>四、被告被訴罪名之構成要件及法令解釋。</a:t>
            </a:r>
          </a:p>
          <a:p>
            <a:r>
              <a:rPr lang="zh-TW" altLang="en-US" sz="1200" b="0" i="0" kern="1200" dirty="0">
                <a:solidFill>
                  <a:schemeClr val="tx1"/>
                </a:solidFill>
                <a:effectLst/>
                <a:latin typeface="+mn-lt"/>
                <a:ea typeface="+mn-ea"/>
                <a:cs typeface="+mn-cs"/>
              </a:rPr>
              <a:t>五、審判期日預估所需之時間。</a:t>
            </a:r>
          </a:p>
          <a:p>
            <a:r>
              <a:rPr lang="zh-TW" altLang="en-US" sz="1200" b="0" i="0" kern="1200" dirty="0">
                <a:solidFill>
                  <a:schemeClr val="tx1"/>
                </a:solidFill>
                <a:effectLst/>
                <a:latin typeface="+mn-lt"/>
                <a:ea typeface="+mn-ea"/>
                <a:cs typeface="+mn-cs"/>
              </a:rPr>
              <a:t>六、其他應注意之事項。</a:t>
            </a:r>
          </a:p>
          <a:p>
            <a:r>
              <a:rPr lang="zh-TW" altLang="en-US" sz="1200" b="0" i="0" kern="1200" dirty="0">
                <a:solidFill>
                  <a:schemeClr val="tx1"/>
                </a:solidFill>
                <a:effectLst/>
                <a:latin typeface="+mn-lt"/>
                <a:ea typeface="+mn-ea"/>
                <a:cs typeface="+mn-cs"/>
              </a:rPr>
              <a:t>審判期日之訴訟程序進行中，國民法官、備位國民法官就前項所定事項有</a:t>
            </a:r>
          </a:p>
          <a:p>
            <a:r>
              <a:rPr lang="zh-TW" altLang="en-US" sz="1200" b="0" i="0" kern="1200" dirty="0">
                <a:solidFill>
                  <a:schemeClr val="tx1"/>
                </a:solidFill>
                <a:effectLst/>
                <a:latin typeface="+mn-lt"/>
                <a:ea typeface="+mn-ea"/>
                <a:cs typeface="+mn-cs"/>
              </a:rPr>
              <a:t>疑惑者，得請求審判長釋疑。</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a:t>
            </a:r>
            <a:r>
              <a:rPr lang="en-US" altLang="zh-TW" sz="1200" b="0" i="0" kern="1200" dirty="0">
                <a:solidFill>
                  <a:schemeClr val="tx1"/>
                </a:solidFill>
                <a:effectLst/>
                <a:latin typeface="+mn-lt"/>
                <a:ea typeface="+mn-ea"/>
                <a:cs typeface="+mn-cs"/>
              </a:rPr>
              <a:t>82</a:t>
            </a:r>
            <a:r>
              <a:rPr lang="zh-TW" altLang="en-US" sz="1200" b="0" i="0" kern="1200" dirty="0">
                <a:solidFill>
                  <a:schemeClr val="tx1"/>
                </a:solidFill>
                <a:effectLst/>
                <a:latin typeface="+mn-lt"/>
                <a:ea typeface="+mn-ea"/>
                <a:cs typeface="+mn-cs"/>
              </a:rPr>
              <a:t>條第</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項  </a:t>
            </a:r>
          </a:p>
          <a:p>
            <a:r>
              <a:rPr lang="zh-TW" altLang="en-US" sz="1200" b="0" i="0" kern="1200" dirty="0">
                <a:solidFill>
                  <a:schemeClr val="tx1"/>
                </a:solidFill>
                <a:effectLst/>
                <a:latin typeface="+mn-lt"/>
                <a:ea typeface="+mn-ea"/>
                <a:cs typeface="+mn-cs"/>
              </a:rPr>
              <a:t>評議時，審判長應懇切說明刑事審判基本原則、本案事實與法律之爭點及</a:t>
            </a:r>
          </a:p>
          <a:p>
            <a:r>
              <a:rPr lang="zh-TW" altLang="en-US" sz="1200" b="0" i="0" kern="1200" dirty="0">
                <a:solidFill>
                  <a:schemeClr val="tx1"/>
                </a:solidFill>
                <a:effectLst/>
                <a:latin typeface="+mn-lt"/>
                <a:ea typeface="+mn-ea"/>
                <a:cs typeface="+mn-cs"/>
              </a:rPr>
              <a:t>整理各項證據之調查結果，並予國民法官、法官自主陳述意見及充分討論</a:t>
            </a:r>
          </a:p>
          <a:p>
            <a:r>
              <a:rPr lang="zh-TW" altLang="en-US" sz="1200" b="0" i="0" kern="1200" dirty="0">
                <a:solidFill>
                  <a:schemeClr val="tx1"/>
                </a:solidFill>
                <a:effectLst/>
                <a:latin typeface="+mn-lt"/>
                <a:ea typeface="+mn-ea"/>
                <a:cs typeface="+mn-cs"/>
              </a:rPr>
              <a:t>之機會，且致力確保國民法官善盡其獨立判斷之職責。</a:t>
            </a:r>
            <a:endParaRPr lang="en-US" altLang="zh-TW" sz="1200" b="0" i="0" kern="1200" dirty="0">
              <a:solidFill>
                <a:schemeClr val="tx1"/>
              </a:solidFill>
              <a:effectLst/>
              <a:latin typeface="+mn-lt"/>
              <a:ea typeface="+mn-ea"/>
              <a:cs typeface="+mn-cs"/>
            </a:endParaRPr>
          </a:p>
          <a:p>
            <a:endParaRPr lang="en-US" altLang="zh-TW" dirty="0"/>
          </a:p>
          <a:p>
            <a:r>
              <a:rPr lang="zh-TW" altLang="en-US" dirty="0"/>
              <a:t>貳、思考</a:t>
            </a:r>
            <a:endParaRPr lang="en-US" altLang="zh-TW" dirty="0"/>
          </a:p>
          <a:p>
            <a:endParaRPr lang="en-US" altLang="zh-TW" dirty="0"/>
          </a:p>
          <a:p>
            <a:r>
              <a:rPr lang="zh-TW" altLang="en-US" dirty="0"/>
              <a:t>一、制度目的：素人參與。</a:t>
            </a:r>
            <a:endParaRPr lang="en-US" altLang="zh-TW" dirty="0"/>
          </a:p>
          <a:p>
            <a:r>
              <a:rPr lang="zh-TW" altLang="en-US" dirty="0"/>
              <a:t>引進國民法官參與審判，不是要國民做出比法官更專業或法律程度更高的</a:t>
            </a:r>
            <a:endParaRPr lang="en-US" altLang="zh-TW" dirty="0"/>
          </a:p>
          <a:p>
            <a:r>
              <a:rPr lang="zh-TW" altLang="en-US" dirty="0"/>
              <a:t>判斷，而是希望透過一般國民多元觀點的加入，可以補充提醒法官審理時</a:t>
            </a:r>
            <a:endParaRPr lang="en-US" altLang="zh-TW" dirty="0"/>
          </a:p>
          <a:p>
            <a:r>
              <a:rPr lang="zh-TW" altLang="en-US" dirty="0"/>
              <a:t>沒有思考到的國民清新感覺，也可以把國民的健全社會常識反映到裁判中</a:t>
            </a:r>
            <a:endParaRPr lang="en-US" altLang="zh-TW" dirty="0"/>
          </a:p>
          <a:p>
            <a:r>
              <a:rPr lang="zh-TW" altLang="en-US" dirty="0"/>
              <a:t>。</a:t>
            </a:r>
          </a:p>
          <a:p>
            <a:r>
              <a:rPr lang="zh-TW" altLang="en-US" dirty="0"/>
              <a:t>刑事法院審理的對象，是過去的社會歷史事實，國民本來就生活在社會群</a:t>
            </a:r>
            <a:endParaRPr lang="en-US" altLang="zh-TW" dirty="0"/>
          </a:p>
          <a:p>
            <a:r>
              <a:rPr lang="zh-TW" altLang="en-US" dirty="0"/>
              <a:t>體中，平時會去培養運用他（她）的經驗法則去判斷事物，所以應該不用</a:t>
            </a:r>
            <a:endParaRPr lang="en-US" altLang="zh-TW" dirty="0"/>
          </a:p>
          <a:p>
            <a:r>
              <a:rPr lang="zh-TW" altLang="en-US" dirty="0"/>
              <a:t>過於憂慮國民認定事實的能力。再者，我國國民的知識及教育水準已較往</a:t>
            </a:r>
            <a:endParaRPr lang="en-US" altLang="zh-TW" dirty="0"/>
          </a:p>
          <a:p>
            <a:r>
              <a:rPr lang="zh-TW" altLang="en-US" dirty="0"/>
              <a:t>昔提升很多，現在各種資訊的流通也已非常發達，似乎不用過度擔心國民</a:t>
            </a:r>
            <a:endParaRPr lang="en-US" altLang="zh-TW" dirty="0"/>
          </a:p>
          <a:p>
            <a:r>
              <a:rPr lang="zh-TW" altLang="en-US" dirty="0"/>
              <a:t>到庭後會看不懂、聽不懂法院審理程序的問題。</a:t>
            </a:r>
          </a:p>
          <a:p>
            <a:endParaRPr lang="en-US" altLang="zh-TW" dirty="0"/>
          </a:p>
          <a:p>
            <a:r>
              <a:rPr lang="zh-TW" altLang="en-US" dirty="0"/>
              <a:t>二、制度本身的規劃與因應：</a:t>
            </a:r>
            <a:endParaRPr lang="en-US" altLang="zh-TW" dirty="0"/>
          </a:p>
          <a:p>
            <a:endParaRPr lang="en-US" altLang="zh-TW" dirty="0"/>
          </a:p>
          <a:p>
            <a:r>
              <a:rPr lang="zh-TW" altLang="en-US" dirty="0"/>
              <a:t>（一）法官與國民法官合審合判：</a:t>
            </a:r>
            <a:endParaRPr lang="en-US" altLang="zh-TW" dirty="0"/>
          </a:p>
          <a:p>
            <a:r>
              <a:rPr lang="zh-TW" altLang="en-US" dirty="0"/>
              <a:t>依照國民法官法規定，於審理前，審判長會先藉由「審前說明」程序，向</a:t>
            </a:r>
            <a:endParaRPr lang="en-US" altLang="zh-TW" dirty="0"/>
          </a:p>
          <a:p>
            <a:r>
              <a:rPr lang="zh-TW" altLang="en-US" dirty="0"/>
              <a:t>被選出的國民法官、備位國民法官解說審判程序、刑事審判基本原理原則</a:t>
            </a:r>
            <a:endParaRPr lang="en-US" altLang="zh-TW" dirty="0"/>
          </a:p>
          <a:p>
            <a:r>
              <a:rPr lang="zh-TW" altLang="en-US" dirty="0"/>
              <a:t>、有關罪名的構成要件與法令解釋、本案重要爭點等，讓國民法官能迅速</a:t>
            </a:r>
            <a:endParaRPr lang="en-US" altLang="zh-TW" dirty="0"/>
          </a:p>
          <a:p>
            <a:r>
              <a:rPr lang="zh-TW" altLang="en-US" dirty="0"/>
              <a:t>進入狀況；審理過程中，也可透過「請求釋疑程序」，隨時釐清國民法官</a:t>
            </a:r>
            <a:endParaRPr lang="en-US" altLang="zh-TW" dirty="0"/>
          </a:p>
          <a:p>
            <a:r>
              <a:rPr lang="zh-TW" altLang="en-US" dirty="0"/>
              <a:t>對於事實上、法律上、證據上的疑惑；到了評議階段，法官與國民法官會</a:t>
            </a:r>
            <a:endParaRPr lang="en-US" altLang="zh-TW" dirty="0"/>
          </a:p>
          <a:p>
            <a:r>
              <a:rPr lang="zh-TW" altLang="en-US" dirty="0"/>
              <a:t>一起回顧且詳細討論審判過程中檢察官與辯護人提出的證據與主張，最後</a:t>
            </a:r>
            <a:endParaRPr lang="en-US" altLang="zh-TW" dirty="0"/>
          </a:p>
          <a:p>
            <a:r>
              <a:rPr lang="zh-TW" altLang="en-US" dirty="0"/>
              <a:t>再表決做出最後的決定。司法院規劃的國民法官制度，是讓國民進入審判</a:t>
            </a:r>
            <a:endParaRPr lang="en-US" altLang="zh-TW" dirty="0"/>
          </a:p>
          <a:p>
            <a:r>
              <a:rPr lang="zh-TW" altLang="en-US" dirty="0"/>
              <a:t>程序內與法官對話、共同參與事實認定、法律適用與量刑，共同協力，在</a:t>
            </a:r>
            <a:endParaRPr lang="en-US" altLang="zh-TW" dirty="0"/>
          </a:p>
          <a:p>
            <a:r>
              <a:rPr lang="zh-TW" altLang="en-US" dirty="0"/>
              <a:t>大家都有充分的理解的情況下，才作成最後的判斷；不會在大家對事實、</a:t>
            </a:r>
            <a:endParaRPr lang="en-US" altLang="zh-TW" dirty="0"/>
          </a:p>
          <a:p>
            <a:r>
              <a:rPr lang="zh-TW" altLang="en-US" dirty="0"/>
              <a:t>證據都還認識不清、抱有疑惑的情形下，就貿然做出決定。</a:t>
            </a:r>
          </a:p>
          <a:p>
            <a:endParaRPr lang="en-US" altLang="zh-TW" dirty="0"/>
          </a:p>
          <a:p>
            <a:r>
              <a:rPr lang="zh-TW" altLang="en-US" dirty="0"/>
              <a:t>（二）國民參與審判法庭風貌的改變</a:t>
            </a:r>
            <a:endParaRPr lang="en-US" altLang="zh-TW" dirty="0"/>
          </a:p>
          <a:p>
            <a:r>
              <a:rPr lang="zh-TW" altLang="zh-TW" sz="1200" kern="1200" dirty="0">
                <a:solidFill>
                  <a:schemeClr val="tx1"/>
                </a:solidFill>
                <a:effectLst/>
                <a:latin typeface="+mn-lt"/>
                <a:ea typeface="+mn-ea"/>
                <a:cs typeface="+mn-cs"/>
              </a:rPr>
              <a:t>國民法官加入參與審判後，法院審理的核心將會由過去僅專業人士參與的</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情形，轉為以參與審判的國民法官為重心，故不僅法官要以簡明易懂的方</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式說明，檢察官及辯護人於法庭上主張及出證，也都必須以簡明易懂的語</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彙解釋給國民法官聽，協助國民法官決定要判處有罪、無罪，以及一旦判</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決有罪的時候，應該要判處被告多輕、多重的刑度。</a:t>
            </a:r>
          </a:p>
          <a:p>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三、法官、檢察官、辯護人（律師）的準備工作：</a:t>
            </a:r>
            <a:endParaRPr lang="en-US" altLang="zh-TW" sz="1200" kern="1200" dirty="0">
              <a:solidFill>
                <a:schemeClr val="tx1"/>
              </a:solidFill>
              <a:effectLst/>
              <a:latin typeface="+mn-lt"/>
              <a:ea typeface="+mn-ea"/>
              <a:cs typeface="+mn-cs"/>
            </a:endParaRPr>
          </a:p>
          <a:p>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法官、檢察官、辯護人（律師）要如何提出證據及解說法律、爭點、證據</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內容，才能讓國民法官在參與審判的短時間內充分理解法律規範、案件事</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實、爭點內容，乃至於依照證據做出判斷，當然是將來法律專業工作者必</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須努力的目標，但我們也期待透過像這樣法庭風貌的轉變，也能使一般社</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會大眾感到司法審判是可親的，進而消彌司法專業與一般大眾間的鴻溝。</a:t>
            </a:r>
          </a:p>
          <a:p>
            <a:endParaRPr lang="en-US" altLang="zh-TW" dirty="0"/>
          </a:p>
          <a:p>
            <a:r>
              <a:rPr lang="zh-TW" altLang="en-US" dirty="0"/>
              <a:t>以法官為例，將來在國民法官法正式實施之前，司法院會進一步研擬法官</a:t>
            </a:r>
            <a:endParaRPr lang="en-US" altLang="zh-TW" dirty="0"/>
          </a:p>
          <a:p>
            <a:r>
              <a:rPr lang="zh-TW" altLang="en-US" dirty="0"/>
              <a:t>主持評議時應注意的事項，並安排系列課程、研討會，讓主持評議的法官</a:t>
            </a:r>
            <a:endParaRPr lang="en-US" altLang="zh-TW" dirty="0"/>
          </a:p>
          <a:p>
            <a:r>
              <a:rPr lang="zh-TW" altLang="en-US" dirty="0"/>
              <a:t>事先研修、學習會議主持、引導發言技巧及尊重他人意見的態度，以避免</a:t>
            </a:r>
            <a:endParaRPr lang="en-US" altLang="zh-TW" dirty="0"/>
          </a:p>
          <a:p>
            <a:r>
              <a:rPr lang="zh-TW" altLang="en-US" dirty="0"/>
              <a:t>法官專業意見會不當影響國民法官心證的疑慮。</a:t>
            </a:r>
            <a:endParaRPr lang="en-US" altLang="zh-TW" dirty="0"/>
          </a:p>
          <a:p>
            <a:endParaRPr lang="en-US" altLang="zh-TW" dirty="0"/>
          </a:p>
          <a:p>
            <a:r>
              <a:rPr lang="zh-TW" altLang="en-US" dirty="0"/>
              <a:t>參、問答活動</a:t>
            </a:r>
            <a:endParaRPr lang="en-US" altLang="zh-TW" dirty="0"/>
          </a:p>
          <a:p>
            <a:r>
              <a:rPr lang="zh-TW" altLang="en-US" dirty="0"/>
              <a:t>一、會不會擔心在資訊發達的社會，各種媒體資訊對國民法官的影響？</a:t>
            </a:r>
            <a:endParaRPr lang="en-US" altLang="zh-TW" dirty="0"/>
          </a:p>
          <a:p>
            <a:r>
              <a:rPr lang="zh-TW" altLang="en-US" dirty="0"/>
              <a:t>二、對國民法官參與審判還有什麼擔心的地方？</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20</a:t>
            </a:fld>
            <a:endParaRPr lang="zh-TW" altLang="en-US"/>
          </a:p>
        </p:txBody>
      </p:sp>
    </p:spTree>
    <p:extLst>
      <p:ext uri="{BB962C8B-B14F-4D97-AF65-F5344CB8AC3E}">
        <p14:creationId xmlns:p14="http://schemas.microsoft.com/office/powerpoint/2010/main" val="2557615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教師筆記</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壹、國民法官法規定</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46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審判長指揮訴訟，應注意法庭上之言詞或書面陳述無使國民法官、備位國</a:t>
            </a:r>
            <a:r>
              <a:rPr lang="zh-TW" altLang="en-US" dirty="0"/>
              <a:t/>
            </a:r>
            <a:br>
              <a:rPr lang="zh-TW" altLang="en-US" dirty="0"/>
            </a:br>
            <a:r>
              <a:rPr lang="zh-TW" altLang="en-US" sz="1200" b="0" i="0" kern="1200" dirty="0">
                <a:solidFill>
                  <a:schemeClr val="tx1"/>
                </a:solidFill>
                <a:effectLst/>
                <a:latin typeface="+mn-lt"/>
                <a:ea typeface="+mn-ea"/>
                <a:cs typeface="+mn-cs"/>
              </a:rPr>
              <a:t>民法官產生預斷之虞或偏見之事項，並隨時為必要之闡明或釐清。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66 </a:t>
            </a:r>
            <a:r>
              <a:rPr lang="zh-TW" altLang="en-US" sz="1200" b="0" i="0" kern="1200" dirty="0">
                <a:solidFill>
                  <a:schemeClr val="tx1"/>
                </a:solidFill>
                <a:effectLst/>
                <a:latin typeface="+mn-lt"/>
                <a:ea typeface="+mn-ea"/>
                <a:cs typeface="+mn-cs"/>
              </a:rPr>
              <a:t>條   </a:t>
            </a:r>
          </a:p>
          <a:p>
            <a:r>
              <a:rPr lang="zh-TW" altLang="en-US" sz="1200" b="0" i="0" kern="1200" dirty="0">
                <a:solidFill>
                  <a:schemeClr val="tx1"/>
                </a:solidFill>
                <a:effectLst/>
                <a:latin typeface="+mn-lt"/>
                <a:ea typeface="+mn-ea"/>
                <a:cs typeface="+mn-cs"/>
              </a:rPr>
              <a:t>審判長於前條第一項之程序後，應向國民法官、備位國民法官說明下列事</a:t>
            </a:r>
          </a:p>
          <a:p>
            <a:r>
              <a:rPr lang="zh-TW" altLang="en-US" sz="1200" b="0" i="0" kern="1200" dirty="0">
                <a:solidFill>
                  <a:schemeClr val="tx1"/>
                </a:solidFill>
                <a:effectLst/>
                <a:latin typeface="+mn-lt"/>
                <a:ea typeface="+mn-ea"/>
                <a:cs typeface="+mn-cs"/>
              </a:rPr>
              <a:t>項：</a:t>
            </a:r>
          </a:p>
          <a:p>
            <a:r>
              <a:rPr lang="zh-TW" altLang="en-US" sz="1200" b="0" i="0" kern="1200" dirty="0">
                <a:solidFill>
                  <a:schemeClr val="tx1"/>
                </a:solidFill>
                <a:effectLst/>
                <a:latin typeface="+mn-lt"/>
                <a:ea typeface="+mn-ea"/>
                <a:cs typeface="+mn-cs"/>
              </a:rPr>
              <a:t>一、國民參與審判之程序。</a:t>
            </a:r>
          </a:p>
          <a:p>
            <a:r>
              <a:rPr lang="zh-TW" altLang="en-US" sz="1200" b="0" i="0" kern="1200" dirty="0">
                <a:solidFill>
                  <a:schemeClr val="tx1"/>
                </a:solidFill>
                <a:effectLst/>
                <a:latin typeface="+mn-lt"/>
                <a:ea typeface="+mn-ea"/>
                <a:cs typeface="+mn-cs"/>
              </a:rPr>
              <a:t>二、國民法官、備位國民法官之權限、義務、違背義務之處罰。</a:t>
            </a:r>
          </a:p>
          <a:p>
            <a:r>
              <a:rPr lang="zh-TW" altLang="en-US" sz="1200" b="0" i="0" kern="1200" dirty="0">
                <a:solidFill>
                  <a:schemeClr val="tx1"/>
                </a:solidFill>
                <a:effectLst/>
                <a:latin typeface="+mn-lt"/>
                <a:ea typeface="+mn-ea"/>
                <a:cs typeface="+mn-cs"/>
              </a:rPr>
              <a:t>三、刑事審判之基本原則。</a:t>
            </a:r>
          </a:p>
          <a:p>
            <a:r>
              <a:rPr lang="zh-TW" altLang="en-US" sz="1200" b="0" i="0" kern="1200" dirty="0">
                <a:solidFill>
                  <a:schemeClr val="tx1"/>
                </a:solidFill>
                <a:effectLst/>
                <a:latin typeface="+mn-lt"/>
                <a:ea typeface="+mn-ea"/>
                <a:cs typeface="+mn-cs"/>
              </a:rPr>
              <a:t>四、被告被訴罪名之構成要件及法令解釋。</a:t>
            </a:r>
          </a:p>
          <a:p>
            <a:r>
              <a:rPr lang="zh-TW" altLang="en-US" sz="1200" b="0" i="0" kern="1200" dirty="0">
                <a:solidFill>
                  <a:schemeClr val="tx1"/>
                </a:solidFill>
                <a:effectLst/>
                <a:latin typeface="+mn-lt"/>
                <a:ea typeface="+mn-ea"/>
                <a:cs typeface="+mn-cs"/>
              </a:rPr>
              <a:t>五、審判期日預估所需之時間。</a:t>
            </a:r>
          </a:p>
          <a:p>
            <a:r>
              <a:rPr lang="zh-TW" altLang="en-US" sz="1200" b="0" i="0" kern="1200" dirty="0">
                <a:solidFill>
                  <a:schemeClr val="tx1"/>
                </a:solidFill>
                <a:effectLst/>
                <a:latin typeface="+mn-lt"/>
                <a:ea typeface="+mn-ea"/>
                <a:cs typeface="+mn-cs"/>
              </a:rPr>
              <a:t>六、其他應注意之事項。</a:t>
            </a:r>
          </a:p>
          <a:p>
            <a:r>
              <a:rPr lang="zh-TW" altLang="en-US" sz="1200" b="0" i="0" kern="1200" dirty="0">
                <a:solidFill>
                  <a:schemeClr val="tx1"/>
                </a:solidFill>
                <a:effectLst/>
                <a:latin typeface="+mn-lt"/>
                <a:ea typeface="+mn-ea"/>
                <a:cs typeface="+mn-cs"/>
              </a:rPr>
              <a:t>審判期日之訴訟程序進行中，國民法官、備位國民法官就前項所定事項有</a:t>
            </a:r>
          </a:p>
          <a:p>
            <a:r>
              <a:rPr lang="zh-TW" altLang="en-US" sz="1200" b="0" i="0" kern="1200" dirty="0">
                <a:solidFill>
                  <a:schemeClr val="tx1"/>
                </a:solidFill>
                <a:effectLst/>
                <a:latin typeface="+mn-lt"/>
                <a:ea typeface="+mn-ea"/>
                <a:cs typeface="+mn-cs"/>
              </a:rPr>
              <a:t>疑惑者，得請求審判長釋疑。</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a:t>
            </a:r>
            <a:r>
              <a:rPr lang="en-US" altLang="zh-TW" sz="1200" b="0" i="0" kern="1200" dirty="0">
                <a:solidFill>
                  <a:schemeClr val="tx1"/>
                </a:solidFill>
                <a:effectLst/>
                <a:latin typeface="+mn-lt"/>
                <a:ea typeface="+mn-ea"/>
                <a:cs typeface="+mn-cs"/>
              </a:rPr>
              <a:t>82</a:t>
            </a:r>
            <a:r>
              <a:rPr lang="zh-TW" altLang="en-US" sz="1200" b="0" i="0" kern="1200" dirty="0">
                <a:solidFill>
                  <a:schemeClr val="tx1"/>
                </a:solidFill>
                <a:effectLst/>
                <a:latin typeface="+mn-lt"/>
                <a:ea typeface="+mn-ea"/>
                <a:cs typeface="+mn-cs"/>
              </a:rPr>
              <a:t>條第</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項  </a:t>
            </a:r>
          </a:p>
          <a:p>
            <a:r>
              <a:rPr lang="zh-TW" altLang="en-US" sz="1200" b="0" i="0" kern="1200" dirty="0">
                <a:solidFill>
                  <a:schemeClr val="tx1"/>
                </a:solidFill>
                <a:effectLst/>
                <a:latin typeface="+mn-lt"/>
                <a:ea typeface="+mn-ea"/>
                <a:cs typeface="+mn-cs"/>
              </a:rPr>
              <a:t>評議時，審判長應懇切說明刑事審判基本原則、本案事實與法律之爭點及</a:t>
            </a:r>
          </a:p>
          <a:p>
            <a:r>
              <a:rPr lang="zh-TW" altLang="en-US" sz="1200" b="0" i="0" kern="1200" dirty="0">
                <a:solidFill>
                  <a:schemeClr val="tx1"/>
                </a:solidFill>
                <a:effectLst/>
                <a:latin typeface="+mn-lt"/>
                <a:ea typeface="+mn-ea"/>
                <a:cs typeface="+mn-cs"/>
              </a:rPr>
              <a:t>整理各項證據之調查結果，並予國民法官、法官自主陳述意見及充分討論</a:t>
            </a:r>
          </a:p>
          <a:p>
            <a:r>
              <a:rPr lang="zh-TW" altLang="en-US" sz="1200" b="0" i="0" kern="1200" dirty="0">
                <a:solidFill>
                  <a:schemeClr val="tx1"/>
                </a:solidFill>
                <a:effectLst/>
                <a:latin typeface="+mn-lt"/>
                <a:ea typeface="+mn-ea"/>
                <a:cs typeface="+mn-cs"/>
              </a:rPr>
              <a:t>之機會，且致力確保國民法官善盡其獨立判斷之職責。</a:t>
            </a:r>
            <a:endParaRPr lang="en-US" altLang="zh-TW" sz="1200" b="0" i="0" kern="1200" dirty="0">
              <a:solidFill>
                <a:schemeClr val="tx1"/>
              </a:solidFill>
              <a:effectLst/>
              <a:latin typeface="+mn-lt"/>
              <a:ea typeface="+mn-ea"/>
              <a:cs typeface="+mn-cs"/>
            </a:endParaRPr>
          </a:p>
          <a:p>
            <a:endParaRPr lang="en-US" altLang="zh-TW" dirty="0"/>
          </a:p>
          <a:p>
            <a:r>
              <a:rPr lang="zh-TW" altLang="en-US" dirty="0"/>
              <a:t>貳、思考</a:t>
            </a:r>
            <a:endParaRPr lang="en-US" altLang="zh-TW" dirty="0"/>
          </a:p>
          <a:p>
            <a:r>
              <a:rPr lang="zh-TW" altLang="en-US" dirty="0"/>
              <a:t>國民法官法庭是由國民法官與法官共同組成的合議庭，從審判前開始的「</a:t>
            </a:r>
            <a:endParaRPr lang="en-US" altLang="zh-TW" dirty="0"/>
          </a:p>
          <a:p>
            <a:r>
              <a:rPr lang="zh-TW" altLang="en-US" dirty="0"/>
              <a:t>審前說明」、法庭上的訴訟指揮，審理中的「請求釋疑」，至評議時的討</a:t>
            </a:r>
            <a:endParaRPr lang="en-US" altLang="zh-TW" dirty="0"/>
          </a:p>
          <a:p>
            <a:r>
              <a:rPr lang="zh-TW" altLang="en-US" dirty="0"/>
              <a:t>論，都是包括國民法官、法官在內整個合議庭成員對「證據裁判」、「</a:t>
            </a:r>
            <a:endParaRPr lang="en-US" altLang="zh-TW" dirty="0"/>
          </a:p>
          <a:p>
            <a:r>
              <a:rPr lang="zh-TW" altLang="en-US" dirty="0"/>
              <a:t>公平審判」等基本刑事訴訟法價值形成共識的機會。</a:t>
            </a:r>
            <a:endParaRPr lang="en-US" altLang="zh-TW" dirty="0"/>
          </a:p>
          <a:p>
            <a:endParaRPr lang="en-US" altLang="zh-TW" dirty="0"/>
          </a:p>
          <a:p>
            <a:r>
              <a:rPr lang="zh-TW" altLang="en-US" dirty="0"/>
              <a:t>參、問答活動</a:t>
            </a:r>
            <a:endParaRPr lang="en-US" altLang="zh-TW" dirty="0"/>
          </a:p>
          <a:p>
            <a:r>
              <a:rPr lang="zh-TW" altLang="en-US" dirty="0"/>
              <a:t>一、會不會擔心在資訊發達的社會，各種媒體資訊對國民法官的影響？</a:t>
            </a:r>
            <a:endParaRPr lang="en-US" altLang="zh-TW" dirty="0"/>
          </a:p>
          <a:p>
            <a:r>
              <a:rPr lang="zh-TW" altLang="en-US" dirty="0"/>
              <a:t>二、對國民法官參與審判還有什麼擔心的地方？</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21</a:t>
            </a:fld>
            <a:endParaRPr lang="zh-TW" altLang="en-US"/>
          </a:p>
        </p:txBody>
      </p:sp>
    </p:spTree>
    <p:extLst>
      <p:ext uri="{BB962C8B-B14F-4D97-AF65-F5344CB8AC3E}">
        <p14:creationId xmlns:p14="http://schemas.microsoft.com/office/powerpoint/2010/main" val="2063496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一、根據現場狀況，介紹適合的文宣資料。</a:t>
            </a:r>
            <a:endParaRPr lang="en-US" altLang="zh-TW" dirty="0"/>
          </a:p>
          <a:p>
            <a:r>
              <a:rPr lang="zh-TW" altLang="en-US" dirty="0"/>
              <a:t>二、事先與主辦單位確認網路設備、影音播放設備。</a:t>
            </a:r>
            <a:endParaRPr lang="en-US" altLang="zh-TW" dirty="0"/>
          </a:p>
          <a:p>
            <a:r>
              <a:rPr lang="zh-TW" altLang="en-US" dirty="0"/>
              <a:t>三、請至司法院網站國民法官專區閱覽有關國民法官的各種宣導資料，</a:t>
            </a:r>
            <a:endParaRPr lang="en-US" altLang="zh-TW" dirty="0"/>
          </a:p>
          <a:p>
            <a:r>
              <a:rPr lang="zh-TW" altLang="en-US" dirty="0"/>
              <a:t>        挑選合適的資料作為教學宣講的素材。</a:t>
            </a:r>
            <a:endParaRPr lang="en-US" altLang="zh-TW" dirty="0"/>
          </a:p>
          <a:p>
            <a:r>
              <a:rPr lang="zh-TW" altLang="en-US" dirty="0"/>
              <a:t>四、「國民法官活動行事曆」系統上線，可獲得司法院、全國各法院所</a:t>
            </a:r>
            <a:endParaRPr lang="en-US" altLang="zh-TW" dirty="0"/>
          </a:p>
          <a:p>
            <a:r>
              <a:rPr lang="zh-TW" altLang="en-US" dirty="0"/>
              <a:t>        辦理的國民法官活動訊息。</a:t>
            </a:r>
            <a:endParaRPr lang="en-US" altLang="zh-TW"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24</a:t>
            </a:fld>
            <a:endParaRPr lang="zh-TW" altLang="en-US"/>
          </a:p>
        </p:txBody>
      </p:sp>
    </p:spTree>
    <p:extLst>
      <p:ext uri="{BB962C8B-B14F-4D97-AF65-F5344CB8AC3E}">
        <p14:creationId xmlns:p14="http://schemas.microsoft.com/office/powerpoint/2010/main" val="2043933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當場連結國民法官官網，操作示範如何取得不同族群感興趣的資料。</a:t>
            </a:r>
            <a:endParaRPr lang="en-US" altLang="zh-TW"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25</a:t>
            </a:fld>
            <a:endParaRPr lang="zh-TW" altLang="en-US"/>
          </a:p>
        </p:txBody>
      </p:sp>
    </p:spTree>
    <p:extLst>
      <p:ext uri="{BB962C8B-B14F-4D97-AF65-F5344CB8AC3E}">
        <p14:creationId xmlns:p14="http://schemas.microsoft.com/office/powerpoint/2010/main" val="3474308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26</a:t>
            </a:fld>
            <a:endParaRPr lang="zh-TW" altLang="en-US"/>
          </a:p>
        </p:txBody>
      </p:sp>
    </p:spTree>
    <p:extLst>
      <p:ext uri="{BB962C8B-B14F-4D97-AF65-F5344CB8AC3E}">
        <p14:creationId xmlns:p14="http://schemas.microsoft.com/office/powerpoint/2010/main" val="183140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endParaRPr lang="en-US" altLang="zh-TW" dirty="0"/>
          </a:p>
          <a:p>
            <a:r>
              <a:rPr lang="zh-TW" altLang="en-US" dirty="0"/>
              <a:t>第 </a:t>
            </a:r>
            <a:r>
              <a:rPr lang="en-US" altLang="zh-TW" dirty="0"/>
              <a:t>1 </a:t>
            </a:r>
            <a:r>
              <a:rPr lang="zh-TW" altLang="en-US" dirty="0"/>
              <a:t>條    </a:t>
            </a:r>
          </a:p>
          <a:p>
            <a:r>
              <a:rPr lang="zh-TW" altLang="en-US" dirty="0"/>
              <a:t>為使國民與法官共同參與刑事審判，提升司法透明度，反映國民正當法律</a:t>
            </a:r>
          </a:p>
          <a:p>
            <a:r>
              <a:rPr lang="zh-TW" altLang="en-US" dirty="0"/>
              <a:t>感情，增進國民對於司法之瞭解及信賴，彰顯國民主權理念，特制定本法</a:t>
            </a:r>
          </a:p>
          <a:p>
            <a:r>
              <a:rPr lang="zh-TW" altLang="en-US" dirty="0"/>
              <a:t>。</a:t>
            </a:r>
            <a:endParaRPr lang="en-US" altLang="zh-TW" dirty="0"/>
          </a:p>
          <a:p>
            <a:r>
              <a:rPr lang="zh-TW" altLang="en-US" dirty="0"/>
              <a:t>第</a:t>
            </a:r>
            <a:r>
              <a:rPr lang="en-US" altLang="zh-TW" dirty="0"/>
              <a:t>1</a:t>
            </a:r>
            <a:r>
              <a:rPr lang="zh-TW" altLang="en-US" dirty="0"/>
              <a:t>條立法說明</a:t>
            </a:r>
            <a:endParaRPr lang="en-US" altLang="zh-TW" dirty="0"/>
          </a:p>
          <a:p>
            <a:r>
              <a:rPr lang="zh-TW" altLang="en-US" dirty="0"/>
              <a:t>藉由國民法官之參與，不僅能充分彰顯國民主權之理念，亦可使法院審理</a:t>
            </a:r>
            <a:endParaRPr lang="en-US" altLang="zh-TW" dirty="0"/>
          </a:p>
          <a:p>
            <a:r>
              <a:rPr lang="zh-TW" altLang="en-US" dirty="0"/>
              <a:t>及評議程序更加透明；國民法官經由親自參與審判之過程，對法官如何進</a:t>
            </a:r>
            <a:endParaRPr lang="en-US" altLang="zh-TW" dirty="0"/>
          </a:p>
          <a:p>
            <a:r>
              <a:rPr lang="zh-TW" altLang="en-US" dirty="0"/>
              <a:t>行事實之認定、法律之適用及科刑，亦能有充分之認識與理解；此外，藉</a:t>
            </a:r>
            <a:endParaRPr lang="en-US" altLang="zh-TW" dirty="0"/>
          </a:p>
          <a:p>
            <a:r>
              <a:rPr lang="zh-TW" altLang="en-US" dirty="0"/>
              <a:t>由國民的參與，法院於依法律意旨作成判斷之際，獲得與外界對話與反思</a:t>
            </a:r>
            <a:endParaRPr lang="en-US" altLang="zh-TW" dirty="0"/>
          </a:p>
          <a:p>
            <a:r>
              <a:rPr lang="zh-TW" altLang="en-US" dirty="0"/>
              <a:t>之機會，如此讓雙方相互交流、回饋想法的結果，將可期待最終能豐富法</a:t>
            </a:r>
            <a:endParaRPr lang="en-US" altLang="zh-TW" dirty="0"/>
          </a:p>
          <a:p>
            <a:r>
              <a:rPr lang="zh-TW" altLang="en-US" dirty="0"/>
              <a:t>院判斷的視角與內涵。再者，國民經由參與而瞭解法院審判程序的實際樣</a:t>
            </a:r>
            <a:endParaRPr lang="en-US" altLang="zh-TW" dirty="0"/>
          </a:p>
          <a:p>
            <a:r>
              <a:rPr lang="zh-TW" altLang="en-US" dirty="0"/>
              <a:t>貌，感受到審判的公正及妥適，國民表達的正當法律感情也能充分反映於</a:t>
            </a:r>
            <a:endParaRPr lang="en-US" altLang="zh-TW" dirty="0"/>
          </a:p>
          <a:p>
            <a:r>
              <a:rPr lang="zh-TW" altLang="en-US" dirty="0"/>
              <a:t>法院的裁判中，將可期待提升國民對於司法之信賴。</a:t>
            </a:r>
            <a:endParaRPr lang="en-US" altLang="zh-TW" dirty="0"/>
          </a:p>
          <a:p>
            <a:endParaRPr lang="en-US" altLang="zh-TW" dirty="0"/>
          </a:p>
          <a:p>
            <a:r>
              <a:rPr lang="zh-TW" altLang="en-US" dirty="0"/>
              <a:t>貳、思考方針（參考）</a:t>
            </a:r>
            <a:endParaRPr lang="en-US" altLang="zh-TW" dirty="0"/>
          </a:p>
          <a:p>
            <a:endParaRPr lang="en-US" altLang="zh-TW" dirty="0"/>
          </a:p>
          <a:p>
            <a:r>
              <a:rPr lang="zh-TW" altLang="en-US" dirty="0"/>
              <a:t>從草案第一條，就可知道推動人民參與審判的目的，是要讓司法審判因為</a:t>
            </a:r>
            <a:endParaRPr lang="en-US" altLang="zh-TW" dirty="0"/>
          </a:p>
          <a:p>
            <a:r>
              <a:rPr lang="zh-TW" altLang="en-US" dirty="0"/>
              <a:t>人民參與更透明、更簡單好理解，要實現法官與人民的溝通對話，也要在</a:t>
            </a:r>
            <a:endParaRPr lang="en-US" altLang="zh-TW" dirty="0"/>
          </a:p>
          <a:p>
            <a:r>
              <a:rPr lang="zh-TW" altLang="en-US" dirty="0"/>
              <a:t>法院的判決中展現人民對公平正義最樸素的期待與價值觀，進而實現人民</a:t>
            </a:r>
            <a:endParaRPr lang="en-US" altLang="zh-TW" dirty="0"/>
          </a:p>
          <a:p>
            <a:r>
              <a:rPr lang="zh-TW" altLang="en-US" dirty="0"/>
              <a:t>對司法的信賴，也提高人民對司法審判的關心，並透過這種民主審議的實</a:t>
            </a:r>
            <a:endParaRPr lang="en-US" altLang="zh-TW" dirty="0"/>
          </a:p>
          <a:p>
            <a:r>
              <a:rPr lang="zh-TW" altLang="en-US" dirty="0"/>
              <a:t>踐，潛移默化地涵養公民參與、法治文化。</a:t>
            </a:r>
          </a:p>
          <a:p>
            <a:endParaRPr lang="zh-TW" altLang="en-US" dirty="0"/>
          </a:p>
          <a:p>
            <a:r>
              <a:rPr lang="zh-TW" altLang="en-US" dirty="0"/>
              <a:t>其次，讓一般人民以審判者的地位加入審理程序中，必然會為司法審判風</a:t>
            </a:r>
            <a:endParaRPr lang="en-US" altLang="zh-TW" dirty="0"/>
          </a:p>
          <a:p>
            <a:r>
              <a:rPr lang="zh-TW" altLang="en-US" dirty="0"/>
              <a:t>貌帶來根本的改變。具體說來，過往刑事審判因為大量運用書證，導致審</a:t>
            </a:r>
            <a:endParaRPr lang="en-US" altLang="zh-TW" dirty="0"/>
          </a:p>
          <a:p>
            <a:r>
              <a:rPr lang="zh-TW" altLang="en-US" dirty="0"/>
              <a:t>判程序變為當事人提出書證的場所，法官主要藉由事後閱覽書證內容形成</a:t>
            </a:r>
            <a:endParaRPr lang="en-US" altLang="zh-TW" dirty="0"/>
          </a:p>
          <a:p>
            <a:r>
              <a:rPr lang="zh-TW" altLang="en-US" dirty="0"/>
              <a:t>心證。而如果檢辯雙方都意識到素人成為審判者的事實，那麼，為了讓時</a:t>
            </a:r>
            <a:endParaRPr lang="en-US" altLang="zh-TW" dirty="0"/>
          </a:p>
          <a:p>
            <a:r>
              <a:rPr lang="zh-TW" altLang="en-US" dirty="0"/>
              <a:t>間有限、不具專業知識與經驗的一般人民瞭解法律規定、爭點、證據的內容</a:t>
            </a:r>
            <a:endParaRPr lang="en-US" altLang="zh-TW" dirty="0"/>
          </a:p>
          <a:p>
            <a:r>
              <a:rPr lang="zh-TW" altLang="en-US" dirty="0"/>
              <a:t>，就會事前研擬周詳的主張及出證策略，針對真正有爭執事項，在法庭上</a:t>
            </a:r>
            <a:endParaRPr lang="en-US" altLang="zh-TW" dirty="0"/>
          </a:p>
          <a:p>
            <a:r>
              <a:rPr lang="zh-TW" altLang="en-US" dirty="0"/>
              <a:t>集中提出活潑且簡明易懂的主張及出證，使人民可以藉著在法庭上直接見</a:t>
            </a:r>
            <a:endParaRPr lang="en-US" altLang="zh-TW" dirty="0"/>
          </a:p>
          <a:p>
            <a:r>
              <a:rPr lang="zh-TW" altLang="en-US" dirty="0"/>
              <a:t>聞證據內容就形成心證。自然可以期待刑事審判的風貌轉變為「以法庭活動</a:t>
            </a:r>
            <a:endParaRPr lang="en-US" altLang="zh-TW" dirty="0"/>
          </a:p>
          <a:p>
            <a:r>
              <a:rPr lang="zh-TW" altLang="en-US" dirty="0"/>
              <a:t>為中心的審理」，並落實「言詞審理」、「直接審理」、「集中審理」、「更簡明易</a:t>
            </a:r>
            <a:endParaRPr lang="en-US" altLang="zh-TW" dirty="0"/>
          </a:p>
          <a:p>
            <a:r>
              <a:rPr lang="zh-TW" altLang="en-US" dirty="0"/>
              <a:t>懂的主張與出證」等目標。</a:t>
            </a:r>
          </a:p>
          <a:p>
            <a:endParaRPr lang="zh-TW" altLang="en-US" dirty="0"/>
          </a:p>
          <a:p>
            <a:r>
              <a:rPr lang="zh-TW" altLang="en-US" dirty="0"/>
              <a:t>最後，在人民與法官共同討論的方式下，法官與人民彼此有雙向交流溝通，</a:t>
            </a:r>
            <a:endParaRPr lang="en-US" altLang="zh-TW" dirty="0"/>
          </a:p>
          <a:p>
            <a:r>
              <a:rPr lang="zh-TW" altLang="en-US" dirty="0"/>
              <a:t>來自社會的多元價值觀點可以不斷刺激法官的思考，人民參與的正面效益</a:t>
            </a:r>
            <a:endParaRPr lang="en-US" altLang="zh-TW" dirty="0"/>
          </a:p>
          <a:p>
            <a:r>
              <a:rPr lang="zh-TW" altLang="en-US" dirty="0"/>
              <a:t>將不只侷限於人民參與的案子本身，也可能滲透、逐漸擴散及於其他案件。</a:t>
            </a:r>
            <a:endParaRPr lang="en-US" altLang="zh-TW" dirty="0"/>
          </a:p>
          <a:p>
            <a:r>
              <a:rPr lang="zh-TW" altLang="en-US" dirty="0"/>
              <a:t>就如同一位先進說的「參與審判的平民可以使法官免於自以為是、孤芳自賞</a:t>
            </a:r>
            <a:endParaRPr lang="en-US" altLang="zh-TW" dirty="0"/>
          </a:p>
          <a:p>
            <a:r>
              <a:rPr lang="zh-TW" altLang="en-US" dirty="0"/>
              <a:t>的情況，避免被他們職務上的盲點所蒙蔽」。</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3</a:t>
            </a:fld>
            <a:endParaRPr lang="zh-TW" altLang="en-US"/>
          </a:p>
        </p:txBody>
      </p:sp>
    </p:spTree>
    <p:extLst>
      <p:ext uri="{BB962C8B-B14F-4D97-AF65-F5344CB8AC3E}">
        <p14:creationId xmlns:p14="http://schemas.microsoft.com/office/powerpoint/2010/main" val="357435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國民法官法規定</a:t>
            </a:r>
            <a:endParaRPr lang="en-US" altLang="zh-TW" dirty="0"/>
          </a:p>
          <a:p>
            <a:r>
              <a:rPr lang="zh-TW" altLang="en-US" dirty="0"/>
              <a:t>第 </a:t>
            </a:r>
            <a:r>
              <a:rPr lang="en-US" altLang="zh-TW" dirty="0"/>
              <a:t>1 </a:t>
            </a:r>
            <a:r>
              <a:rPr lang="zh-TW" altLang="en-US" dirty="0"/>
              <a:t>條    </a:t>
            </a:r>
          </a:p>
          <a:p>
            <a:r>
              <a:rPr lang="zh-TW" altLang="en-US" dirty="0"/>
              <a:t>為使國民與法官共同參與刑事審判，提升司法透明度，反映國民正當法律</a:t>
            </a:r>
          </a:p>
          <a:p>
            <a:r>
              <a:rPr lang="zh-TW" altLang="en-US" dirty="0"/>
              <a:t>感情，增進國民對於司法之瞭解及信賴，彰顯國民主權理念，特制定本法</a:t>
            </a:r>
          </a:p>
          <a:p>
            <a:r>
              <a:rPr lang="zh-TW" altLang="en-US" dirty="0"/>
              <a:t>。</a:t>
            </a:r>
            <a:endParaRPr lang="en-US" altLang="zh-TW" dirty="0"/>
          </a:p>
          <a:p>
            <a:r>
              <a:rPr lang="zh-TW" altLang="en-US" dirty="0"/>
              <a:t>第</a:t>
            </a:r>
            <a:r>
              <a:rPr lang="en-US" altLang="zh-TW" dirty="0"/>
              <a:t>1</a:t>
            </a:r>
            <a:r>
              <a:rPr lang="zh-TW" altLang="en-US" dirty="0"/>
              <a:t>條立法說明</a:t>
            </a:r>
            <a:endParaRPr lang="en-US" altLang="zh-TW" dirty="0"/>
          </a:p>
          <a:p>
            <a:r>
              <a:rPr lang="zh-TW" altLang="en-US" dirty="0"/>
              <a:t>藉由國民法官之參與，不僅能充分彰顯國民主權之理念，亦可使法院審理</a:t>
            </a:r>
            <a:endParaRPr lang="en-US" altLang="zh-TW" dirty="0"/>
          </a:p>
          <a:p>
            <a:r>
              <a:rPr lang="zh-TW" altLang="en-US" dirty="0"/>
              <a:t>及評議程序更加透明；國民法官經由親自參與審判之過程，對法官如何進</a:t>
            </a:r>
            <a:endParaRPr lang="en-US" altLang="zh-TW" dirty="0"/>
          </a:p>
          <a:p>
            <a:r>
              <a:rPr lang="zh-TW" altLang="en-US" dirty="0"/>
              <a:t>行事實之認定、法律之適用及科刑，亦能有充分之認識與理解；此外，藉</a:t>
            </a:r>
            <a:endParaRPr lang="en-US" altLang="zh-TW" dirty="0"/>
          </a:p>
          <a:p>
            <a:r>
              <a:rPr lang="zh-TW" altLang="en-US" dirty="0"/>
              <a:t>由國民的參與，法院於依法律意旨作成判斷之際，獲得與外界對話與反思</a:t>
            </a:r>
            <a:endParaRPr lang="en-US" altLang="zh-TW" dirty="0"/>
          </a:p>
          <a:p>
            <a:r>
              <a:rPr lang="zh-TW" altLang="en-US" dirty="0"/>
              <a:t>之機會，如此讓雙方相互交流、回饋想法的結果，將可期待最終能豐富法</a:t>
            </a:r>
            <a:endParaRPr lang="en-US" altLang="zh-TW" dirty="0"/>
          </a:p>
          <a:p>
            <a:r>
              <a:rPr lang="zh-TW" altLang="en-US" dirty="0"/>
              <a:t>院判斷的視角與內涵。再者，國民經由參與而瞭解法院審判程序的實際樣</a:t>
            </a:r>
            <a:endParaRPr lang="en-US" altLang="zh-TW" dirty="0"/>
          </a:p>
          <a:p>
            <a:r>
              <a:rPr lang="zh-TW" altLang="en-US" dirty="0"/>
              <a:t>貌，感受到審判的公正及妥適，國民表達的正當法律感情也能充分反映於</a:t>
            </a:r>
            <a:endParaRPr lang="en-US" altLang="zh-TW" dirty="0"/>
          </a:p>
          <a:p>
            <a:r>
              <a:rPr lang="zh-TW" altLang="en-US" dirty="0"/>
              <a:t>法院的裁判中，將可期待提升國民對於司法之信賴。</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4</a:t>
            </a:fld>
            <a:endParaRPr lang="zh-TW" altLang="en-US"/>
          </a:p>
        </p:txBody>
      </p:sp>
    </p:spTree>
    <p:extLst>
      <p:ext uri="{BB962C8B-B14F-4D97-AF65-F5344CB8AC3E}">
        <p14:creationId xmlns:p14="http://schemas.microsoft.com/office/powerpoint/2010/main" val="119663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endParaRPr lang="en-US" altLang="zh-TW" dirty="0"/>
          </a:p>
          <a:p>
            <a:r>
              <a:rPr lang="zh-TW" altLang="en-US" dirty="0"/>
              <a:t>第 </a:t>
            </a:r>
            <a:r>
              <a:rPr lang="en-US" altLang="zh-TW" dirty="0"/>
              <a:t>12 </a:t>
            </a:r>
            <a:r>
              <a:rPr lang="zh-TW" altLang="en-US" dirty="0"/>
              <a:t>條   </a:t>
            </a:r>
            <a:endParaRPr lang="en-US" altLang="zh-TW" dirty="0"/>
          </a:p>
          <a:p>
            <a:r>
              <a:rPr lang="zh-TW" altLang="en-US" dirty="0"/>
              <a:t>年滿二十三歲，且在地方法院管轄區域內繼續居住四個月以上之中華民國</a:t>
            </a:r>
          </a:p>
          <a:p>
            <a:r>
              <a:rPr lang="zh-TW" altLang="en-US" dirty="0"/>
              <a:t>國民，有被選任為國民法官、備位國民法官之資格。</a:t>
            </a:r>
          </a:p>
          <a:p>
            <a:r>
              <a:rPr lang="zh-TW" altLang="en-US" dirty="0"/>
              <a:t>前項年齡及居住期間之計算，均以算至備選國民法官複選名冊供使用年度</a:t>
            </a:r>
            <a:endParaRPr lang="en-US" altLang="zh-TW" dirty="0"/>
          </a:p>
          <a:p>
            <a:r>
              <a:rPr lang="zh-TW" altLang="en-US" dirty="0"/>
              <a:t>之一月一日為準，並以戶籍登記資料為依據。</a:t>
            </a:r>
            <a:endParaRPr lang="en-US" altLang="zh-TW" dirty="0"/>
          </a:p>
          <a:p>
            <a:r>
              <a:rPr lang="zh-TW" altLang="en-US" dirty="0"/>
              <a:t>第一項居住期間之計算，自戶籍遷入登記之日起算。</a:t>
            </a:r>
          </a:p>
          <a:p>
            <a:endParaRPr lang="en-US" altLang="zh-TW" dirty="0"/>
          </a:p>
          <a:p>
            <a:r>
              <a:rPr lang="zh-TW" altLang="en-US" dirty="0"/>
              <a:t>貳、思考</a:t>
            </a:r>
            <a:endParaRPr lang="en-US" altLang="zh-TW" dirty="0"/>
          </a:p>
          <a:p>
            <a:r>
              <a:rPr lang="zh-TW" altLang="en-US" dirty="0"/>
              <a:t>        為什麼國民法官是普遍性參與的制度？為什麼不按照特定身分設定</a:t>
            </a:r>
            <a:endParaRPr lang="en-US" altLang="zh-TW" dirty="0"/>
          </a:p>
          <a:p>
            <a:r>
              <a:rPr lang="zh-TW" altLang="en-US" dirty="0"/>
              <a:t>        參與人數比例？</a:t>
            </a:r>
            <a:endParaRPr lang="en-US" altLang="zh-TW" dirty="0"/>
          </a:p>
          <a:p>
            <a:endParaRPr lang="en-US" altLang="zh-TW" dirty="0"/>
          </a:p>
          <a:p>
            <a:r>
              <a:rPr lang="zh-TW" altLang="en-US" dirty="0"/>
              <a:t>參、問答活動</a:t>
            </a:r>
            <a:endParaRPr lang="en-US" altLang="zh-TW" dirty="0"/>
          </a:p>
          <a:p>
            <a:r>
              <a:rPr lang="zh-TW" altLang="en-US" dirty="0"/>
              <a:t>        您覺得立法者設定擔任國民法官的年齡為</a:t>
            </a:r>
            <a:r>
              <a:rPr lang="en-US" altLang="zh-TW" dirty="0"/>
              <a:t>23</a:t>
            </a:r>
            <a:r>
              <a:rPr lang="zh-TW" altLang="en-US" dirty="0"/>
              <a:t>歲之理由？您覺得是否</a:t>
            </a:r>
            <a:endParaRPr lang="en-US" altLang="zh-TW" dirty="0"/>
          </a:p>
          <a:p>
            <a:r>
              <a:rPr lang="zh-TW" altLang="en-US" dirty="0"/>
              <a:t>        合適？</a:t>
            </a:r>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5</a:t>
            </a:fld>
            <a:endParaRPr lang="zh-TW" altLang="en-US"/>
          </a:p>
        </p:txBody>
      </p:sp>
    </p:spTree>
    <p:extLst>
      <p:ext uri="{BB962C8B-B14F-4D97-AF65-F5344CB8AC3E}">
        <p14:creationId xmlns:p14="http://schemas.microsoft.com/office/powerpoint/2010/main" val="2295793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endParaRPr lang="zh-TW" altLang="en-US" dirty="0"/>
          </a:p>
          <a:p>
            <a:r>
              <a:rPr lang="zh-TW" altLang="en-US" dirty="0"/>
              <a:t>第 </a:t>
            </a:r>
            <a:r>
              <a:rPr lang="en-US" altLang="zh-TW" dirty="0"/>
              <a:t>13 </a:t>
            </a:r>
            <a:r>
              <a:rPr lang="zh-TW" altLang="en-US" dirty="0"/>
              <a:t>條   </a:t>
            </a:r>
          </a:p>
          <a:p>
            <a:r>
              <a:rPr lang="zh-TW" altLang="en-US" dirty="0"/>
              <a:t>有下列情形之一者，不得被選任為國民法官、備位國民法官：</a:t>
            </a:r>
          </a:p>
          <a:p>
            <a:r>
              <a:rPr lang="zh-TW" altLang="en-US" dirty="0"/>
              <a:t>一、褫奪公權，尚未復權。</a:t>
            </a:r>
          </a:p>
          <a:p>
            <a:r>
              <a:rPr lang="zh-TW" altLang="en-US" dirty="0"/>
              <a:t>二、曾任公務人員而受免除職務處分，或受撤職處分，其停止任用期間尚</a:t>
            </a:r>
            <a:endParaRPr lang="en-US" altLang="zh-TW" dirty="0"/>
          </a:p>
          <a:p>
            <a:r>
              <a:rPr lang="zh-TW" altLang="en-US" dirty="0"/>
              <a:t>        未屆滿。</a:t>
            </a:r>
          </a:p>
          <a:p>
            <a:r>
              <a:rPr lang="zh-TW" altLang="en-US" dirty="0"/>
              <a:t>三、現任公務人員而受休職、停職處分，其休職、停職期間尚未屆滿。</a:t>
            </a:r>
          </a:p>
          <a:p>
            <a:r>
              <a:rPr lang="zh-TW" altLang="en-US" dirty="0"/>
              <a:t>四、人身自由依法受拘束中。</a:t>
            </a:r>
          </a:p>
          <a:p>
            <a:r>
              <a:rPr lang="zh-TW" altLang="en-US" dirty="0"/>
              <a:t>五、因案經檢察官提起公訴或聲請以簡易判決處刑，或經自訴人提起自訴</a:t>
            </a:r>
            <a:endParaRPr lang="en-US" altLang="zh-TW" dirty="0"/>
          </a:p>
          <a:p>
            <a:r>
              <a:rPr lang="zh-TW" altLang="en-US" dirty="0"/>
              <a:t>        ，尚未判決確定。</a:t>
            </a:r>
          </a:p>
          <a:p>
            <a:r>
              <a:rPr lang="zh-TW" altLang="en-US" dirty="0"/>
              <a:t>六、曾受有期徒刑以上刑之宣告確定。</a:t>
            </a:r>
          </a:p>
          <a:p>
            <a:r>
              <a:rPr lang="zh-TW" altLang="en-US" dirty="0"/>
              <a:t>七、受有期徒刑以上刑之宣告確定，現於緩刑期內或期滿後未逾二年。</a:t>
            </a:r>
          </a:p>
          <a:p>
            <a:r>
              <a:rPr lang="zh-TW" altLang="en-US" dirty="0"/>
              <a:t>八、於緩起訴期間內，或期滿後未逾二年。</a:t>
            </a:r>
          </a:p>
          <a:p>
            <a:r>
              <a:rPr lang="zh-TW" altLang="en-US" dirty="0"/>
              <a:t>九、受觀察勒戒或戒治處分，尚未執行，或執行完畢未滿二年。</a:t>
            </a:r>
          </a:p>
          <a:p>
            <a:r>
              <a:rPr lang="zh-TW" altLang="en-US" dirty="0"/>
              <a:t>十、受監護或輔助宣告，尚未撤銷。</a:t>
            </a:r>
          </a:p>
          <a:p>
            <a:r>
              <a:rPr lang="zh-TW" altLang="en-US" dirty="0"/>
              <a:t>十一、受破產宣告或經裁定開始清算程序，尚未復權。</a:t>
            </a:r>
          </a:p>
          <a:p>
            <a:r>
              <a:rPr lang="en-US" altLang="zh-TW" dirty="0"/>
              <a:t/>
            </a:r>
            <a:br>
              <a:rPr lang="en-US" altLang="zh-TW" dirty="0"/>
            </a:br>
            <a:r>
              <a:rPr lang="zh-TW" altLang="en-US" dirty="0"/>
              <a:t>第 </a:t>
            </a:r>
            <a:r>
              <a:rPr lang="en-US" altLang="zh-TW" dirty="0"/>
              <a:t>14 </a:t>
            </a:r>
            <a:r>
              <a:rPr lang="zh-TW" altLang="en-US" dirty="0"/>
              <a:t>條   </a:t>
            </a:r>
          </a:p>
          <a:p>
            <a:r>
              <a:rPr lang="zh-TW" altLang="en-US" dirty="0"/>
              <a:t>下列人員，不得被選任為國民法官、備位國民法官：</a:t>
            </a:r>
          </a:p>
          <a:p>
            <a:r>
              <a:rPr lang="zh-TW" altLang="en-US" dirty="0"/>
              <a:t>一、總統、副總統。</a:t>
            </a:r>
          </a:p>
          <a:p>
            <a:r>
              <a:rPr lang="zh-TW" altLang="en-US" dirty="0"/>
              <a:t>二、各級政府機關首長、政務人員及民意代表。</a:t>
            </a:r>
          </a:p>
          <a:p>
            <a:r>
              <a:rPr lang="zh-TW" altLang="en-US" dirty="0"/>
              <a:t>三、政黨黨務工作人員。</a:t>
            </a:r>
          </a:p>
          <a:p>
            <a:r>
              <a:rPr lang="zh-TW" altLang="en-US" dirty="0"/>
              <a:t>四、現役軍人、警察。</a:t>
            </a:r>
          </a:p>
          <a:p>
            <a:r>
              <a:rPr lang="zh-TW" altLang="en-US" dirty="0"/>
              <a:t>五、法官或曾任法官。</a:t>
            </a:r>
          </a:p>
          <a:p>
            <a:r>
              <a:rPr lang="zh-TW" altLang="en-US" dirty="0"/>
              <a:t>六、檢察官或曾任檢察官。</a:t>
            </a:r>
          </a:p>
          <a:p>
            <a:r>
              <a:rPr lang="zh-TW" altLang="en-US" dirty="0"/>
              <a:t>七、律師、公設辯護人或曾任律師、公設辯護人。</a:t>
            </a:r>
          </a:p>
          <a:p>
            <a:r>
              <a:rPr lang="zh-TW" altLang="en-US" dirty="0"/>
              <a:t>八、現任或曾任教育部審定合格之大學或獨立學院專任教授、副教授或助</a:t>
            </a:r>
            <a:endParaRPr lang="en-US" altLang="zh-TW" dirty="0"/>
          </a:p>
          <a:p>
            <a:r>
              <a:rPr lang="zh-TW" altLang="en-US" dirty="0"/>
              <a:t>        理教授，講授主要法律科目者。</a:t>
            </a:r>
          </a:p>
          <a:p>
            <a:r>
              <a:rPr lang="zh-TW" altLang="en-US" dirty="0"/>
              <a:t>九、司法院、法務部及所屬各機關之公務人員。</a:t>
            </a:r>
          </a:p>
          <a:p>
            <a:r>
              <a:rPr lang="zh-TW" altLang="en-US" dirty="0"/>
              <a:t>十、司法官考試、律師考試及格之人員。</a:t>
            </a:r>
          </a:p>
          <a:p>
            <a:r>
              <a:rPr lang="zh-TW" altLang="en-US" dirty="0"/>
              <a:t>十一、司法警察官、司法警察。</a:t>
            </a:r>
          </a:p>
          <a:p>
            <a:r>
              <a:rPr lang="zh-TW" altLang="en-US" dirty="0"/>
              <a:t>十二、未完成國民教育之人員。</a:t>
            </a:r>
            <a:endParaRPr lang="en-US" altLang="zh-TW" dirty="0"/>
          </a:p>
          <a:p>
            <a:endParaRPr lang="en-US" altLang="zh-TW" dirty="0"/>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15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下列人員，不得就行國民參與審判之案件被選任為國民法官、備位國民法</a:t>
            </a:r>
            <a:r>
              <a:rPr lang="zh-TW" altLang="en-US" dirty="0"/>
              <a:t/>
            </a:r>
            <a:br>
              <a:rPr lang="zh-TW" altLang="en-US" dirty="0"/>
            </a:br>
            <a:r>
              <a:rPr lang="zh-TW" altLang="en-US" sz="1200" b="0" i="0" kern="1200" dirty="0">
                <a:solidFill>
                  <a:schemeClr val="tx1"/>
                </a:solidFill>
                <a:effectLst/>
                <a:latin typeface="+mn-lt"/>
                <a:ea typeface="+mn-ea"/>
                <a:cs typeface="+mn-cs"/>
              </a:rPr>
              <a:t>官：</a:t>
            </a:r>
            <a:r>
              <a:rPr lang="zh-TW" altLang="en-US" dirty="0"/>
              <a:t/>
            </a:r>
            <a:br>
              <a:rPr lang="zh-TW" altLang="en-US" dirty="0"/>
            </a:br>
            <a:r>
              <a:rPr lang="zh-TW" altLang="en-US" sz="1200" b="0" i="0" kern="1200" dirty="0">
                <a:solidFill>
                  <a:schemeClr val="tx1"/>
                </a:solidFill>
                <a:effectLst/>
                <a:latin typeface="+mn-lt"/>
                <a:ea typeface="+mn-ea"/>
                <a:cs typeface="+mn-cs"/>
              </a:rPr>
              <a:t>一、被害人。</a:t>
            </a:r>
            <a:r>
              <a:rPr lang="zh-TW" altLang="en-US" dirty="0"/>
              <a:t/>
            </a:r>
            <a:br>
              <a:rPr lang="zh-TW" altLang="en-US" dirty="0"/>
            </a:br>
            <a:r>
              <a:rPr lang="zh-TW" altLang="en-US" sz="1200" b="0" i="0" kern="1200" dirty="0">
                <a:solidFill>
                  <a:schemeClr val="tx1"/>
                </a:solidFill>
                <a:effectLst/>
                <a:latin typeface="+mn-lt"/>
                <a:ea typeface="+mn-ea"/>
                <a:cs typeface="+mn-cs"/>
              </a:rPr>
              <a:t>二、現為或曾為被告或被害人之配偶、八親等內之血親、五親等內之姻親</a:t>
            </a:r>
            <a:r>
              <a:rPr lang="zh-TW" altLang="en-US" dirty="0"/>
              <a:t/>
            </a:r>
            <a:br>
              <a:rPr lang="zh-TW" altLang="en-US" dirty="0"/>
            </a:br>
            <a:r>
              <a:rPr lang="zh-TW" altLang="en-US" dirty="0"/>
              <a:t>        </a:t>
            </a:r>
            <a:r>
              <a:rPr lang="zh-TW" altLang="en-US" sz="1200" b="0" i="0" kern="1200" dirty="0">
                <a:solidFill>
                  <a:schemeClr val="tx1"/>
                </a:solidFill>
                <a:effectLst/>
                <a:latin typeface="+mn-lt"/>
                <a:ea typeface="+mn-ea"/>
                <a:cs typeface="+mn-cs"/>
              </a:rPr>
              <a:t>或家長、家屬。</a:t>
            </a:r>
            <a:r>
              <a:rPr lang="zh-TW" altLang="en-US" dirty="0"/>
              <a:t/>
            </a:r>
            <a:br>
              <a:rPr lang="zh-TW" altLang="en-US" dirty="0"/>
            </a:br>
            <a:r>
              <a:rPr lang="zh-TW" altLang="en-US" sz="1200" b="0" i="0" kern="1200" dirty="0">
                <a:solidFill>
                  <a:schemeClr val="tx1"/>
                </a:solidFill>
                <a:effectLst/>
                <a:latin typeface="+mn-lt"/>
                <a:ea typeface="+mn-ea"/>
                <a:cs typeface="+mn-cs"/>
              </a:rPr>
              <a:t>三、與被告或被害人訂有婚約。</a:t>
            </a:r>
            <a:r>
              <a:rPr lang="zh-TW" altLang="en-US" dirty="0"/>
              <a:t/>
            </a:r>
            <a:br>
              <a:rPr lang="zh-TW" altLang="en-US" dirty="0"/>
            </a:br>
            <a:r>
              <a:rPr lang="zh-TW" altLang="en-US" sz="1200" b="0" i="0" kern="1200" dirty="0">
                <a:solidFill>
                  <a:schemeClr val="tx1"/>
                </a:solidFill>
                <a:effectLst/>
                <a:latin typeface="+mn-lt"/>
                <a:ea typeface="+mn-ea"/>
                <a:cs typeface="+mn-cs"/>
              </a:rPr>
              <a:t>四、現為或曾為被告或被害人之法定代理人、輔助人。</a:t>
            </a:r>
            <a:r>
              <a:rPr lang="zh-TW" altLang="en-US" dirty="0"/>
              <a:t/>
            </a:r>
            <a:br>
              <a:rPr lang="zh-TW" altLang="en-US" dirty="0"/>
            </a:br>
            <a:r>
              <a:rPr lang="zh-TW" altLang="en-US" sz="1200" b="0" i="0" kern="1200" dirty="0">
                <a:solidFill>
                  <a:schemeClr val="tx1"/>
                </a:solidFill>
                <a:effectLst/>
                <a:latin typeface="+mn-lt"/>
                <a:ea typeface="+mn-ea"/>
                <a:cs typeface="+mn-cs"/>
              </a:rPr>
              <a:t>五、現為或曾為被告或被害人之同居人或受僱人。</a:t>
            </a:r>
            <a:r>
              <a:rPr lang="zh-TW" altLang="en-US" dirty="0"/>
              <a:t/>
            </a:r>
            <a:br>
              <a:rPr lang="zh-TW" altLang="en-US" dirty="0"/>
            </a:br>
            <a:r>
              <a:rPr lang="zh-TW" altLang="en-US" sz="1200" b="0" i="0" kern="1200" dirty="0">
                <a:solidFill>
                  <a:schemeClr val="tx1"/>
                </a:solidFill>
                <a:effectLst/>
                <a:latin typeface="+mn-lt"/>
                <a:ea typeface="+mn-ea"/>
                <a:cs typeface="+mn-cs"/>
              </a:rPr>
              <a:t>六、現為或曾為被告之代理人、辯護人或輔佐人或曾為附帶民事訴訟當事</a:t>
            </a:r>
            <a:r>
              <a:rPr lang="zh-TW" altLang="en-US" dirty="0"/>
              <a:t/>
            </a:r>
            <a:br>
              <a:rPr lang="zh-TW" altLang="en-US" dirty="0"/>
            </a:br>
            <a:r>
              <a:rPr lang="zh-TW" altLang="en-US" dirty="0"/>
              <a:t>        </a:t>
            </a:r>
            <a:r>
              <a:rPr lang="zh-TW" altLang="en-US" sz="1200" b="0" i="0" kern="1200" dirty="0">
                <a:solidFill>
                  <a:schemeClr val="tx1"/>
                </a:solidFill>
                <a:effectLst/>
                <a:latin typeface="+mn-lt"/>
                <a:ea typeface="+mn-ea"/>
                <a:cs typeface="+mn-cs"/>
              </a:rPr>
              <a:t>人之代理人、輔佐人。</a:t>
            </a:r>
            <a:r>
              <a:rPr lang="zh-TW" altLang="en-US" dirty="0"/>
              <a:t/>
            </a:r>
            <a:br>
              <a:rPr lang="zh-TW" altLang="en-US" dirty="0"/>
            </a:br>
            <a:r>
              <a:rPr lang="zh-TW" altLang="en-US" sz="1200" b="0" i="0" kern="1200" dirty="0">
                <a:solidFill>
                  <a:schemeClr val="tx1"/>
                </a:solidFill>
                <a:effectLst/>
                <a:latin typeface="+mn-lt"/>
                <a:ea typeface="+mn-ea"/>
                <a:cs typeface="+mn-cs"/>
              </a:rPr>
              <a:t>七、現為或曾為告訴人、告訴代理人、告發人、證人或鑑定人。</a:t>
            </a:r>
            <a:r>
              <a:rPr lang="zh-TW" altLang="en-US" dirty="0"/>
              <a:t/>
            </a:r>
            <a:br>
              <a:rPr lang="zh-TW" altLang="en-US" dirty="0"/>
            </a:br>
            <a:r>
              <a:rPr lang="zh-TW" altLang="en-US" sz="1200" b="0" i="0" kern="1200" dirty="0">
                <a:solidFill>
                  <a:schemeClr val="tx1"/>
                </a:solidFill>
                <a:effectLst/>
                <a:latin typeface="+mn-lt"/>
                <a:ea typeface="+mn-ea"/>
                <a:cs typeface="+mn-cs"/>
              </a:rPr>
              <a:t>八、曾參與偵查或審理者。</a:t>
            </a:r>
            <a:r>
              <a:rPr lang="zh-TW" altLang="en-US" dirty="0"/>
              <a:t/>
            </a:r>
            <a:br>
              <a:rPr lang="zh-TW" altLang="en-US" dirty="0"/>
            </a:br>
            <a:r>
              <a:rPr lang="zh-TW" altLang="en-US" sz="1200" b="0" i="0" kern="1200" dirty="0">
                <a:solidFill>
                  <a:schemeClr val="tx1"/>
                </a:solidFill>
                <a:effectLst/>
                <a:latin typeface="+mn-lt"/>
                <a:ea typeface="+mn-ea"/>
                <a:cs typeface="+mn-cs"/>
              </a:rPr>
              <a:t>九、有具體事證足認其執行職務有難期公正之虞。</a:t>
            </a:r>
            <a:endParaRPr lang="en-US" altLang="zh-TW" dirty="0"/>
          </a:p>
          <a:p>
            <a:endParaRPr lang="en-US" altLang="zh-TW" dirty="0"/>
          </a:p>
          <a:p>
            <a:r>
              <a:rPr lang="zh-TW" altLang="en-US" dirty="0"/>
              <a:t>貳、思考</a:t>
            </a:r>
            <a:endParaRPr lang="en-US" altLang="zh-TW" dirty="0"/>
          </a:p>
          <a:p>
            <a:r>
              <a:rPr lang="zh-TW" altLang="en-US" dirty="0"/>
              <a:t>        為什麼這些人不能擔任國民法官？</a:t>
            </a:r>
            <a:endParaRPr lang="en-US" altLang="zh-TW" dirty="0"/>
          </a:p>
          <a:p>
            <a:endParaRPr lang="en-US" altLang="zh-TW" dirty="0"/>
          </a:p>
          <a:p>
            <a:r>
              <a:rPr lang="zh-TW" altLang="en-US" dirty="0"/>
              <a:t>參、問答活動</a:t>
            </a:r>
            <a:endParaRPr lang="en-US" altLang="zh-TW" dirty="0"/>
          </a:p>
          <a:p>
            <a:r>
              <a:rPr lang="zh-TW" altLang="en-US" dirty="0"/>
              <a:t>   一、法官、檢察官、律師不能擔任國民法官的理由是什麼？</a:t>
            </a:r>
            <a:endParaRPr lang="en-US" altLang="zh-TW" dirty="0"/>
          </a:p>
          <a:p>
            <a:r>
              <a:rPr lang="zh-TW" altLang="en-US" dirty="0"/>
              <a:t>   二、行政首長或黨工不能擔任國民法官的理由是什麼？ </a:t>
            </a:r>
            <a:endParaRPr lang="en-US" altLang="zh-TW" dirty="0"/>
          </a:p>
          <a:p>
            <a:r>
              <a:rPr lang="zh-TW" altLang="en-US" dirty="0"/>
              <a:t>   三、現役軍人或警察不能擔任國民法官的理由是什麼？</a:t>
            </a:r>
            <a:endParaRPr lang="en-US" altLang="zh-TW" dirty="0"/>
          </a:p>
          <a:p>
            <a:r>
              <a:rPr lang="zh-TW" altLang="en-US" dirty="0"/>
              <a:t>   四、與被告、被害人有一定關係的人不能擔任國民法官的理由是什麼？</a:t>
            </a:r>
            <a:endParaRPr lang="en-US" altLang="zh-TW" dirty="0"/>
          </a:p>
          <a:p>
            <a:r>
              <a:rPr lang="zh-TW" altLang="en-US" dirty="0"/>
              <a:t>   五、您覺得資格限制應該更多，還是應該更少？</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6</a:t>
            </a:fld>
            <a:endParaRPr lang="zh-TW" altLang="en-US"/>
          </a:p>
        </p:txBody>
      </p:sp>
    </p:spTree>
    <p:extLst>
      <p:ext uri="{BB962C8B-B14F-4D97-AF65-F5344CB8AC3E}">
        <p14:creationId xmlns:p14="http://schemas.microsoft.com/office/powerpoint/2010/main" val="222801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7</a:t>
            </a:fld>
            <a:endParaRPr lang="zh-TW" altLang="en-US"/>
          </a:p>
        </p:txBody>
      </p:sp>
    </p:spTree>
    <p:extLst>
      <p:ext uri="{BB962C8B-B14F-4D97-AF65-F5344CB8AC3E}">
        <p14:creationId xmlns:p14="http://schemas.microsoft.com/office/powerpoint/2010/main" val="111821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r>
              <a:rPr lang="zh-TW" altLang="en-US" dirty="0"/>
              <a:t>第 </a:t>
            </a:r>
            <a:r>
              <a:rPr lang="en-US" altLang="zh-TW" dirty="0"/>
              <a:t>17 </a:t>
            </a:r>
            <a:r>
              <a:rPr lang="zh-TW" altLang="en-US" dirty="0"/>
              <a:t>條   </a:t>
            </a:r>
          </a:p>
          <a:p>
            <a:r>
              <a:rPr lang="zh-TW" altLang="en-US" dirty="0"/>
              <a:t>地方法院應於每年九月一日前，將所估算之次年度所需備選國民法官人數</a:t>
            </a:r>
          </a:p>
          <a:p>
            <a:r>
              <a:rPr lang="zh-TW" altLang="en-US" dirty="0"/>
              <a:t>，通知管轄區域內之直轄市、縣（市）政府。</a:t>
            </a:r>
          </a:p>
          <a:p>
            <a:r>
              <a:rPr lang="zh-TW" altLang="en-US" dirty="0"/>
              <a:t>前項之直轄市、縣（市）政府應於每年十月一日前，自地方法院管轄區域</a:t>
            </a:r>
          </a:p>
          <a:p>
            <a:r>
              <a:rPr lang="zh-TW" altLang="en-US" dirty="0"/>
              <a:t>內具有第十二條第一項之資格者，以隨機抽選方式選出地方法院所需人數</a:t>
            </a:r>
          </a:p>
          <a:p>
            <a:r>
              <a:rPr lang="zh-TW" altLang="en-US" dirty="0"/>
              <a:t>之備選國民法官，造具備選國民法官初選名冊，送交地方法院。</a:t>
            </a:r>
          </a:p>
          <a:p>
            <a:r>
              <a:rPr lang="zh-TW" altLang="en-US" dirty="0"/>
              <a:t>前項備選國民法官初選名冊之製作及管理辦法，由司法院會同行政院定之</a:t>
            </a:r>
          </a:p>
          <a:p>
            <a:r>
              <a:rPr lang="zh-TW" altLang="en-US" dirty="0"/>
              <a:t>。</a:t>
            </a:r>
          </a:p>
          <a:p>
            <a:endParaRPr lang="zh-TW" altLang="en-US" dirty="0"/>
          </a:p>
          <a:p>
            <a:r>
              <a:rPr lang="zh-TW" altLang="en-US" dirty="0"/>
              <a:t>第 </a:t>
            </a:r>
            <a:r>
              <a:rPr lang="en-US" altLang="zh-TW" dirty="0"/>
              <a:t>18 </a:t>
            </a:r>
            <a:r>
              <a:rPr lang="zh-TW" altLang="en-US" dirty="0"/>
              <a:t>條   </a:t>
            </a:r>
          </a:p>
          <a:p>
            <a:r>
              <a:rPr lang="zh-TW" altLang="en-US" dirty="0"/>
              <a:t>各地方法院應設置備選國民法官審核小組，院長或其指定之人為當然委員</a:t>
            </a:r>
          </a:p>
          <a:p>
            <a:r>
              <a:rPr lang="zh-TW" altLang="en-US" dirty="0"/>
              <a:t>兼召集人，其餘委員五人由院長聘任下列人員組成之：</a:t>
            </a:r>
          </a:p>
          <a:p>
            <a:r>
              <a:rPr lang="zh-TW" altLang="en-US" dirty="0"/>
              <a:t>一、該地方法院法官一人。</a:t>
            </a:r>
          </a:p>
          <a:p>
            <a:r>
              <a:rPr lang="zh-TW" altLang="en-US" dirty="0"/>
              <a:t>二、該地方法院對應之檢察署檢察官一人。</a:t>
            </a:r>
          </a:p>
          <a:p>
            <a:r>
              <a:rPr lang="zh-TW" altLang="en-US" dirty="0"/>
              <a:t>三、該地方法院管轄區域內之直轄市、縣（市）政府民政局（處）長或其</a:t>
            </a:r>
          </a:p>
          <a:p>
            <a:r>
              <a:rPr lang="zh-TW" altLang="en-US" dirty="0"/>
              <a:t>    指派之代表一人。</a:t>
            </a:r>
          </a:p>
          <a:p>
            <a:r>
              <a:rPr lang="zh-TW" altLang="en-US" dirty="0"/>
              <a:t>四、該地方法院管轄區域內律師公會推薦之律師代表一人；管轄區域內無</a:t>
            </a:r>
          </a:p>
          <a:p>
            <a:r>
              <a:rPr lang="zh-TW" altLang="en-US" dirty="0"/>
              <a:t>    律師公會者，得由全國律師聯合會推薦之。</a:t>
            </a:r>
          </a:p>
          <a:p>
            <a:r>
              <a:rPr lang="zh-TW" altLang="en-US" dirty="0"/>
              <a:t>五、前款以外之該地方法院管轄區域內之學者專家或社會公正人士一人。</a:t>
            </a:r>
          </a:p>
          <a:p>
            <a:endParaRPr lang="zh-TW" altLang="en-US" dirty="0"/>
          </a:p>
          <a:p>
            <a:r>
              <a:rPr lang="zh-TW" altLang="en-US" dirty="0"/>
              <a:t>第 </a:t>
            </a:r>
            <a:r>
              <a:rPr lang="en-US" altLang="zh-TW" dirty="0"/>
              <a:t>19 </a:t>
            </a:r>
            <a:r>
              <a:rPr lang="zh-TW" altLang="en-US" dirty="0"/>
              <a:t>條   </a:t>
            </a:r>
          </a:p>
          <a:p>
            <a:r>
              <a:rPr lang="zh-TW" altLang="en-US" dirty="0"/>
              <a:t>備選國民法官審核小組之職權如下：</a:t>
            </a:r>
          </a:p>
          <a:p>
            <a:r>
              <a:rPr lang="zh-TW" altLang="en-US" dirty="0"/>
              <a:t>一、審查直轄市、縣（市）政府製作之備選國民法官初選名冊是否正確。</a:t>
            </a:r>
          </a:p>
          <a:p>
            <a:r>
              <a:rPr lang="zh-TW" altLang="en-US" dirty="0"/>
              <a:t>二、審查備選國民法官有無第十三條或第十四條所定情形。</a:t>
            </a:r>
          </a:p>
          <a:p>
            <a:r>
              <a:rPr lang="zh-TW" altLang="en-US" dirty="0"/>
              <a:t>三、造具備選國民法官複選名冊。</a:t>
            </a:r>
          </a:p>
          <a:p>
            <a:r>
              <a:rPr lang="zh-TW" altLang="en-US" dirty="0"/>
              <a:t>備選國民法官審核小組為前項審查之必要，得蒐集資料及調查，相關資料</a:t>
            </a:r>
          </a:p>
          <a:p>
            <a:r>
              <a:rPr lang="zh-TW" altLang="en-US" dirty="0"/>
              <a:t>保管機關應予配合。</a:t>
            </a:r>
          </a:p>
          <a:p>
            <a:r>
              <a:rPr lang="zh-TW" altLang="en-US" dirty="0"/>
              <a:t>前二項備選國民法官審核小組審查程序、蒐集資料與調查方法及其他職權</a:t>
            </a:r>
          </a:p>
          <a:p>
            <a:r>
              <a:rPr lang="zh-TW" altLang="en-US" dirty="0"/>
              <a:t>行使事項之辦法，由司法院定之。</a:t>
            </a:r>
          </a:p>
          <a:p>
            <a:r>
              <a:rPr lang="zh-TW" altLang="en-US" dirty="0"/>
              <a:t>備選國民法官審核小組委員及其他參與人員因執行職務所知悉之個人資料</a:t>
            </a:r>
          </a:p>
          <a:p>
            <a:r>
              <a:rPr lang="zh-TW" altLang="en-US" dirty="0"/>
              <a:t>，應予保密。</a:t>
            </a:r>
          </a:p>
          <a:p>
            <a:endParaRPr lang="zh-TW" altLang="en-US" dirty="0"/>
          </a:p>
          <a:p>
            <a:r>
              <a:rPr lang="zh-TW" altLang="en-US" dirty="0"/>
              <a:t>第 </a:t>
            </a:r>
            <a:r>
              <a:rPr lang="en-US" altLang="zh-TW" dirty="0"/>
              <a:t>20 </a:t>
            </a:r>
            <a:r>
              <a:rPr lang="zh-TW" altLang="en-US" dirty="0"/>
              <a:t>條   </a:t>
            </a:r>
          </a:p>
          <a:p>
            <a:r>
              <a:rPr lang="zh-TW" altLang="en-US" dirty="0"/>
              <a:t>地方法院於備選國民法官複選名冊造具完成後，應以書面通知名冊內之各</a:t>
            </a:r>
          </a:p>
          <a:p>
            <a:r>
              <a:rPr lang="zh-TW" altLang="en-US" dirty="0"/>
              <a:t>備選國民法官。</a:t>
            </a:r>
          </a:p>
          <a:p>
            <a:endParaRPr lang="zh-TW" altLang="en-US" dirty="0"/>
          </a:p>
          <a:p>
            <a:r>
              <a:rPr lang="zh-TW" altLang="en-US" dirty="0"/>
              <a:t>第 </a:t>
            </a:r>
            <a:r>
              <a:rPr lang="en-US" altLang="zh-TW" dirty="0"/>
              <a:t>21 </a:t>
            </a:r>
            <a:r>
              <a:rPr lang="zh-TW" altLang="en-US" dirty="0"/>
              <a:t>條   </a:t>
            </a:r>
          </a:p>
          <a:p>
            <a:r>
              <a:rPr lang="zh-TW" altLang="en-US" dirty="0"/>
              <a:t>行國民參與審判之案件，於審判期日之訴訟程序前，法院應自備選國民法</a:t>
            </a:r>
          </a:p>
          <a:p>
            <a:r>
              <a:rPr lang="zh-TW" altLang="en-US" dirty="0"/>
              <a:t>官複選名冊中，以隨機抽選方式選出該案所需人數之候選國民法官，並為</a:t>
            </a:r>
          </a:p>
          <a:p>
            <a:r>
              <a:rPr lang="zh-TW" altLang="en-US" dirty="0"/>
              <a:t>必要之調查，以審核其有無不具第十二條第一項所定資格，或有第十三條</a:t>
            </a:r>
          </a:p>
          <a:p>
            <a:r>
              <a:rPr lang="zh-TW" altLang="en-US" dirty="0"/>
              <a:t>至第十五條所定情形而應予除名。</a:t>
            </a:r>
          </a:p>
          <a:p>
            <a:r>
              <a:rPr lang="zh-TW" altLang="en-US" dirty="0"/>
              <a:t>前項情形，如候選國民法官不足該案所需人數，法院應依前項規定抽選審</a:t>
            </a:r>
          </a:p>
          <a:p>
            <a:r>
              <a:rPr lang="zh-TW" altLang="en-US" dirty="0"/>
              <a:t>核補足之。</a:t>
            </a:r>
          </a:p>
          <a:p>
            <a:endParaRPr lang="zh-TW" altLang="en-US" dirty="0"/>
          </a:p>
          <a:p>
            <a:r>
              <a:rPr lang="zh-TW" altLang="en-US" dirty="0"/>
              <a:t>第 </a:t>
            </a:r>
            <a:r>
              <a:rPr lang="en-US" altLang="zh-TW" dirty="0"/>
              <a:t>22 </a:t>
            </a:r>
            <a:r>
              <a:rPr lang="zh-TW" altLang="en-US" dirty="0"/>
              <a:t>條   </a:t>
            </a:r>
          </a:p>
          <a:p>
            <a:r>
              <a:rPr lang="zh-TW" altLang="en-US" dirty="0"/>
              <a:t>法院應於國民法官選任期日三十日前，以書面通知候選國民法官於選任期</a:t>
            </a:r>
          </a:p>
          <a:p>
            <a:r>
              <a:rPr lang="zh-TW" altLang="en-US" dirty="0"/>
              <a:t>日到庭。</a:t>
            </a:r>
          </a:p>
          <a:p>
            <a:r>
              <a:rPr lang="zh-TW" altLang="en-US" dirty="0"/>
              <a:t>前項通知，應併檢附國民參與審判制度概要說明書、候選國民法官調查表</a:t>
            </a:r>
          </a:p>
          <a:p>
            <a:r>
              <a:rPr lang="zh-TW" altLang="en-US" dirty="0"/>
              <a:t>；候選國民法官應就調查表據實填載之，並於選任期日十日前送交法院。</a:t>
            </a:r>
          </a:p>
          <a:p>
            <a:r>
              <a:rPr lang="zh-TW" altLang="en-US" dirty="0"/>
              <a:t>前項說明書及調查表應記載之事項，由司法院定之。</a:t>
            </a:r>
          </a:p>
          <a:p>
            <a:r>
              <a:rPr lang="zh-TW" altLang="en-US" dirty="0"/>
              <a:t>法院於收受第二項之調查表後，應為必要之調查，如有不具第十二條第一</a:t>
            </a:r>
          </a:p>
          <a:p>
            <a:r>
              <a:rPr lang="zh-TW" altLang="en-US" dirty="0"/>
              <a:t>項所定資格，或有第十三條至第十五條所定情形，或有第十六條所定情形</a:t>
            </a:r>
          </a:p>
          <a:p>
            <a:r>
              <a:rPr lang="zh-TW" altLang="en-US" dirty="0"/>
              <a:t>且經其陳明拒絕被選任者，應予除名，並通知之。</a:t>
            </a:r>
          </a:p>
          <a:p>
            <a:endParaRPr lang="zh-TW" altLang="en-US" dirty="0"/>
          </a:p>
          <a:p>
            <a:r>
              <a:rPr lang="zh-TW" altLang="en-US" dirty="0"/>
              <a:t>第 </a:t>
            </a:r>
            <a:r>
              <a:rPr lang="en-US" altLang="zh-TW" dirty="0"/>
              <a:t>23 </a:t>
            </a:r>
            <a:r>
              <a:rPr lang="zh-TW" altLang="en-US" dirty="0"/>
              <a:t>條   </a:t>
            </a:r>
          </a:p>
          <a:p>
            <a:r>
              <a:rPr lang="zh-TW" altLang="en-US" dirty="0"/>
              <a:t>法院應於國民法官選任期日二日前，將應到庭之候選國民法官名冊，送交</a:t>
            </a:r>
          </a:p>
          <a:p>
            <a:r>
              <a:rPr lang="zh-TW" altLang="en-US" dirty="0"/>
              <a:t>檢察官及辯護人。</a:t>
            </a:r>
          </a:p>
          <a:p>
            <a:r>
              <a:rPr lang="zh-TW" altLang="en-US" dirty="0"/>
              <a:t>法院為進行國民法官選任程序，應將應到庭之候選國民法官之調查表，提</a:t>
            </a:r>
          </a:p>
          <a:p>
            <a:r>
              <a:rPr lang="zh-TW" altLang="en-US" dirty="0"/>
              <a:t>供檢察官及辯護人檢閱。但不得抄錄或攝影。</a:t>
            </a:r>
          </a:p>
          <a:p>
            <a:endParaRPr lang="zh-TW" altLang="en-US" dirty="0"/>
          </a:p>
          <a:p>
            <a:r>
              <a:rPr lang="zh-TW" altLang="en-US" dirty="0"/>
              <a:t>第 </a:t>
            </a:r>
            <a:r>
              <a:rPr lang="en-US" altLang="zh-TW" dirty="0"/>
              <a:t>24 </a:t>
            </a:r>
            <a:r>
              <a:rPr lang="zh-TW" altLang="en-US" dirty="0"/>
              <a:t>條   </a:t>
            </a:r>
          </a:p>
          <a:p>
            <a:r>
              <a:rPr lang="zh-TW" altLang="en-US" dirty="0"/>
              <a:t>國民法官選任期日，法院應通知當事人及辯護人。</a:t>
            </a:r>
          </a:p>
          <a:p>
            <a:r>
              <a:rPr lang="zh-TW" altLang="en-US" dirty="0"/>
              <a:t>被告於選任期日得不到場。法院認為不適當者，亦得禁止或限制被告在場</a:t>
            </a:r>
          </a:p>
          <a:p>
            <a:r>
              <a:rPr lang="zh-TW" altLang="en-US" dirty="0"/>
              <a:t>。</a:t>
            </a:r>
          </a:p>
          <a:p>
            <a:endParaRPr lang="zh-TW" altLang="en-US" dirty="0"/>
          </a:p>
          <a:p>
            <a:r>
              <a:rPr lang="zh-TW" altLang="en-US" dirty="0"/>
              <a:t>第 </a:t>
            </a:r>
            <a:r>
              <a:rPr lang="en-US" altLang="zh-TW" dirty="0"/>
              <a:t>25 </a:t>
            </a:r>
            <a:r>
              <a:rPr lang="zh-TW" altLang="en-US" dirty="0"/>
              <a:t>條   </a:t>
            </a:r>
          </a:p>
          <a:p>
            <a:r>
              <a:rPr lang="zh-TW" altLang="en-US" dirty="0"/>
              <a:t>國民法官選任程序，不公開之；非經檢察官、辯護人到庭，不得進行。</a:t>
            </a:r>
          </a:p>
          <a:p>
            <a:r>
              <a:rPr lang="zh-TW" altLang="en-US" dirty="0"/>
              <a:t>法院為續行國民法官選任程序，經面告以下次應到之日、時、處所，及不</a:t>
            </a:r>
          </a:p>
          <a:p>
            <a:r>
              <a:rPr lang="zh-TW" altLang="en-US" dirty="0"/>
              <a:t>到場之處罰，並記明筆錄者，與已送達通知有同一之效力。</a:t>
            </a:r>
          </a:p>
          <a:p>
            <a:endParaRPr lang="zh-TW" altLang="en-US" dirty="0"/>
          </a:p>
          <a:p>
            <a:r>
              <a:rPr lang="zh-TW" altLang="en-US" dirty="0"/>
              <a:t>第 </a:t>
            </a:r>
            <a:r>
              <a:rPr lang="en-US" altLang="zh-TW" dirty="0"/>
              <a:t>26 </a:t>
            </a:r>
            <a:r>
              <a:rPr lang="zh-TW" altLang="en-US" dirty="0"/>
              <a:t>條   </a:t>
            </a:r>
          </a:p>
          <a:p>
            <a:r>
              <a:rPr lang="zh-TW" altLang="en-US" dirty="0"/>
              <a:t>法院為踐行第二十七條之程序，得隨時依職權或檢察官、辯護人之聲請，</a:t>
            </a:r>
          </a:p>
          <a:p>
            <a:r>
              <a:rPr lang="zh-TW" altLang="en-US" dirty="0"/>
              <a:t>對到庭之候選國民法官進行詢問。</a:t>
            </a:r>
          </a:p>
          <a:p>
            <a:r>
              <a:rPr lang="zh-TW" altLang="en-US" dirty="0"/>
              <a:t>前項詢問，經法院認為適當者，得由檢察官或辯護人直接行之。</a:t>
            </a:r>
          </a:p>
          <a:p>
            <a:r>
              <a:rPr lang="zh-TW" altLang="en-US" dirty="0"/>
              <a:t>前二項之詢問，法院得視情形對候選國民法官之全體、部分或個別為之，</a:t>
            </a:r>
          </a:p>
          <a:p>
            <a:r>
              <a:rPr lang="zh-TW" altLang="en-US" dirty="0"/>
              <a:t>且不以一次為限。</a:t>
            </a:r>
          </a:p>
          <a:p>
            <a:r>
              <a:rPr lang="zh-TW" altLang="en-US" dirty="0"/>
              <a:t>候選國民法官對於第一項、第二項之詢問，不得為虛偽之陳述；非有正當</a:t>
            </a:r>
          </a:p>
          <a:p>
            <a:r>
              <a:rPr lang="zh-TW" altLang="en-US" dirty="0"/>
              <a:t>理由，不得拒絕陳述。</a:t>
            </a:r>
          </a:p>
          <a:p>
            <a:r>
              <a:rPr lang="zh-TW" altLang="en-US" dirty="0"/>
              <a:t>候選國民法官不得洩漏因參與選任期日而知悉之秘密。</a:t>
            </a:r>
          </a:p>
          <a:p>
            <a:r>
              <a:rPr lang="zh-TW" altLang="en-US" dirty="0"/>
              <a:t>法院應於第一次詢問前，告知候選國民法官前二項義務及違反之法律效果</a:t>
            </a:r>
          </a:p>
          <a:p>
            <a:r>
              <a:rPr lang="zh-TW" altLang="en-US" dirty="0"/>
              <a:t>。</a:t>
            </a:r>
          </a:p>
          <a:p>
            <a:endParaRPr lang="zh-TW" altLang="en-US" dirty="0"/>
          </a:p>
          <a:p>
            <a:r>
              <a:rPr lang="zh-TW" altLang="en-US" dirty="0"/>
              <a:t>第 </a:t>
            </a:r>
            <a:r>
              <a:rPr lang="en-US" altLang="zh-TW" dirty="0"/>
              <a:t>27 </a:t>
            </a:r>
            <a:r>
              <a:rPr lang="zh-TW" altLang="en-US" dirty="0"/>
              <a:t>條   </a:t>
            </a:r>
          </a:p>
          <a:p>
            <a:r>
              <a:rPr lang="zh-TW" altLang="en-US" dirty="0"/>
              <a:t>候選國民法官不具第十二條第一項所定資格，或有第十三條至第十五條所</a:t>
            </a:r>
          </a:p>
          <a:p>
            <a:r>
              <a:rPr lang="zh-TW" altLang="en-US" dirty="0"/>
              <a:t>定情形，或違反第二十六條第四項規定者，法院應依職權或當事人、辯護</a:t>
            </a:r>
          </a:p>
          <a:p>
            <a:r>
              <a:rPr lang="zh-TW" altLang="en-US" dirty="0"/>
              <a:t>人之聲請，裁定不選任之。但辯護人依第十五條第九款所為之聲請，不得</a:t>
            </a:r>
          </a:p>
          <a:p>
            <a:r>
              <a:rPr lang="zh-TW" altLang="en-US" dirty="0"/>
              <a:t>與被告明示之意思相反。</a:t>
            </a:r>
          </a:p>
          <a:p>
            <a:r>
              <a:rPr lang="zh-TW" altLang="en-US" dirty="0"/>
              <a:t>法院認候選國民法官有第十六條第一項所定情形，且經其陳明拒絕被選任</a:t>
            </a:r>
          </a:p>
          <a:p>
            <a:r>
              <a:rPr lang="zh-TW" altLang="en-US" dirty="0"/>
              <a:t>者，應為不選任之裁定。</a:t>
            </a:r>
          </a:p>
          <a:p>
            <a:endParaRPr lang="zh-TW" altLang="en-US" dirty="0"/>
          </a:p>
          <a:p>
            <a:r>
              <a:rPr lang="zh-TW" altLang="en-US" dirty="0"/>
              <a:t>第 </a:t>
            </a:r>
            <a:r>
              <a:rPr lang="en-US" altLang="zh-TW" dirty="0"/>
              <a:t>28 </a:t>
            </a:r>
            <a:r>
              <a:rPr lang="zh-TW" altLang="en-US" dirty="0"/>
              <a:t>條   </a:t>
            </a:r>
          </a:p>
          <a:p>
            <a:r>
              <a:rPr lang="zh-TW" altLang="en-US" dirty="0"/>
              <a:t>檢察官、被告與辯護人，於前條所定程序後，另得不附理由聲請法院不選</a:t>
            </a:r>
          </a:p>
          <a:p>
            <a:r>
              <a:rPr lang="zh-TW" altLang="en-US" dirty="0"/>
              <a:t>任特定之候選國民法官。但檢察官、被告與辯護人雙方各不得逾四人。</a:t>
            </a:r>
          </a:p>
          <a:p>
            <a:r>
              <a:rPr lang="zh-TW" altLang="en-US" dirty="0"/>
              <a:t>辯護人之聲請，不得與被告明示之意思相反。</a:t>
            </a:r>
          </a:p>
          <a:p>
            <a:r>
              <a:rPr lang="zh-TW" altLang="en-US" dirty="0"/>
              <a:t>雙方均提出第一項聲請者，應交互為之，並由檢察官先行聲請。</a:t>
            </a:r>
          </a:p>
          <a:p>
            <a:r>
              <a:rPr lang="zh-TW" altLang="en-US" dirty="0"/>
              <a:t>法院對於第一項之聲請，應為不選任之裁定。</a:t>
            </a:r>
          </a:p>
          <a:p>
            <a:endParaRPr lang="zh-TW" altLang="en-US" dirty="0"/>
          </a:p>
          <a:p>
            <a:r>
              <a:rPr lang="zh-TW" altLang="en-US" dirty="0"/>
              <a:t>第 </a:t>
            </a:r>
            <a:r>
              <a:rPr lang="en-US" altLang="zh-TW" dirty="0"/>
              <a:t>29 </a:t>
            </a:r>
            <a:r>
              <a:rPr lang="zh-TW" altLang="en-US" dirty="0"/>
              <a:t>條   </a:t>
            </a:r>
          </a:p>
          <a:p>
            <a:r>
              <a:rPr lang="zh-TW" altLang="en-US" dirty="0"/>
              <a:t>法院應於踐行前二條之程序後，自到庭且未受不選任裁定之候選國民法官</a:t>
            </a:r>
          </a:p>
          <a:p>
            <a:r>
              <a:rPr lang="zh-TW" altLang="en-US" dirty="0"/>
              <a:t>中，以抽籤方式抽選六名國民法官及所需人數之備位國民法官。</a:t>
            </a:r>
          </a:p>
          <a:p>
            <a:r>
              <a:rPr lang="zh-TW" altLang="en-US" dirty="0"/>
              <a:t>備位國民法官經選出後，應編定其遞補序號。</a:t>
            </a:r>
          </a:p>
          <a:p>
            <a:endParaRPr lang="zh-TW" altLang="en-US" dirty="0"/>
          </a:p>
          <a:p>
            <a:r>
              <a:rPr lang="zh-TW" altLang="en-US" dirty="0"/>
              <a:t>第 </a:t>
            </a:r>
            <a:r>
              <a:rPr lang="en-US" altLang="zh-TW" dirty="0"/>
              <a:t>30 </a:t>
            </a:r>
            <a:r>
              <a:rPr lang="zh-TW" altLang="en-US" dirty="0"/>
              <a:t>條   </a:t>
            </a:r>
          </a:p>
          <a:p>
            <a:r>
              <a:rPr lang="zh-TW" altLang="en-US" dirty="0"/>
              <a:t>除依前條之抽選方式外，法院認有必要且經檢察官、辯護人同意者，得先</a:t>
            </a:r>
          </a:p>
          <a:p>
            <a:r>
              <a:rPr lang="zh-TW" altLang="en-US" dirty="0"/>
              <a:t>以抽籤方式自到庭之候選國民法官中抽出一定人數，對其編定序號並為第</a:t>
            </a:r>
          </a:p>
          <a:p>
            <a:r>
              <a:rPr lang="zh-TW" altLang="en-US" dirty="0"/>
              <a:t>二十七條、第二十八條之不選任裁定。經抽出且未受裁定不選任者，依序</a:t>
            </a:r>
          </a:p>
          <a:p>
            <a:r>
              <a:rPr lang="zh-TW" altLang="en-US" dirty="0"/>
              <a:t>號順次定為國民法官、備位國民法官至足額為止。</a:t>
            </a:r>
          </a:p>
          <a:p>
            <a:r>
              <a:rPr lang="zh-TW" altLang="en-US" dirty="0"/>
              <a:t>法院為選出足額之國民法官及備位國民法官，得重複為前項之程序。</a:t>
            </a:r>
          </a:p>
          <a:p>
            <a:r>
              <a:rPr lang="zh-TW" altLang="en-US" dirty="0"/>
              <a:t>前條第二項規定，於前二項之情形準用之。</a:t>
            </a:r>
          </a:p>
          <a:p>
            <a:endParaRPr lang="zh-TW" altLang="en-US" dirty="0"/>
          </a:p>
          <a:p>
            <a:r>
              <a:rPr lang="zh-TW" altLang="en-US" dirty="0"/>
              <a:t>第 </a:t>
            </a:r>
            <a:r>
              <a:rPr lang="en-US" altLang="zh-TW" dirty="0"/>
              <a:t>31 </a:t>
            </a:r>
            <a:r>
              <a:rPr lang="zh-TW" altLang="en-US" dirty="0"/>
              <a:t>條   </a:t>
            </a:r>
          </a:p>
          <a:p>
            <a:r>
              <a:rPr lang="zh-TW" altLang="en-US" dirty="0"/>
              <a:t>無足夠候選國民法官可受抽選為國民法官或備位國民法官時，法院不得逕</a:t>
            </a:r>
          </a:p>
          <a:p>
            <a:r>
              <a:rPr lang="zh-TW" altLang="en-US" dirty="0"/>
              <a:t>行抽選部分國民法官或備位國民法官，應重新踐行選任程序。</a:t>
            </a:r>
          </a:p>
          <a:p>
            <a:endParaRPr lang="zh-TW" altLang="en-US" dirty="0"/>
          </a:p>
          <a:p>
            <a:r>
              <a:rPr lang="zh-TW" altLang="en-US" dirty="0"/>
              <a:t>第 </a:t>
            </a:r>
            <a:r>
              <a:rPr lang="en-US" altLang="zh-TW" dirty="0"/>
              <a:t>32 </a:t>
            </a:r>
            <a:r>
              <a:rPr lang="zh-TW" altLang="en-US" dirty="0"/>
              <a:t>條   </a:t>
            </a:r>
          </a:p>
          <a:p>
            <a:r>
              <a:rPr lang="zh-TW" altLang="en-US" dirty="0"/>
              <a:t>關於選任程序之裁定，不得抗告。</a:t>
            </a:r>
          </a:p>
          <a:p>
            <a:endParaRPr lang="zh-TW" altLang="en-US" dirty="0"/>
          </a:p>
          <a:p>
            <a:r>
              <a:rPr lang="zh-TW" altLang="en-US" dirty="0"/>
              <a:t>第 </a:t>
            </a:r>
            <a:r>
              <a:rPr lang="en-US" altLang="zh-TW" dirty="0"/>
              <a:t>33 </a:t>
            </a:r>
            <a:r>
              <a:rPr lang="zh-TW" altLang="en-US" dirty="0"/>
              <a:t>條   </a:t>
            </a:r>
          </a:p>
          <a:p>
            <a:r>
              <a:rPr lang="zh-TW" altLang="en-US" dirty="0"/>
              <a:t>地方法院為調查第十二條第一項、第十三條至第十五條事項，得利用相關</a:t>
            </a:r>
          </a:p>
          <a:p>
            <a:r>
              <a:rPr lang="zh-TW" altLang="en-US" dirty="0"/>
              <a:t>之個人資料資料庫進行自動化檢核，管理及維護之機關不得拒絕，並應提</a:t>
            </a:r>
          </a:p>
          <a:p>
            <a:r>
              <a:rPr lang="zh-TW" altLang="en-US" dirty="0"/>
              <a:t>供批次化查詢介面及使用權限。</a:t>
            </a:r>
          </a:p>
          <a:p>
            <a:endParaRPr lang="en-US" altLang="zh-TW" dirty="0"/>
          </a:p>
          <a:p>
            <a:r>
              <a:rPr lang="zh-TW" altLang="en-US" dirty="0"/>
              <a:t>貳、思考</a:t>
            </a:r>
            <a:endParaRPr lang="en-US" altLang="zh-TW" dirty="0"/>
          </a:p>
          <a:p>
            <a:endParaRPr lang="en-US" altLang="zh-TW" dirty="0"/>
          </a:p>
          <a:p>
            <a:r>
              <a:rPr lang="zh-TW" altLang="en-US" dirty="0"/>
              <a:t>一、「隨機選任」的意義在哪裡？與國民制度目的有什麼關係？</a:t>
            </a:r>
            <a:endParaRPr lang="en-US" altLang="zh-TW" dirty="0"/>
          </a:p>
          <a:p>
            <a:r>
              <a:rPr lang="zh-TW" altLang="en-US" dirty="0"/>
              <a:t>二、為什麼會用「層層選任」的方式？</a:t>
            </a:r>
            <a:endParaRPr lang="en-US" altLang="zh-TW" dirty="0"/>
          </a:p>
          <a:p>
            <a:r>
              <a:rPr lang="zh-TW" altLang="en-US" dirty="0"/>
              <a:t>三、「在選任期日詢問候選國民法官」的目的為何？</a:t>
            </a:r>
            <a:endParaRPr lang="en-US" altLang="zh-TW" dirty="0"/>
          </a:p>
          <a:p>
            <a:endParaRPr lang="en-US" altLang="zh-TW" dirty="0"/>
          </a:p>
          <a:p>
            <a:r>
              <a:rPr lang="zh-TW" altLang="en-US" dirty="0"/>
              <a:t>參、思考方針（參考）</a:t>
            </a:r>
            <a:endParaRPr lang="en-US" altLang="zh-TW" dirty="0"/>
          </a:p>
          <a:p>
            <a:endParaRPr lang="en-US" altLang="zh-TW" dirty="0"/>
          </a:p>
          <a:p>
            <a:r>
              <a:rPr lang="zh-TW" altLang="en-US" dirty="0"/>
              <a:t>簡單說，就是做「抽籤」及「篩選」兩件事，抽籤是「隨機選任」；篩選是「排除</a:t>
            </a:r>
            <a:endParaRPr lang="en-US" altLang="zh-TW" dirty="0"/>
          </a:p>
          <a:p>
            <a:r>
              <a:rPr lang="zh-TW" altLang="en-US" dirty="0"/>
              <a:t>不符合資格及有正當理由無法參與的人」。從「年滿</a:t>
            </a:r>
            <a:r>
              <a:rPr lang="en-US" altLang="zh-TW" dirty="0"/>
              <a:t>23</a:t>
            </a:r>
            <a:r>
              <a:rPr lang="zh-TW" altLang="en-US" dirty="0"/>
              <a:t>歲居住在地方法院轄區</a:t>
            </a:r>
            <a:endParaRPr lang="en-US" altLang="zh-TW" dirty="0"/>
          </a:p>
          <a:p>
            <a:r>
              <a:rPr lang="zh-TW" altLang="en-US" dirty="0"/>
              <a:t>滿</a:t>
            </a:r>
            <a:r>
              <a:rPr lang="en-US" altLang="zh-TW" dirty="0"/>
              <a:t>4</a:t>
            </a:r>
            <a:r>
              <a:rPr lang="zh-TW" altLang="en-US" dirty="0"/>
              <a:t> 個月以上的國民」到選出參與案件審理的國民法官、備位國民法官，這過</a:t>
            </a:r>
            <a:endParaRPr lang="en-US" altLang="zh-TW" dirty="0"/>
          </a:p>
          <a:p>
            <a:r>
              <a:rPr lang="zh-TW" altLang="en-US" dirty="0"/>
              <a:t>程中各會有幾次抽籤及篩選的程序，透過層層篩選及抽籤的方法，就可以兼</a:t>
            </a:r>
            <a:endParaRPr lang="en-US" altLang="zh-TW" dirty="0"/>
          </a:p>
          <a:p>
            <a:r>
              <a:rPr lang="zh-TW" altLang="en-US" dirty="0"/>
              <a:t>顧「隨機選任」、「效率」及「減輕國民負擔」這些目的。</a:t>
            </a:r>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8</a:t>
            </a:fld>
            <a:endParaRPr lang="zh-TW" altLang="en-US"/>
          </a:p>
        </p:txBody>
      </p:sp>
    </p:spTree>
    <p:extLst>
      <p:ext uri="{BB962C8B-B14F-4D97-AF65-F5344CB8AC3E}">
        <p14:creationId xmlns:p14="http://schemas.microsoft.com/office/powerpoint/2010/main" val="3542470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教師筆記</a:t>
            </a:r>
            <a:endParaRPr lang="en-US" altLang="zh-TW" dirty="0"/>
          </a:p>
          <a:p>
            <a:endParaRPr lang="en-US" altLang="zh-TW" dirty="0"/>
          </a:p>
          <a:p>
            <a:r>
              <a:rPr lang="zh-TW" altLang="en-US" dirty="0"/>
              <a:t>壹、國民法官法規定</a:t>
            </a:r>
            <a:endParaRPr lang="en-US" altLang="zh-TW" dirty="0"/>
          </a:p>
          <a:p>
            <a:endParaRPr lang="en-US" altLang="zh-TW" dirty="0"/>
          </a:p>
          <a:p>
            <a:r>
              <a:rPr lang="zh-TW" altLang="en-US" sz="1200" b="0" i="0" kern="1200" dirty="0">
                <a:solidFill>
                  <a:schemeClr val="tx1"/>
                </a:solidFill>
                <a:effectLst/>
                <a:latin typeface="+mn-lt"/>
                <a:ea typeface="+mn-ea"/>
                <a:cs typeface="+mn-cs"/>
              </a:rPr>
              <a:t>第 </a:t>
            </a:r>
            <a:r>
              <a:rPr lang="en-US" altLang="zh-TW" sz="1200" b="0" i="0" kern="1200" dirty="0">
                <a:solidFill>
                  <a:schemeClr val="tx1"/>
                </a:solidFill>
                <a:effectLst/>
                <a:latin typeface="+mn-lt"/>
                <a:ea typeface="+mn-ea"/>
                <a:cs typeface="+mn-cs"/>
              </a:rPr>
              <a:t>11 </a:t>
            </a:r>
            <a:r>
              <a:rPr lang="zh-TW" altLang="en-US" sz="1200" b="0" i="0" kern="1200" dirty="0">
                <a:solidFill>
                  <a:schemeClr val="tx1"/>
                </a:solidFill>
                <a:effectLst/>
                <a:latin typeface="+mn-lt"/>
                <a:ea typeface="+mn-ea"/>
                <a:cs typeface="+mn-cs"/>
              </a:rPr>
              <a:t>條 </a:t>
            </a:r>
            <a:r>
              <a:rPr lang="zh-TW" altLang="en-US" dirty="0"/>
              <a:t/>
            </a:r>
            <a:br>
              <a:rPr lang="zh-TW" altLang="en-US" dirty="0"/>
            </a:br>
            <a:r>
              <a:rPr lang="zh-TW" altLang="en-US" sz="1200" b="0" i="0" kern="1200" dirty="0">
                <a:solidFill>
                  <a:schemeClr val="tx1"/>
                </a:solidFill>
                <a:effectLst/>
                <a:latin typeface="+mn-lt"/>
                <a:ea typeface="+mn-ea"/>
                <a:cs typeface="+mn-cs"/>
              </a:rPr>
              <a:t>國民法官、備位國民法官及受通知到庭之候選國民法官，應按到庭日數支</a:t>
            </a:r>
            <a:r>
              <a:rPr lang="zh-TW" altLang="en-US" dirty="0"/>
              <a:t/>
            </a:r>
            <a:br>
              <a:rPr lang="zh-TW" altLang="en-US" dirty="0"/>
            </a:br>
            <a:r>
              <a:rPr lang="zh-TW" altLang="en-US" sz="1200" b="0" i="0" kern="1200" dirty="0">
                <a:solidFill>
                  <a:schemeClr val="tx1"/>
                </a:solidFill>
                <a:effectLst/>
                <a:latin typeface="+mn-lt"/>
                <a:ea typeface="+mn-ea"/>
                <a:cs typeface="+mn-cs"/>
              </a:rPr>
              <a:t>給日費、旅費及相關必要費用。</a:t>
            </a:r>
            <a:r>
              <a:rPr lang="zh-TW" altLang="en-US" dirty="0"/>
              <a:t/>
            </a:r>
            <a:br>
              <a:rPr lang="zh-TW" altLang="en-US" dirty="0"/>
            </a:br>
            <a:r>
              <a:rPr lang="zh-TW" altLang="en-US" sz="1200" b="0" i="0" kern="1200" dirty="0">
                <a:solidFill>
                  <a:schemeClr val="tx1"/>
                </a:solidFill>
                <a:effectLst/>
                <a:latin typeface="+mn-lt"/>
                <a:ea typeface="+mn-ea"/>
                <a:cs typeface="+mn-cs"/>
              </a:rPr>
              <a:t>前項費用之支給辦法，由司法院定之。</a:t>
            </a:r>
            <a:endParaRPr lang="en-US" altLang="zh-TW" sz="1200" b="0" i="0" kern="1200" dirty="0">
              <a:solidFill>
                <a:schemeClr val="tx1"/>
              </a:solidFill>
              <a:effectLst/>
              <a:latin typeface="+mn-lt"/>
              <a:ea typeface="+mn-ea"/>
              <a:cs typeface="+mn-cs"/>
            </a:endParaRPr>
          </a:p>
          <a:p>
            <a:r>
              <a:rPr lang="zh-TW" altLang="en-US" dirty="0"/>
              <a:t>第 </a:t>
            </a:r>
            <a:r>
              <a:rPr lang="en-US" altLang="zh-TW" dirty="0"/>
              <a:t>39 </a:t>
            </a:r>
            <a:r>
              <a:rPr lang="zh-TW" altLang="en-US" dirty="0"/>
              <a:t>條   </a:t>
            </a:r>
          </a:p>
          <a:p>
            <a:r>
              <a:rPr lang="zh-TW" altLang="en-US" dirty="0"/>
              <a:t>國民法官、備位國民法官於執行職務期間，或候選國民法官受通知到庭期</a:t>
            </a:r>
          </a:p>
          <a:p>
            <a:r>
              <a:rPr lang="zh-TW" altLang="en-US" dirty="0"/>
              <a:t>間，其所屬機關（構）、學校、團體、公司、廠場應給予公假；並不得以</a:t>
            </a:r>
          </a:p>
          <a:p>
            <a:r>
              <a:rPr lang="zh-TW" altLang="en-US" dirty="0"/>
              <a:t>其現任或曾任國民法官、備位國民法官或候選國民法官為由，予以任何職</a:t>
            </a:r>
          </a:p>
          <a:p>
            <a:r>
              <a:rPr lang="zh-TW" altLang="en-US" dirty="0"/>
              <a:t>務上不利之處分。</a:t>
            </a:r>
            <a:endParaRPr lang="en-US" altLang="zh-TW" dirty="0"/>
          </a:p>
          <a:p>
            <a:endParaRPr lang="en-US" altLang="zh-TW" dirty="0"/>
          </a:p>
          <a:p>
            <a:r>
              <a:rPr lang="zh-TW" altLang="en-US" dirty="0"/>
              <a:t>貳、思考</a:t>
            </a:r>
            <a:endParaRPr lang="en-US" altLang="zh-TW" dirty="0"/>
          </a:p>
          <a:p>
            <a:r>
              <a:rPr lang="zh-TW" altLang="en-US" dirty="0"/>
              <a:t>        </a:t>
            </a:r>
            <a:endParaRPr lang="en-US" altLang="zh-TW" dirty="0"/>
          </a:p>
          <a:p>
            <a:r>
              <a:rPr lang="zh-TW" altLang="en-US" dirty="0"/>
              <a:t>如何決定國民法官的日費？強調「參與義務」或「鼓勵參與」？考慮參與</a:t>
            </a:r>
            <a:endParaRPr lang="en-US" altLang="zh-TW" dirty="0"/>
          </a:p>
          <a:p>
            <a:r>
              <a:rPr lang="zh-TW" altLang="en-US" dirty="0"/>
              <a:t>的負擔？</a:t>
            </a:r>
            <a:endParaRPr lang="en-US" altLang="zh-TW" dirty="0"/>
          </a:p>
          <a:p>
            <a:endParaRPr lang="en-US" altLang="zh-TW" dirty="0"/>
          </a:p>
          <a:p>
            <a:r>
              <a:rPr lang="zh-TW" altLang="en-US" dirty="0"/>
              <a:t>參、問答活動</a:t>
            </a:r>
            <a:endParaRPr lang="en-US" altLang="zh-TW" dirty="0"/>
          </a:p>
          <a:p>
            <a:endParaRPr lang="en-US" altLang="zh-TW" dirty="0"/>
          </a:p>
          <a:p>
            <a:r>
              <a:rPr lang="zh-TW" altLang="en-US" dirty="0"/>
              <a:t>大家覺得國民法官每日日費多少比較合理？</a:t>
            </a:r>
          </a:p>
        </p:txBody>
      </p:sp>
      <p:sp>
        <p:nvSpPr>
          <p:cNvPr id="4" name="投影片編號版面配置區 3"/>
          <p:cNvSpPr>
            <a:spLocks noGrp="1"/>
          </p:cNvSpPr>
          <p:nvPr>
            <p:ph type="sldNum" sz="quarter" idx="10"/>
          </p:nvPr>
        </p:nvSpPr>
        <p:spPr/>
        <p:txBody>
          <a:bodyPr/>
          <a:lstStyle/>
          <a:p>
            <a:fld id="{FCB81A89-4F11-4B68-9434-69B1086D8983}" type="slidenum">
              <a:rPr lang="zh-TW" altLang="en-US" smtClean="0"/>
              <a:t>9</a:t>
            </a:fld>
            <a:endParaRPr lang="zh-TW" altLang="en-US"/>
          </a:p>
        </p:txBody>
      </p:sp>
    </p:spTree>
    <p:extLst>
      <p:ext uri="{BB962C8B-B14F-4D97-AF65-F5344CB8AC3E}">
        <p14:creationId xmlns:p14="http://schemas.microsoft.com/office/powerpoint/2010/main" val="246576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759236" y="4528013"/>
            <a:ext cx="8673428" cy="1836939"/>
            <a:chOff x="2465736" y="4281071"/>
            <a:chExt cx="7255375" cy="1432279"/>
          </a:xfrm>
        </p:grpSpPr>
        <p:sp>
          <p:nvSpPr>
            <p:cNvPr id="40" name="Isosceles Triangle 39"/>
            <p:cNvSpPr/>
            <p:nvPr/>
          </p:nvSpPr>
          <p:spPr>
            <a:xfrm rot="10800000">
              <a:off x="5892384" y="5362287"/>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2465736" y="4281071"/>
              <a:ext cx="7255375" cy="1090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E318CF8C-CE27-4BF2-9FAE-FC2C604934BA}" type="datetime1">
              <a:rPr lang="zh-TW" altLang="en-US" smtClean="0"/>
              <a:t>2020/12/7</a:t>
            </a:fld>
            <a:endParaRPr lang="zh-TW" alt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zh-TW" altLang="en-US"/>
          </a:p>
        </p:txBody>
      </p:sp>
      <p:sp>
        <p:nvSpPr>
          <p:cNvPr id="6" name="Slide Number Placeholder 5"/>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21660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3E9CB2E-1146-4929-ACD8-571E18BF0B72}" type="datetime1">
              <a:rPr lang="zh-TW" altLang="en-US" smtClean="0"/>
              <a:t>2020/12/7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71493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04672" y="320040"/>
            <a:ext cx="3657600" cy="320040"/>
          </a:xfrm>
        </p:spPr>
        <p:txBody>
          <a:bodyPr/>
          <a:lstStyle/>
          <a:p>
            <a:fld id="{26116167-57D9-4A16-AED5-321FD8CDD6D4}" type="datetime1">
              <a:rPr lang="zh-TW" altLang="en-US" smtClean="0"/>
              <a:t>2020/12/7</a:t>
            </a:fld>
            <a:endParaRPr lang="zh-TW" altLang="en-US"/>
          </a:p>
        </p:txBody>
      </p:sp>
      <p:sp>
        <p:nvSpPr>
          <p:cNvPr id="5" name="Footer Placeholder 4"/>
          <p:cNvSpPr>
            <a:spLocks noGrp="1"/>
          </p:cNvSpPr>
          <p:nvPr>
            <p:ph type="ftr" sz="quarter" idx="11"/>
          </p:nvPr>
        </p:nvSpPr>
        <p:spPr>
          <a:xfrm>
            <a:off x="804672" y="6227064"/>
            <a:ext cx="10588752" cy="320040"/>
          </a:xfrm>
        </p:spPr>
        <p:txBody>
          <a:bodyPr/>
          <a:lstStyle/>
          <a:p>
            <a:endParaRPr lang="zh-TW" altLang="en-US"/>
          </a:p>
        </p:txBody>
      </p:sp>
      <p:sp>
        <p:nvSpPr>
          <p:cNvPr id="6" name="Slide Number Placeholder 5"/>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50862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D7B8D91E-CAD3-4B1A-8C36-EB63A2064C88}" type="datetime1">
              <a:rPr lang="zh-TW" altLang="en-US" smtClean="0"/>
              <a:t>2020/12/7</a:t>
            </a:fld>
            <a:endParaRPr lang="zh-TW" alt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zh-TW" altLang="en-US"/>
          </a:p>
        </p:txBody>
      </p:sp>
      <p:sp>
        <p:nvSpPr>
          <p:cNvPr id="6" name="Slide Number Placeholder 5"/>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1768770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9FB03BD-115B-4925-AAC4-4CF8C71324F3}"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498FCD1-145E-43EA-8B67-58DCB5CD8C49}" type="slidenum">
              <a:rPr lang="zh-TW" altLang="en-US" smtClean="0"/>
              <a:t>‹#›</a:t>
            </a:fld>
            <a:endParaRPr lang="zh-TW" altLang="en-US"/>
          </a:p>
        </p:txBody>
      </p:sp>
    </p:spTree>
    <p:extLst>
      <p:ext uri="{BB962C8B-B14F-4D97-AF65-F5344CB8AC3E}">
        <p14:creationId xmlns:p14="http://schemas.microsoft.com/office/powerpoint/2010/main" val="240235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DF70149-52C5-4BC3-9313-5E97DD7E53CE}"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197159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0DA0AF6-C792-4D58-8785-A37520719D31}"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3119736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40"/>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6D137A8-F03E-4097-9771-5BE80F5DB8FF}"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945070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A779D43-9159-4E75-B531-EBFB2E6F2BEF}" type="datetime1">
              <a:rPr lang="zh-TW" altLang="en-US" smtClean="0"/>
              <a:t>2020/12/7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171455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1"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8F34D67-BCD4-4D2F-8F96-0EFC68339EBE}" type="datetime1">
              <a:rPr lang="zh-TW" altLang="en-US" smtClean="0"/>
              <a:t>2020/12/7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285138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3F285EC-1B66-45CC-857F-A233EB797843}" type="datetime1">
              <a:rPr lang="zh-TW" altLang="en-US" smtClean="0"/>
              <a:t>2020/12/7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3727447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803117"/>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1453453"/>
            <a:ext cx="3498979" cy="2456442"/>
          </a:xfrm>
        </p:spPr>
        <p:txBody>
          <a:bodyPr/>
          <a:lstStyle>
            <a:lvl1pPr>
              <a:defRPr>
                <a:solidFill>
                  <a:srgbClr val="FFFEFF"/>
                </a:solidFill>
              </a:defRPr>
            </a:lvl1p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FC0BCCB2-7C56-42C5-8893-1638C90A04A0}" type="datetime1">
              <a:rPr lang="zh-TW" altLang="en-US" smtClean="0"/>
              <a:t>2020/12/7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2700017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AC5DC82-245D-494D-B47C-C90258037063}" type="datetime1">
              <a:rPr lang="zh-TW" altLang="en-US" smtClean="0"/>
              <a:t>2020/12/7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659350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04BA7270-EB8D-4F05-911C-2F7462311BB1}" type="datetime1">
              <a:rPr lang="zh-TW" altLang="en-US" smtClean="0"/>
              <a:t>2020/12/7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1887849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65BCA0B-0D3D-46CA-A300-B2A6EAC6D946}" type="datetime1">
              <a:rPr lang="zh-TW" altLang="en-US" smtClean="0"/>
              <a:t>2020/12/7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2885503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04B2B3B-D16D-45C5-A49A-79C361B28FDC}"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691310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1" y="365126"/>
            <a:ext cx="2628900" cy="5811839"/>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1" y="365126"/>
            <a:ext cx="7734300" cy="581183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9ED690E-D7C0-469E-8C44-EA711C033E90}"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3146149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247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52F5E5C-2674-4B7D-8461-0368B948493D}"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4049415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470BA0D-05DE-400F-9B4B-DEF5BD5F03F4}"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4262436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880D4899-9050-4EE4-B3EE-88FCFBCEFB39}"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4186190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002AF626-9C44-4C63-B214-BAB23CEC5601}" type="datetime1">
              <a:rPr lang="zh-TW" altLang="en-US" smtClean="0"/>
              <a:t>2020/12/7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104183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04672" y="320040"/>
            <a:ext cx="3657600" cy="320040"/>
          </a:xfrm>
        </p:spPr>
        <p:txBody>
          <a:bodyPr/>
          <a:lstStyle/>
          <a:p>
            <a:fld id="{D0E88D7C-A473-4667-A752-E763F72812C3}" type="datetime1">
              <a:rPr lang="zh-TW" altLang="en-US" smtClean="0"/>
              <a:t>2020/12/7</a:t>
            </a:fld>
            <a:endParaRPr lang="zh-TW" alt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zh-TW" altLang="en-US"/>
          </a:p>
        </p:txBody>
      </p:sp>
      <p:sp>
        <p:nvSpPr>
          <p:cNvPr id="6" name="Slide Number Placeholder 5"/>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1858955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108DD28E-224B-4B4F-8BCE-92F57D50797D}" type="datetime1">
              <a:rPr lang="zh-TW" altLang="en-US" smtClean="0"/>
              <a:t>2020/12/7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711627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625B7EB0-935F-47B3-AC0A-6DCB72BC6287}" type="datetime1">
              <a:rPr lang="zh-TW" altLang="en-US" smtClean="0"/>
              <a:t>2020/12/7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2046942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147405-C875-41FC-B364-B2A2AB65AA88}" type="datetime1">
              <a:rPr lang="zh-TW" altLang="en-US" smtClean="0"/>
              <a:t>2020/12/7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1768081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504A15E-3505-4862-B207-D0FEC9A54D69}" type="datetime1">
              <a:rPr lang="zh-TW" altLang="en-US" smtClean="0"/>
              <a:t>2020/12/7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1159195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A221BA8E-0D8F-4A60-BCD1-5FB4EA753044}" type="datetime1">
              <a:rPr lang="zh-TW" altLang="en-US" smtClean="0"/>
              <a:t>2020/12/7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2069574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506C35C-3F41-4CB4-9A9C-C98B61D137F7}"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3621357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555A95E-330B-4D1E-8ADE-71D5849508B0}" type="datetime1">
              <a:rPr lang="zh-TW" altLang="en-US" smtClean="0"/>
              <a:t>2020/12/7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980856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Titl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7"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latin typeface="+mn-lt"/>
              </a:defRPr>
            </a:lvl1pPr>
          </a:lstStyle>
          <a:p>
            <a:r>
              <a:rPr lang="en-US"/>
              <a:t>Click to edit Master title style</a:t>
            </a:r>
          </a:p>
        </p:txBody>
      </p:sp>
      <p:sp>
        <p:nvSpPr>
          <p:cNvPr id="24" name="Freeform: Shape 23"/>
          <p:cNvSpPr/>
          <p:nvPr userDrawn="1"/>
        </p:nvSpPr>
        <p:spPr>
          <a:xfrm>
            <a:off x="-1801780" y="-906970"/>
            <a:ext cx="1625203" cy="3495604"/>
          </a:xfrm>
          <a:custGeom>
            <a:avLst/>
            <a:gdLst>
              <a:gd name="connsiteX0" fmla="*/ 1064985 w 1625203"/>
              <a:gd name="connsiteY0" fmla="*/ 0 h 3495604"/>
              <a:gd name="connsiteX1" fmla="*/ 1564257 w 1625203"/>
              <a:gd name="connsiteY1" fmla="*/ 392072 h 3495604"/>
              <a:gd name="connsiteX2" fmla="*/ 1105616 w 1625203"/>
              <a:gd name="connsiteY2" fmla="*/ 985655 h 3495604"/>
              <a:gd name="connsiteX3" fmla="*/ 1091674 w 1625203"/>
              <a:gd name="connsiteY3" fmla="*/ 647426 h 3495604"/>
              <a:gd name="connsiteX4" fmla="*/ 318896 w 1625203"/>
              <a:gd name="connsiteY4" fmla="*/ 2143063 h 3495604"/>
              <a:gd name="connsiteX5" fmla="*/ 1625203 w 1625203"/>
              <a:gd name="connsiteY5" fmla="*/ 3204984 h 3495604"/>
              <a:gd name="connsiteX6" fmla="*/ 1625203 w 1625203"/>
              <a:gd name="connsiteY6" fmla="*/ 3495604 h 3495604"/>
              <a:gd name="connsiteX7" fmla="*/ 23964 w 1625203"/>
              <a:gd name="connsiteY7" fmla="*/ 2147716 h 3495604"/>
              <a:gd name="connsiteX8" fmla="*/ 1079003 w 1625203"/>
              <a:gd name="connsiteY8" fmla="*/ 340049 h 34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03" h="3495604">
                <a:moveTo>
                  <a:pt x="1064985" y="0"/>
                </a:moveTo>
                <a:lnTo>
                  <a:pt x="1564257" y="392072"/>
                </a:lnTo>
                <a:lnTo>
                  <a:pt x="1105616" y="985655"/>
                </a:lnTo>
                <a:lnTo>
                  <a:pt x="1091674" y="647426"/>
                </a:lnTo>
                <a:cubicBezTo>
                  <a:pt x="512429" y="900093"/>
                  <a:pt x="189843" y="1524426"/>
                  <a:pt x="318896" y="2143063"/>
                </a:cubicBezTo>
                <a:cubicBezTo>
                  <a:pt x="447949" y="2761699"/>
                  <a:pt x="993249" y="3204984"/>
                  <a:pt x="1625203" y="3204984"/>
                </a:cubicBezTo>
                <a:lnTo>
                  <a:pt x="1625203" y="3495604"/>
                </a:lnTo>
                <a:cubicBezTo>
                  <a:pt x="834651" y="3495604"/>
                  <a:pt x="158797" y="2926685"/>
                  <a:pt x="23964" y="2147716"/>
                </a:cubicBezTo>
                <a:cubicBezTo>
                  <a:pt x="-110869" y="1368747"/>
                  <a:pt x="334443" y="605764"/>
                  <a:pt x="1079003" y="3400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 name="Group 2"/>
          <p:cNvGrpSpPr/>
          <p:nvPr userDrawn="1"/>
        </p:nvGrpSpPr>
        <p:grpSpPr>
          <a:xfrm>
            <a:off x="1" y="-878646"/>
            <a:ext cx="12192000" cy="685199"/>
            <a:chOff x="0" y="-878646"/>
            <a:chExt cx="17546101" cy="685198"/>
          </a:xfrm>
        </p:grpSpPr>
        <p:sp>
          <p:nvSpPr>
            <p:cNvPr id="18" name="Rectangle 17"/>
            <p:cNvSpPr/>
            <p:nvPr userDrawn="1"/>
          </p:nvSpPr>
          <p:spPr>
            <a:xfrm>
              <a:off x="0" y="-878646"/>
              <a:ext cx="1807953" cy="685198"/>
            </a:xfrm>
            <a:prstGeom prst="rect">
              <a:avLst/>
            </a:prstGeom>
            <a:solidFill>
              <a:srgbClr val="0D0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13/7/7</a:t>
              </a:r>
            </a:p>
          </p:txBody>
        </p:sp>
        <p:sp>
          <p:nvSpPr>
            <p:cNvPr id="19" name="Rectangle 18"/>
            <p:cNvSpPr/>
            <p:nvPr userDrawn="1"/>
          </p:nvSpPr>
          <p:spPr>
            <a:xfrm>
              <a:off x="1967268" y="-878646"/>
              <a:ext cx="1807953" cy="685198"/>
            </a:xfrm>
            <a:prstGeom prst="rect">
              <a:avLst/>
            </a:prstGeom>
            <a:solidFill>
              <a:srgbClr val="360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54/0/161</a:t>
              </a:r>
            </a:p>
          </p:txBody>
        </p:sp>
        <p:sp>
          <p:nvSpPr>
            <p:cNvPr id="20" name="Rectangle 19"/>
            <p:cNvSpPr/>
            <p:nvPr userDrawn="1"/>
          </p:nvSpPr>
          <p:spPr>
            <a:xfrm>
              <a:off x="3934536" y="-878646"/>
              <a:ext cx="1807953" cy="685198"/>
            </a:xfrm>
            <a:prstGeom prst="rect">
              <a:avLst/>
            </a:prstGeom>
            <a:solidFill>
              <a:srgbClr val="FE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254/215/63</a:t>
              </a:r>
            </a:p>
          </p:txBody>
        </p:sp>
        <p:sp>
          <p:nvSpPr>
            <p:cNvPr id="21" name="Rectangle 20"/>
            <p:cNvSpPr/>
            <p:nvPr userDrawn="1"/>
          </p:nvSpPr>
          <p:spPr>
            <a:xfrm>
              <a:off x="5901804" y="-878646"/>
              <a:ext cx="1807953" cy="685198"/>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254/0/0</a:t>
              </a:r>
            </a:p>
          </p:txBody>
        </p:sp>
        <p:sp>
          <p:nvSpPr>
            <p:cNvPr id="22" name="Rectangle 21"/>
            <p:cNvSpPr/>
            <p:nvPr userDrawn="1"/>
          </p:nvSpPr>
          <p:spPr>
            <a:xfrm>
              <a:off x="7869072" y="-878646"/>
              <a:ext cx="1807953" cy="68519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255/102/0</a:t>
              </a:r>
            </a:p>
          </p:txBody>
        </p:sp>
        <p:sp>
          <p:nvSpPr>
            <p:cNvPr id="23" name="Rectangle 22"/>
            <p:cNvSpPr/>
            <p:nvPr userDrawn="1"/>
          </p:nvSpPr>
          <p:spPr>
            <a:xfrm>
              <a:off x="9836340" y="-878646"/>
              <a:ext cx="1807953" cy="685198"/>
            </a:xfrm>
            <a:prstGeom prst="rect">
              <a:avLst/>
            </a:prstGeom>
            <a:solidFill>
              <a:srgbClr val="01D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1/209/251</a:t>
              </a:r>
            </a:p>
          </p:txBody>
        </p:sp>
        <p:sp>
          <p:nvSpPr>
            <p:cNvPr id="34" name="Rectangle 33"/>
            <p:cNvSpPr/>
            <p:nvPr userDrawn="1"/>
          </p:nvSpPr>
          <p:spPr>
            <a:xfrm>
              <a:off x="11803608" y="-878646"/>
              <a:ext cx="1807953" cy="685198"/>
            </a:xfrm>
            <a:prstGeom prst="rect">
              <a:avLst/>
            </a:prstGeom>
            <a:solidFill>
              <a:srgbClr val="01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1/207/49</a:t>
              </a:r>
            </a:p>
          </p:txBody>
        </p:sp>
        <p:sp>
          <p:nvSpPr>
            <p:cNvPr id="35" name="Rectangle 34"/>
            <p:cNvSpPr/>
            <p:nvPr userDrawn="1"/>
          </p:nvSpPr>
          <p:spPr>
            <a:xfrm>
              <a:off x="13770876" y="-878646"/>
              <a:ext cx="1807953" cy="685198"/>
            </a:xfrm>
            <a:prstGeom prst="rect">
              <a:avLst/>
            </a:prstGeom>
            <a:solidFill>
              <a:srgbClr val="01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1/41/110</a:t>
              </a:r>
            </a:p>
          </p:txBody>
        </p:sp>
        <p:sp>
          <p:nvSpPr>
            <p:cNvPr id="36" name="Rectangle 35"/>
            <p:cNvSpPr/>
            <p:nvPr userDrawn="1"/>
          </p:nvSpPr>
          <p:spPr>
            <a:xfrm>
              <a:off x="15738148" y="-878646"/>
              <a:ext cx="1807953" cy="685198"/>
            </a:xfrm>
            <a:prstGeom prst="rect">
              <a:avLst/>
            </a:prstGeom>
            <a:solidFill>
              <a:srgbClr val="D5D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213/216/223</a:t>
              </a:r>
            </a:p>
          </p:txBody>
        </p:sp>
      </p:grpSp>
      <p:sp>
        <p:nvSpPr>
          <p:cNvPr id="37" name="Date Placeholder 3"/>
          <p:cNvSpPr>
            <a:spLocks noGrp="1"/>
          </p:cNvSpPr>
          <p:nvPr>
            <p:ph type="dt" sz="half" idx="10"/>
          </p:nvPr>
        </p:nvSpPr>
        <p:spPr>
          <a:xfrm>
            <a:off x="156028" y="6414407"/>
            <a:ext cx="2743200" cy="365125"/>
          </a:xfrm>
        </p:spPr>
        <p:txBody>
          <a:bodyPr/>
          <a:lstStyle>
            <a:lvl1pPr>
              <a:defRPr>
                <a:solidFill>
                  <a:schemeClr val="bg1">
                    <a:lumMod val="65000"/>
                  </a:schemeClr>
                </a:solidFill>
              </a:defRPr>
            </a:lvl1pPr>
          </a:lstStyle>
          <a:p>
            <a:fld id="{963A489B-CBFD-4EFA-BD59-DA3A64AB06A2}" type="datetime1">
              <a:rPr lang="zh-TW" altLang="en-US" smtClean="0"/>
              <a:t>2020/12/7</a:t>
            </a:fld>
            <a:endParaRPr lang="en-US"/>
          </a:p>
        </p:txBody>
      </p:sp>
      <p:sp>
        <p:nvSpPr>
          <p:cNvPr id="38" name="Footer Placeholder 4"/>
          <p:cNvSpPr>
            <a:spLocks noGrp="1"/>
          </p:cNvSpPr>
          <p:nvPr>
            <p:ph type="ftr" sz="quarter" idx="11"/>
          </p:nvPr>
        </p:nvSpPr>
        <p:spPr>
          <a:xfrm>
            <a:off x="4038600" y="6414407"/>
            <a:ext cx="4114800" cy="365125"/>
          </a:xfrm>
        </p:spPr>
        <p:txBody>
          <a:bodyPr/>
          <a:lstStyle>
            <a:lvl1pPr>
              <a:defRPr>
                <a:solidFill>
                  <a:schemeClr val="bg1">
                    <a:lumMod val="65000"/>
                  </a:schemeClr>
                </a:solidFill>
              </a:defRPr>
            </a:lvl1pPr>
          </a:lstStyle>
          <a:p>
            <a:endParaRPr lang="en-US"/>
          </a:p>
        </p:txBody>
      </p:sp>
      <p:sp>
        <p:nvSpPr>
          <p:cNvPr id="39" name="Slide Number Placeholder 5"/>
          <p:cNvSpPr>
            <a:spLocks noGrp="1"/>
          </p:cNvSpPr>
          <p:nvPr>
            <p:ph type="sldNum" sz="quarter" idx="12"/>
          </p:nvPr>
        </p:nvSpPr>
        <p:spPr>
          <a:xfrm>
            <a:off x="9220199" y="6414407"/>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32311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804672" y="320040"/>
            <a:ext cx="3657600" cy="320040"/>
          </a:xfrm>
        </p:spPr>
        <p:txBody>
          <a:bodyPr/>
          <a:lstStyle/>
          <a:p>
            <a:fld id="{7EE1B5B6-E93A-4732-BEC0-4E587F11EE96}" type="datetime1">
              <a:rPr lang="zh-TW" altLang="en-US" smtClean="0"/>
              <a:t>2020/12/7</a:t>
            </a:fld>
            <a:endParaRPr lang="zh-TW" altLang="en-US"/>
          </a:p>
        </p:txBody>
      </p:sp>
      <p:sp>
        <p:nvSpPr>
          <p:cNvPr id="6" name="Footer Placeholder 5"/>
          <p:cNvSpPr>
            <a:spLocks noGrp="1"/>
          </p:cNvSpPr>
          <p:nvPr>
            <p:ph type="ftr" sz="quarter" idx="11"/>
          </p:nvPr>
        </p:nvSpPr>
        <p:spPr>
          <a:xfrm>
            <a:off x="804672" y="6227064"/>
            <a:ext cx="10588752" cy="320040"/>
          </a:xfrm>
        </p:spPr>
        <p:txBody>
          <a:bodyPr/>
          <a:lstStyle/>
          <a:p>
            <a:endParaRPr lang="zh-TW" altLang="en-US"/>
          </a:p>
        </p:txBody>
      </p:sp>
      <p:sp>
        <p:nvSpPr>
          <p:cNvPr id="7" name="Slide Number Placeholder 6"/>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403308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5125305" y="1488985"/>
            <a:ext cx="6264350" cy="169685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118447" y="4351687"/>
            <a:ext cx="6265588" cy="17040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804672" y="320040"/>
            <a:ext cx="3657600" cy="320040"/>
          </a:xfrm>
        </p:spPr>
        <p:txBody>
          <a:bodyPr/>
          <a:lstStyle/>
          <a:p>
            <a:fld id="{2DE1C6B0-C157-4430-97E4-F56985813A6F}" type="datetime1">
              <a:rPr lang="zh-TW" altLang="en-US" smtClean="0"/>
              <a:t>2020/12/7</a:t>
            </a:fld>
            <a:endParaRPr lang="zh-TW" altLang="en-US"/>
          </a:p>
        </p:txBody>
      </p:sp>
      <p:sp>
        <p:nvSpPr>
          <p:cNvPr id="8" name="Footer Placeholder 7"/>
          <p:cNvSpPr>
            <a:spLocks noGrp="1"/>
          </p:cNvSpPr>
          <p:nvPr>
            <p:ph type="ftr" sz="quarter" idx="11"/>
          </p:nvPr>
        </p:nvSpPr>
        <p:spPr>
          <a:xfrm>
            <a:off x="804672" y="6227064"/>
            <a:ext cx="10588752" cy="320040"/>
          </a:xfrm>
        </p:spPr>
        <p:txBody>
          <a:bodyPr/>
          <a:lstStyle/>
          <a:p>
            <a:endParaRPr lang="zh-TW" altLang="en-US"/>
          </a:p>
        </p:txBody>
      </p:sp>
      <p:sp>
        <p:nvSpPr>
          <p:cNvPr id="9" name="Slide Number Placeholder 8"/>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3447152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EF0801A-812F-4D62-9F8C-BC06D1D83071}" type="datetime1">
              <a:rPr lang="zh-TW" altLang="en-US" smtClean="0"/>
              <a:t>2020/12/7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1700796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AF2D945C-F227-46A9-9CD4-222D03C16264}" type="datetime1">
              <a:rPr lang="zh-TW" altLang="en-US" smtClean="0"/>
              <a:t>2020/12/7</a:t>
            </a:fld>
            <a:endParaRPr lang="zh-TW" altLang="en-US"/>
          </a:p>
        </p:txBody>
      </p:sp>
      <p:sp>
        <p:nvSpPr>
          <p:cNvPr id="3" name="Footer Placeholder 2"/>
          <p:cNvSpPr>
            <a:spLocks noGrp="1"/>
          </p:cNvSpPr>
          <p:nvPr>
            <p:ph type="ftr" sz="quarter" idx="11"/>
          </p:nvPr>
        </p:nvSpPr>
        <p:spPr>
          <a:xfrm>
            <a:off x="804672" y="6227064"/>
            <a:ext cx="10588752" cy="320040"/>
          </a:xfrm>
        </p:spPr>
        <p:txBody>
          <a:bodyPr/>
          <a:lstStyle/>
          <a:p>
            <a:endParaRPr lang="zh-TW" altLang="en-US"/>
          </a:p>
        </p:txBody>
      </p:sp>
      <p:sp>
        <p:nvSpPr>
          <p:cNvPr id="4" name="Slide Number Placeholder 3"/>
          <p:cNvSpPr>
            <a:spLocks noGrp="1"/>
          </p:cNvSpPr>
          <p:nvPr>
            <p:ph type="sldNum" sz="quarter" idx="12"/>
          </p:nvPr>
        </p:nvSpPr>
        <p:spPr>
          <a:xfrm>
            <a:off x="10469880"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173328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560D5BA1-0168-4BDC-A113-947AE431CA5C}" type="datetime1">
              <a:rPr lang="zh-TW" altLang="en-US" smtClean="0"/>
              <a:t>2020/12/7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355811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804672" y="320040"/>
            <a:ext cx="3657600" cy="320040"/>
          </a:xfrm>
        </p:spPr>
        <p:txBody>
          <a:bodyPr/>
          <a:lstStyle/>
          <a:p>
            <a:fld id="{CBF4C789-69A6-4E40-AE0F-D3438365707B}" type="datetime1">
              <a:rPr lang="zh-TW" altLang="en-US" smtClean="0"/>
              <a:t>2020/12/7</a:t>
            </a:fld>
            <a:endParaRPr lang="zh-TW" altLang="en-US"/>
          </a:p>
        </p:txBody>
      </p:sp>
      <p:sp>
        <p:nvSpPr>
          <p:cNvPr id="6" name="Footer Placeholder 5"/>
          <p:cNvSpPr>
            <a:spLocks noGrp="1"/>
          </p:cNvSpPr>
          <p:nvPr>
            <p:ph type="ftr" sz="quarter" idx="11"/>
          </p:nvPr>
        </p:nvSpPr>
        <p:spPr>
          <a:xfrm>
            <a:off x="804672" y="6227064"/>
            <a:ext cx="5942203" cy="320040"/>
          </a:xfrm>
        </p:spPr>
        <p:txBody>
          <a:bodyPr/>
          <a:lstStyle/>
          <a:p>
            <a:endParaRPr lang="zh-TW" altLang="en-US"/>
          </a:p>
        </p:txBody>
      </p:sp>
      <p:sp>
        <p:nvSpPr>
          <p:cNvPr id="7" name="Slide Number Placeholder 6"/>
          <p:cNvSpPr>
            <a:spLocks noGrp="1"/>
          </p:cNvSpPr>
          <p:nvPr>
            <p:ph type="sldNum" sz="quarter" idx="12"/>
          </p:nvPr>
        </p:nvSpPr>
        <p:spPr>
          <a:xfrm>
            <a:off x="5828377" y="320040"/>
            <a:ext cx="914400" cy="320040"/>
          </a:xfrm>
        </p:spPr>
        <p:txBody>
          <a:body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342421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A5D1DEBA-8244-42D4-8795-385409B92B2F}" type="datetime1">
              <a:rPr lang="zh-TW" altLang="en-US" smtClean="0"/>
              <a:t>2020/12/7</a:t>
            </a:fld>
            <a:endParaRPr lang="zh-TW" alt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F2454B39-FAFD-46DD-83FC-AF85A2338A34}" type="slidenum">
              <a:rPr lang="zh-TW" altLang="en-US" smtClean="0"/>
              <a:t>‹#›</a:t>
            </a:fld>
            <a:endParaRPr lang="zh-TW" altLang="en-US"/>
          </a:p>
        </p:txBody>
      </p:sp>
    </p:spTree>
    <p:extLst>
      <p:ext uri="{BB962C8B-B14F-4D97-AF65-F5344CB8AC3E}">
        <p14:creationId xmlns:p14="http://schemas.microsoft.com/office/powerpoint/2010/main" val="14523068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10" r:id="rId13"/>
  </p:sldLayoutIdLst>
  <p:hf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7FB9C-0D03-4F15-8A2B-8D6734213C27}" type="datetime1">
              <a:rPr lang="zh-TW" altLang="en-US" smtClean="0"/>
              <a:t>2020/12/7</a:t>
            </a:fld>
            <a:endParaRPr lang="zh-TW" altLang="en-US"/>
          </a:p>
        </p:txBody>
      </p:sp>
      <p:sp>
        <p:nvSpPr>
          <p:cNvPr id="5" name="頁尾版面配置區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FDAB9-EB80-439B-AFD9-6119322AA0F3}" type="slidenum">
              <a:rPr lang="zh-TW" altLang="en-US" smtClean="0"/>
              <a:t>‹#›</a:t>
            </a:fld>
            <a:endParaRPr lang="zh-TW" altLang="en-US"/>
          </a:p>
        </p:txBody>
      </p:sp>
    </p:spTree>
    <p:extLst>
      <p:ext uri="{BB962C8B-B14F-4D97-AF65-F5344CB8AC3E}">
        <p14:creationId xmlns:p14="http://schemas.microsoft.com/office/powerpoint/2010/main" val="40263620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3A657-3E7E-475B-AA88-7C0D5C8993C2}" type="datetime1">
              <a:rPr lang="zh-TW" altLang="en-US" smtClean="0"/>
              <a:t>2020/12/7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A55B7-E985-4F29-92F0-BE2152390638}" type="slidenum">
              <a:rPr lang="zh-TW" altLang="en-US" smtClean="0"/>
              <a:t>‹#›</a:t>
            </a:fld>
            <a:endParaRPr lang="zh-TW" altLang="en-US"/>
          </a:p>
        </p:txBody>
      </p:sp>
    </p:spTree>
    <p:extLst>
      <p:ext uri="{BB962C8B-B14F-4D97-AF65-F5344CB8AC3E}">
        <p14:creationId xmlns:p14="http://schemas.microsoft.com/office/powerpoint/2010/main" val="11682188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microsoft.com/office/2007/relationships/hdphoto" Target="../media/hdphoto3.wdp"/><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aLFHTiLVm8s"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judicial.gov.tw/tw/lp-2011-1.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2.wdp"/><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標誌 的圖片&#10;&#10;自動產生的描述">
            <a:extLst>
              <a:ext uri="{FF2B5EF4-FFF2-40B4-BE49-F238E27FC236}">
                <a16:creationId xmlns:a16="http://schemas.microsoft.com/office/drawing/2014/main" id="{F3029D17-FDF4-4153-B122-994EEEB5494C}"/>
              </a:ext>
            </a:extLst>
          </p:cNvPr>
          <p:cNvPicPr>
            <a:picLocks noChangeAspect="1"/>
          </p:cNvPicPr>
          <p:nvPr/>
        </p:nvPicPr>
        <p:blipFill rotWithShape="1">
          <a:blip r:embed="rId3">
            <a:extLst>
              <a:ext uri="{28A0092B-C50C-407E-A947-70E740481C1C}">
                <a14:useLocalDpi xmlns:a14="http://schemas.microsoft.com/office/drawing/2010/main" val="0"/>
              </a:ext>
            </a:extLst>
          </a:blip>
          <a:srcRect l="5830" t="2931" r="8645" b="34303"/>
          <a:stretch/>
        </p:blipFill>
        <p:spPr>
          <a:xfrm>
            <a:off x="1378363" y="-538133"/>
            <a:ext cx="9213563" cy="5162923"/>
          </a:xfrm>
          <a:prstGeom prst="rect">
            <a:avLst/>
          </a:prstGeom>
        </p:spPr>
      </p:pic>
      <p:sp>
        <p:nvSpPr>
          <p:cNvPr id="9" name="矩形圖說文字 8"/>
          <p:cNvSpPr/>
          <p:nvPr/>
        </p:nvSpPr>
        <p:spPr>
          <a:xfrm>
            <a:off x="1333251" y="5540207"/>
            <a:ext cx="9213563" cy="902409"/>
          </a:xfrm>
          <a:prstGeom prst="wedgeRectCallout">
            <a:avLst>
              <a:gd name="adj1" fmla="val -843"/>
              <a:gd name="adj2" fmla="val 4700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1600074" y="4624790"/>
            <a:ext cx="8679915" cy="1748729"/>
          </a:xfrm>
        </p:spPr>
        <p:txBody>
          <a:bodyPr>
            <a:noAutofit/>
          </a:bodyPr>
          <a:lstStyle/>
          <a:p>
            <a:r>
              <a:rPr lang="zh-TW" altLang="en-US" sz="4800" b="1" dirty="0">
                <a:latin typeface="微軟正黑體" panose="020B0604030504040204" pitchFamily="34" charset="-120"/>
                <a:ea typeface="微軟正黑體" panose="020B0604030504040204" pitchFamily="34" charset="-120"/>
              </a:rPr>
              <a:t>國民法官制度簡介</a:t>
            </a:r>
            <a:r>
              <a:rPr lang="en-US" altLang="zh-TW" sz="4800" b="1" dirty="0">
                <a:latin typeface="微軟正黑體" panose="020B0604030504040204" pitchFamily="34" charset="-120"/>
                <a:ea typeface="微軟正黑體" panose="020B0604030504040204" pitchFamily="34" charset="-120"/>
              </a:rPr>
              <a:t>Q&amp;A</a:t>
            </a:r>
            <a:endParaRPr lang="zh-TW" altLang="en-US" sz="4800" b="1"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1</a:t>
            </a:fld>
            <a:endParaRPr lang="zh-TW" altLang="en-US"/>
          </a:p>
        </p:txBody>
      </p:sp>
      <p:sp>
        <p:nvSpPr>
          <p:cNvPr id="12" name="等腰三角形 11"/>
          <p:cNvSpPr/>
          <p:nvPr/>
        </p:nvSpPr>
        <p:spPr>
          <a:xfrm rot="10800000">
            <a:off x="5940031" y="6436850"/>
            <a:ext cx="343089" cy="29649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3162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554794" y="846978"/>
            <a:ext cx="887221" cy="972585"/>
          </a:xfrm>
          <a:prstGeom prst="rect">
            <a:avLst/>
          </a:prstGeom>
        </p:spPr>
      </p:pic>
      <p:sp>
        <p:nvSpPr>
          <p:cNvPr id="2" name="標題 1"/>
          <p:cNvSpPr>
            <a:spLocks noGrp="1"/>
          </p:cNvSpPr>
          <p:nvPr>
            <p:ph type="title"/>
          </p:nvPr>
        </p:nvSpPr>
        <p:spPr>
          <a:xfrm>
            <a:off x="1025791" y="1473230"/>
            <a:ext cx="3597671"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我可以拒絕成為國民法官嗎？</a:t>
            </a:r>
          </a:p>
        </p:txBody>
      </p:sp>
      <p:sp>
        <p:nvSpPr>
          <p:cNvPr id="4" name="投影片編號版面配置區 3"/>
          <p:cNvSpPr>
            <a:spLocks noGrp="1"/>
          </p:cNvSpPr>
          <p:nvPr>
            <p:ph type="sldNum" sz="quarter" idx="12"/>
          </p:nvPr>
        </p:nvSpPr>
        <p:spPr/>
        <p:txBody>
          <a:bodyPr/>
          <a:lstStyle/>
          <a:p>
            <a:fld id="{F2454B39-FAFD-46DD-83FC-AF85A2338A34}" type="slidenum">
              <a:rPr lang="zh-TW" altLang="en-US" smtClean="0"/>
              <a:t>10</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7</a:t>
            </a:r>
            <a:endParaRPr lang="zh-TW" altLang="en-US" sz="4800" b="1" dirty="0">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4841957" y="2225037"/>
            <a:ext cx="6860047" cy="1157451"/>
            <a:chOff x="4841956" y="2225037"/>
            <a:chExt cx="6860047" cy="1157451"/>
          </a:xfrm>
        </p:grpSpPr>
        <p:sp>
          <p:nvSpPr>
            <p:cNvPr id="27" name="矩形 26"/>
            <p:cNvSpPr/>
            <p:nvPr/>
          </p:nvSpPr>
          <p:spPr>
            <a:xfrm>
              <a:off x="6319775" y="2225037"/>
              <a:ext cx="5382228" cy="1157451"/>
            </a:xfrm>
            <a:prstGeom prst="rect">
              <a:avLst/>
            </a:prstGeom>
            <a:solidFill>
              <a:schemeClr val="bg1"/>
            </a:solidFill>
            <a:ln w="57150">
              <a:solidFill>
                <a:srgbClr val="8CD8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2400" b="1" kern="100" dirty="0">
                  <a:solidFill>
                    <a:srgbClr val="F81B02"/>
                  </a:solidFill>
                  <a:latin typeface="微軟正黑體" panose="020B0604030504040204" pitchFamily="34" charset="-120"/>
                  <a:ea typeface="微軟正黑體" panose="020B0604030504040204" pitchFamily="34" charset="-120"/>
                </a:rPr>
                <a:t>重大受災戶</a:t>
              </a:r>
              <a:r>
                <a:rPr lang="zh-TW" altLang="en-US" sz="2400" b="1" kern="100" dirty="0">
                  <a:solidFill>
                    <a:schemeClr val="tx1"/>
                  </a:solidFill>
                  <a:latin typeface="微軟正黑體" panose="020B0604030504040204" pitchFamily="34" charset="-120"/>
                  <a:ea typeface="微軟正黑體" panose="020B0604030504040204" pitchFamily="34" charset="-120"/>
                </a:rPr>
                <a:t>有</a:t>
              </a:r>
              <a:r>
                <a:rPr lang="zh-TW" altLang="zh-TW" sz="2400" b="1" kern="100" dirty="0">
                  <a:solidFill>
                    <a:schemeClr val="tx1"/>
                  </a:solidFill>
                  <a:latin typeface="微軟正黑體" panose="020B0604030504040204" pitchFamily="34" charset="-120"/>
                  <a:ea typeface="微軟正黑體" panose="020B0604030504040204" pitchFamily="34" charset="-120"/>
                </a:rPr>
                <a:t>處理生活重建事務必要</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pic>
          <p:nvPicPr>
            <p:cNvPr id="31" name="圖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956" y="2338542"/>
              <a:ext cx="1425673" cy="930439"/>
            </a:xfrm>
            <a:prstGeom prst="rect">
              <a:avLst/>
            </a:prstGeom>
          </p:spPr>
        </p:pic>
      </p:grpSp>
      <p:sp>
        <p:nvSpPr>
          <p:cNvPr id="3" name="矩形 2"/>
          <p:cNvSpPr/>
          <p:nvPr/>
        </p:nvSpPr>
        <p:spPr>
          <a:xfrm>
            <a:off x="6319776" y="827518"/>
            <a:ext cx="5382228" cy="1157451"/>
          </a:xfrm>
          <a:prstGeom prst="rect">
            <a:avLst/>
          </a:prstGeom>
          <a:solidFill>
            <a:schemeClr val="bg1"/>
          </a:solidFill>
          <a:ln w="57150">
            <a:solidFill>
              <a:srgbClr val="8CD8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zh-TW" sz="2400" b="1" kern="100" dirty="0">
                <a:solidFill>
                  <a:schemeClr val="tx1"/>
                </a:solidFill>
                <a:latin typeface="微軟正黑體" panose="020B0604030504040204" pitchFamily="34" charset="-120"/>
                <a:ea typeface="微軟正黑體" panose="020B0604030504040204" pitchFamily="34" charset="-120"/>
              </a:rPr>
              <a:t>年滿七十歲以上</a:t>
            </a:r>
          </a:p>
        </p:txBody>
      </p:sp>
      <p:sp>
        <p:nvSpPr>
          <p:cNvPr id="26" name="矩形 25"/>
          <p:cNvSpPr/>
          <p:nvPr/>
        </p:nvSpPr>
        <p:spPr>
          <a:xfrm>
            <a:off x="6319775" y="3622557"/>
            <a:ext cx="5382229" cy="2083284"/>
          </a:xfrm>
          <a:prstGeom prst="rect">
            <a:avLst/>
          </a:prstGeom>
          <a:noFill/>
          <a:ln w="57150">
            <a:solidFill>
              <a:srgbClr val="8CD8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2400" b="1" kern="100" dirty="0">
                <a:solidFill>
                  <a:schemeClr val="tx1"/>
                </a:solidFill>
                <a:latin typeface="微軟正黑體" panose="020B0604030504040204" pitchFamily="34" charset="-120"/>
                <a:ea typeface="微軟正黑體" panose="020B0604030504040204" pitchFamily="34" charset="-120"/>
              </a:rPr>
              <a:t>執行</a:t>
            </a:r>
            <a:r>
              <a:rPr lang="zh-TW" altLang="zh-TW" sz="2400" b="1" kern="100" dirty="0">
                <a:solidFill>
                  <a:schemeClr val="tx1"/>
                </a:solidFill>
                <a:latin typeface="微軟正黑體" panose="020B0604030504040204" pitchFamily="34" charset="-120"/>
                <a:ea typeface="微軟正黑體" panose="020B0604030504040204" pitchFamily="34" charset="-120"/>
              </a:rPr>
              <a:t>職務顯有困難</a:t>
            </a:r>
            <a:endParaRPr lang="en-US" altLang="zh-TW" sz="2400" b="1" kern="100" dirty="0">
              <a:solidFill>
                <a:schemeClr val="tx1"/>
              </a:solidFill>
              <a:latin typeface="微軟正黑體" panose="020B0604030504040204" pitchFamily="34" charset="-120"/>
              <a:ea typeface="微軟正黑體" panose="020B0604030504040204" pitchFamily="34" charset="-120"/>
            </a:endParaRPr>
          </a:p>
          <a:p>
            <a:pPr marL="266700" lvl="0" indent="-266700">
              <a:buFont typeface="Arial" panose="020B0604020202020204" pitchFamily="34" charset="0"/>
              <a:buChar char="•"/>
              <a:defRPr/>
            </a:pPr>
            <a:r>
              <a:rPr lang="zh-TW" altLang="zh-TW" sz="2400" kern="100" dirty="0">
                <a:solidFill>
                  <a:schemeClr val="tx1"/>
                </a:solidFill>
                <a:latin typeface="微軟正黑體" panose="020B0604030504040204" pitchFamily="34" charset="-120"/>
                <a:ea typeface="微軟正黑體" panose="020B0604030504040204" pitchFamily="34" charset="-120"/>
              </a:rPr>
              <a:t>看護、養育親屬</a:t>
            </a:r>
            <a:endParaRPr lang="en-US" altLang="zh-TW" sz="2400" kern="100" dirty="0">
              <a:solidFill>
                <a:schemeClr val="tx1"/>
              </a:solidFill>
              <a:latin typeface="微軟正黑體" panose="020B0604030504040204" pitchFamily="34" charset="-120"/>
              <a:ea typeface="微軟正黑體" panose="020B0604030504040204" pitchFamily="34" charset="-120"/>
            </a:endParaRPr>
          </a:p>
          <a:p>
            <a:pPr marL="266700" lvl="0" indent="-266700">
              <a:buFont typeface="Arial" panose="020B0604020202020204" pitchFamily="34" charset="0"/>
              <a:buChar char="•"/>
              <a:defRPr/>
            </a:pPr>
            <a:r>
              <a:rPr lang="zh-TW" altLang="zh-TW" sz="2400" kern="100" dirty="0">
                <a:solidFill>
                  <a:schemeClr val="tx1"/>
                </a:solidFill>
                <a:latin typeface="微軟正黑體" panose="020B0604030504040204" pitchFamily="34" charset="-120"/>
                <a:ea typeface="微軟正黑體" panose="020B0604030504040204" pitchFamily="34" charset="-120"/>
              </a:rPr>
              <a:t>重大疾病、傷害</a:t>
            </a:r>
            <a:r>
              <a:rPr lang="zh-TW" altLang="en-US" sz="2400" kern="100" dirty="0">
                <a:solidFill>
                  <a:schemeClr val="tx1"/>
                </a:solidFill>
                <a:latin typeface="微軟正黑體" panose="020B0604030504040204" pitchFamily="34" charset="-120"/>
                <a:ea typeface="微軟正黑體" panose="020B0604030504040204" pitchFamily="34" charset="-120"/>
              </a:rPr>
              <a:t>或</a:t>
            </a:r>
            <a:r>
              <a:rPr lang="zh-TW" altLang="zh-TW" sz="2400" kern="100" dirty="0">
                <a:solidFill>
                  <a:schemeClr val="tx1"/>
                </a:solidFill>
                <a:latin typeface="微軟正黑體" panose="020B0604030504040204" pitchFamily="34" charset="-120"/>
                <a:ea typeface="微軟正黑體" panose="020B0604030504040204" pitchFamily="34" charset="-120"/>
              </a:rPr>
              <a:t>生</a:t>
            </a:r>
            <a:r>
              <a:rPr lang="zh-TW" altLang="en-US" sz="2400" kern="100" dirty="0">
                <a:solidFill>
                  <a:schemeClr val="tx1"/>
                </a:solidFill>
                <a:latin typeface="微軟正黑體" panose="020B0604030504040204" pitchFamily="34" charset="-120"/>
                <a:ea typeface="微軟正黑體" panose="020B0604030504040204" pitchFamily="34" charset="-120"/>
              </a:rPr>
              <a:t>理、</a:t>
            </a:r>
            <a:r>
              <a:rPr lang="zh-TW" altLang="zh-TW" sz="2400" kern="100" dirty="0">
                <a:solidFill>
                  <a:schemeClr val="tx1"/>
                </a:solidFill>
                <a:latin typeface="微軟正黑體" panose="020B0604030504040204" pitchFamily="34" charset="-120"/>
                <a:ea typeface="微軟正黑體" panose="020B0604030504040204" pitchFamily="34" charset="-120"/>
              </a:rPr>
              <a:t>心理因素</a:t>
            </a:r>
            <a:endParaRPr lang="en-US" altLang="zh-TW" sz="2400" kern="100" dirty="0">
              <a:solidFill>
                <a:schemeClr val="tx1"/>
              </a:solidFill>
              <a:latin typeface="微軟正黑體" panose="020B0604030504040204" pitchFamily="34" charset="-120"/>
              <a:ea typeface="微軟正黑體" panose="020B0604030504040204" pitchFamily="34" charset="-120"/>
            </a:endParaRPr>
          </a:p>
          <a:p>
            <a:pPr marL="266700" lvl="0" indent="-266700">
              <a:buFont typeface="Arial" panose="020B0604020202020204" pitchFamily="34" charset="0"/>
              <a:buChar char="•"/>
              <a:defRPr/>
            </a:pPr>
            <a:r>
              <a:rPr lang="zh-TW" altLang="en-US" sz="2400" kern="100" dirty="0">
                <a:solidFill>
                  <a:schemeClr val="tx1"/>
                </a:solidFill>
                <a:latin typeface="微軟正黑體" panose="020B0604030504040204" pitchFamily="34" charset="-120"/>
                <a:ea typeface="微軟正黑體" panose="020B0604030504040204" pitchFamily="34" charset="-120"/>
              </a:rPr>
              <a:t>其他因生活、工作、家庭有重大需要</a:t>
            </a:r>
            <a:endParaRPr lang="zh-TW" altLang="zh-TW" sz="2400" kern="100" dirty="0">
              <a:solidFill>
                <a:schemeClr val="tx1"/>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16825" b="6777"/>
          <a:stretch/>
        </p:blipFill>
        <p:spPr>
          <a:xfrm>
            <a:off x="5061525" y="1025234"/>
            <a:ext cx="579902" cy="831273"/>
          </a:xfrm>
          <a:prstGeom prst="rect">
            <a:avLst/>
          </a:prstGeom>
        </p:spPr>
      </p:pic>
      <p:pic>
        <p:nvPicPr>
          <p:cNvPr id="8" name="圖片 7"/>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06109" y="2408406"/>
            <a:ext cx="1129414" cy="789591"/>
          </a:xfrm>
          <a:prstGeom prst="rect">
            <a:avLst/>
          </a:prstGeom>
        </p:spPr>
      </p:pic>
      <p:pic>
        <p:nvPicPr>
          <p:cNvPr id="9" name="圖片 8"/>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06109" y="4040507"/>
            <a:ext cx="1186454" cy="947800"/>
          </a:xfrm>
          <a:prstGeom prst="rect">
            <a:avLst/>
          </a:prstGeom>
        </p:spPr>
      </p:pic>
    </p:spTree>
    <p:extLst>
      <p:ext uri="{BB962C8B-B14F-4D97-AF65-F5344CB8AC3E}">
        <p14:creationId xmlns:p14="http://schemas.microsoft.com/office/powerpoint/2010/main" val="41660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63A539E0-C85E-4C5A-90D9-8778BF573B2A}"/>
              </a:ext>
            </a:extLst>
          </p:cNvPr>
          <p:cNvPicPr>
            <a:picLocks noChangeAspect="1"/>
          </p:cNvPicPr>
          <p:nvPr/>
        </p:nvPicPr>
        <p:blipFill rotWithShape="1">
          <a:blip r:embed="rId3">
            <a:clrChange>
              <a:clrFrom>
                <a:srgbClr val="FAFAFA"/>
              </a:clrFrom>
              <a:clrTo>
                <a:srgbClr val="FAFAFA">
                  <a:alpha val="0"/>
                </a:srgbClr>
              </a:clrTo>
            </a:clrChange>
            <a:duotone>
              <a:schemeClr val="accent1">
                <a:shade val="45000"/>
                <a:satMod val="135000"/>
              </a:schemeClr>
              <a:prstClr val="white"/>
            </a:duotone>
          </a:blip>
          <a:srcRect l="25375" t="30604" r="47851" b="53149"/>
          <a:stretch/>
        </p:blipFill>
        <p:spPr>
          <a:xfrm>
            <a:off x="635116" y="4588952"/>
            <a:ext cx="2060909" cy="703484"/>
          </a:xfrm>
          <a:prstGeom prst="rect">
            <a:avLst/>
          </a:prstGeom>
        </p:spPr>
      </p:pic>
      <p:sp>
        <p:nvSpPr>
          <p:cNvPr id="2" name="標題 1"/>
          <p:cNvSpPr>
            <a:spLocks noGrp="1"/>
          </p:cNvSpPr>
          <p:nvPr>
            <p:ph type="title"/>
          </p:nvPr>
        </p:nvSpPr>
        <p:spPr>
          <a:xfrm>
            <a:off x="888631" y="1453453"/>
            <a:ext cx="3614789"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收到調查表及通知單怎麼辦？</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11</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8</a:t>
            </a:r>
            <a:endParaRPr lang="zh-TW" altLang="en-US" sz="4800" b="1"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5172794" y="782151"/>
            <a:ext cx="6142906" cy="1360975"/>
            <a:chOff x="5084064" y="914400"/>
            <a:chExt cx="6142906" cy="1360975"/>
          </a:xfrm>
        </p:grpSpPr>
        <p:sp>
          <p:nvSpPr>
            <p:cNvPr id="7" name="矩形 6"/>
            <p:cNvSpPr/>
            <p:nvPr/>
          </p:nvSpPr>
          <p:spPr>
            <a:xfrm>
              <a:off x="5378051" y="1299807"/>
              <a:ext cx="5848919" cy="975568"/>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據實填載後，裝入回郵信封寄回法院</a:t>
              </a:r>
              <a:endParaRPr lang="zh-TW" altLang="en-US" sz="1600" dirty="0"/>
            </a:p>
          </p:txBody>
        </p:sp>
        <p:sp>
          <p:nvSpPr>
            <p:cNvPr id="8" name="矩形 7"/>
            <p:cNvSpPr/>
            <p:nvPr/>
          </p:nvSpPr>
          <p:spPr>
            <a:xfrm>
              <a:off x="5084064" y="914400"/>
              <a:ext cx="1819656"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調查表</a:t>
              </a:r>
            </a:p>
          </p:txBody>
        </p:sp>
      </p:grpSp>
      <p:grpSp>
        <p:nvGrpSpPr>
          <p:cNvPr id="13" name="群組 12"/>
          <p:cNvGrpSpPr/>
          <p:nvPr/>
        </p:nvGrpSpPr>
        <p:grpSpPr>
          <a:xfrm>
            <a:off x="5172794" y="4090092"/>
            <a:ext cx="6142906" cy="2134098"/>
            <a:chOff x="5084064" y="914400"/>
            <a:chExt cx="6142906" cy="2115666"/>
          </a:xfrm>
        </p:grpSpPr>
        <p:sp>
          <p:nvSpPr>
            <p:cNvPr id="14" name="矩形 13"/>
            <p:cNvSpPr/>
            <p:nvPr/>
          </p:nvSpPr>
          <p:spPr>
            <a:xfrm>
              <a:off x="5378051" y="1299805"/>
              <a:ext cx="5848919" cy="1730261"/>
            </a:xfrm>
            <a:prstGeom prst="rect">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265112" lvl="0"/>
              <a:endParaRPr lang="en-US" altLang="zh-TW" sz="2400" dirty="0">
                <a:solidFill>
                  <a:schemeClr val="tx1"/>
                </a:solidFill>
                <a:latin typeface="微軟正黑體" panose="020B0604030504040204" pitchFamily="34" charset="-120"/>
                <a:ea typeface="微軟正黑體" panose="020B0604030504040204" pitchFamily="34" charset="-120"/>
              </a:endParaRPr>
            </a:p>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所有費用會以現金發放</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不會要求提供存摺、提款卡及密碼</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法院通知單上有電話可供查詢</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265112" lvl="0"/>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5084064" y="914400"/>
              <a:ext cx="2085256" cy="626216"/>
            </a:xfrm>
            <a:prstGeom prst="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小心詐騙</a:t>
              </a:r>
            </a:p>
          </p:txBody>
        </p:sp>
      </p:grpSp>
      <p:grpSp>
        <p:nvGrpSpPr>
          <p:cNvPr id="9" name="群組 8"/>
          <p:cNvGrpSpPr/>
          <p:nvPr/>
        </p:nvGrpSpPr>
        <p:grpSpPr>
          <a:xfrm>
            <a:off x="5172794" y="2310519"/>
            <a:ext cx="6142906" cy="1691935"/>
            <a:chOff x="5084064" y="914400"/>
            <a:chExt cx="6142906" cy="1691935"/>
          </a:xfrm>
        </p:grpSpPr>
        <p:sp>
          <p:nvSpPr>
            <p:cNvPr id="11" name="矩形 10"/>
            <p:cNvSpPr/>
            <p:nvPr/>
          </p:nvSpPr>
          <p:spPr>
            <a:xfrm>
              <a:off x="5378051" y="1299806"/>
              <a:ext cx="5848919" cy="1306529"/>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依照指定時間攜帶通知單，到指定法院報到</a:t>
              </a:r>
            </a:p>
          </p:txBody>
        </p:sp>
        <p:sp>
          <p:nvSpPr>
            <p:cNvPr id="12" name="矩形 11"/>
            <p:cNvSpPr/>
            <p:nvPr/>
          </p:nvSpPr>
          <p:spPr>
            <a:xfrm>
              <a:off x="5084064" y="914400"/>
              <a:ext cx="1819656"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通知單</a:t>
              </a:r>
            </a:p>
          </p:txBody>
        </p:sp>
      </p:grpSp>
      <p:sp>
        <p:nvSpPr>
          <p:cNvPr id="33" name="文字方塊 32"/>
          <p:cNvSpPr txBox="1"/>
          <p:nvPr/>
        </p:nvSpPr>
        <p:spPr>
          <a:xfrm rot="20913969">
            <a:off x="1691282" y="5089911"/>
            <a:ext cx="2787943" cy="523220"/>
          </a:xfrm>
          <a:prstGeom prst="rect">
            <a:avLst/>
          </a:prstGeom>
          <a:noFill/>
        </p:spPr>
        <p:txBody>
          <a:bodyPr wrap="none" rtlCol="0">
            <a:spAutoFit/>
          </a:bodyPr>
          <a:lstStyle/>
          <a:p>
            <a:r>
              <a:rPr lang="zh-TW" altLang="en-US" sz="2800" b="1" spc="100" dirty="0">
                <a:latin typeface="微軟正黑體" panose="020B0604030504040204" pitchFamily="34" charset="-120"/>
                <a:ea typeface="微軟正黑體" panose="020B0604030504040204" pitchFamily="34" charset="-120"/>
              </a:rPr>
              <a:t>來自司法的教召</a:t>
            </a:r>
            <a:endParaRPr lang="zh-TW" altLang="en-US" sz="2800" b="1" spc="100" dirty="0"/>
          </a:p>
        </p:txBody>
      </p:sp>
    </p:spTree>
    <p:extLst>
      <p:ext uri="{BB962C8B-B14F-4D97-AF65-F5344CB8AC3E}">
        <p14:creationId xmlns:p14="http://schemas.microsoft.com/office/powerpoint/2010/main" val="9364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剪去同側角落矩形 25"/>
          <p:cNvSpPr/>
          <p:nvPr/>
        </p:nvSpPr>
        <p:spPr>
          <a:xfrm>
            <a:off x="4696219" y="782150"/>
            <a:ext cx="7169727" cy="5466250"/>
          </a:xfrm>
          <a:prstGeom prst="snip2SameRect">
            <a:avLst>
              <a:gd name="adj1" fmla="val 3509"/>
              <a:gd name="adj2" fmla="val 2729"/>
            </a:avLst>
          </a:prstGeom>
          <a:solidFill>
            <a:srgbClr val="F2FAFC"/>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p:cNvGrpSpPr/>
          <p:nvPr/>
        </p:nvGrpSpPr>
        <p:grpSpPr>
          <a:xfrm>
            <a:off x="797042" y="807030"/>
            <a:ext cx="3670429" cy="3164080"/>
            <a:chOff x="797042" y="807030"/>
            <a:chExt cx="3670429" cy="3164080"/>
          </a:xfrm>
          <a:solidFill>
            <a:schemeClr val="accent2"/>
          </a:solidFill>
        </p:grpSpPr>
        <p:sp>
          <p:nvSpPr>
            <p:cNvPr id="6" name="矩形圖說文字 5"/>
            <p:cNvSpPr/>
            <p:nvPr/>
          </p:nvSpPr>
          <p:spPr>
            <a:xfrm>
              <a:off x="797043" y="1393380"/>
              <a:ext cx="3670428" cy="2577730"/>
            </a:xfrm>
            <a:prstGeom prst="wedgeRectCallout">
              <a:avLst>
                <a:gd name="adj1" fmla="val -843"/>
                <a:gd name="adj2" fmla="val 470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797042" y="807030"/>
              <a:ext cx="3670428" cy="4829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835015" y="1765557"/>
            <a:ext cx="3594481" cy="1748729"/>
          </a:xfrm>
        </p:spPr>
        <p:txBody>
          <a:bodyPr>
            <a:noAutofit/>
          </a:bodyPr>
          <a:lstStyle/>
          <a:p>
            <a:pPr algn="just"/>
            <a:r>
              <a:rPr lang="zh-TW" altLang="en-US" sz="3200" b="1" dirty="0">
                <a:latin typeface="微軟正黑體" panose="020B0604030504040204" pitchFamily="34" charset="-120"/>
                <a:ea typeface="微軟正黑體" panose="020B0604030504040204" pitchFamily="34" charset="-120"/>
              </a:rPr>
              <a:t>我有可拒絕參與的正當事由，還一定要去法院參加選任嗎？</a:t>
            </a:r>
          </a:p>
        </p:txBody>
      </p:sp>
      <p:sp>
        <p:nvSpPr>
          <p:cNvPr id="8" name="投影片編號版面配置區 7"/>
          <p:cNvSpPr>
            <a:spLocks noGrp="1"/>
          </p:cNvSpPr>
          <p:nvPr>
            <p:ph type="sldNum" sz="quarter" idx="12"/>
          </p:nvPr>
        </p:nvSpPr>
        <p:spPr/>
        <p:txBody>
          <a:bodyPr/>
          <a:lstStyle/>
          <a:p>
            <a:fld id="{F2454B39-FAFD-46DD-83FC-AF85A2338A34}" type="slidenum">
              <a:rPr lang="zh-TW" altLang="en-US" smtClean="0"/>
              <a:t>12</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9</a:t>
            </a:r>
            <a:endParaRPr lang="zh-TW" altLang="en-US" sz="4800" b="1" dirty="0">
              <a:latin typeface="微軟正黑體" panose="020B0604030504040204" pitchFamily="34" charset="-120"/>
              <a:ea typeface="微軟正黑體" panose="020B0604030504040204" pitchFamily="34" charset="-120"/>
            </a:endParaRPr>
          </a:p>
        </p:txBody>
      </p:sp>
      <p:sp>
        <p:nvSpPr>
          <p:cNvPr id="7" name="等腰三角形 6"/>
          <p:cNvSpPr/>
          <p:nvPr/>
        </p:nvSpPr>
        <p:spPr>
          <a:xfrm rot="10800000">
            <a:off x="2437433" y="3971110"/>
            <a:ext cx="343089" cy="296498"/>
          </a:xfrm>
          <a:prstGeom prst="triangle">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4980456" y="1288553"/>
            <a:ext cx="6378670" cy="1384995"/>
          </a:xfrm>
          <a:prstGeom prst="rect">
            <a:avLst/>
          </a:prstGeom>
          <a:noFill/>
        </p:spPr>
        <p:txBody>
          <a:bodyPr wrap="square" rtlCol="0">
            <a:spAutoFit/>
          </a:bodyPr>
          <a:lstStyle/>
          <a:p>
            <a:pPr marL="342900" indent="-342900">
              <a:buFont typeface="Arial" panose="020B0604020202020204" pitchFamily="34" charset="0"/>
              <a:buChar char="•"/>
            </a:pPr>
            <a:r>
              <a:rPr lang="zh-TW" altLang="en-US" sz="2800" dirty="0">
                <a:solidFill>
                  <a:schemeClr val="accent2">
                    <a:lumMod val="50000"/>
                  </a:schemeClr>
                </a:solidFill>
                <a:latin typeface="微軟正黑體" panose="020B0604030504040204" pitchFamily="34" charset="-120"/>
                <a:ea typeface="微軟正黑體" panose="020B0604030504040204" pitchFamily="34" charset="-120"/>
              </a:rPr>
              <a:t>法院會在</a:t>
            </a:r>
            <a:r>
              <a:rPr lang="en-US" altLang="zh-TW" sz="2800" dirty="0">
                <a:solidFill>
                  <a:schemeClr val="accent2">
                    <a:lumMod val="50000"/>
                  </a:schemeClr>
                </a:solidFill>
                <a:latin typeface="微軟正黑體" panose="020B0604030504040204" pitchFamily="34" charset="-120"/>
                <a:ea typeface="微軟正黑體" panose="020B0604030504040204" pitchFamily="34" charset="-120"/>
              </a:rPr>
              <a:t>30</a:t>
            </a:r>
            <a:r>
              <a:rPr lang="zh-TW" altLang="en-US" sz="2800" dirty="0">
                <a:solidFill>
                  <a:schemeClr val="accent2">
                    <a:lumMod val="50000"/>
                  </a:schemeClr>
                </a:solidFill>
                <a:latin typeface="微軟正黑體" panose="020B0604030504040204" pitchFamily="34" charset="-120"/>
                <a:ea typeface="微軟正黑體" panose="020B0604030504040204" pitchFamily="34" charset="-120"/>
              </a:rPr>
              <a:t>天以前，寄送候選國民法官到庭通知書。</a:t>
            </a:r>
            <a:endParaRPr lang="en-US" altLang="zh-TW" sz="2800" dirty="0">
              <a:solidFill>
                <a:schemeClr val="accent2">
                  <a:lumMod val="50000"/>
                </a:schemeClr>
              </a:solidFill>
              <a:latin typeface="微軟正黑體" panose="020B0604030504040204" pitchFamily="34" charset="-120"/>
              <a:ea typeface="微軟正黑體" panose="020B0604030504040204" pitchFamily="34" charset="-120"/>
            </a:endParaRPr>
          </a:p>
          <a:p>
            <a:endParaRPr lang="en-US" altLang="zh-TW" sz="2800" dirty="0">
              <a:solidFill>
                <a:srgbClr val="C0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3173">
            <a:off x="2628458" y="3999891"/>
            <a:ext cx="1817741" cy="2668880"/>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79979">
            <a:off x="1314376" y="3834592"/>
            <a:ext cx="1990876" cy="2766451"/>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4980457" y="2354250"/>
            <a:ext cx="6378670" cy="954107"/>
          </a:xfrm>
          <a:prstGeom prst="rect">
            <a:avLst/>
          </a:prstGeom>
        </p:spPr>
        <p:txBody>
          <a:bodyPr wrap="square">
            <a:spAutoFit/>
          </a:bodyPr>
          <a:lstStyle/>
          <a:p>
            <a:pPr marL="342900" indent="-342900">
              <a:buFont typeface="Arial" panose="020B0604020202020204" pitchFamily="34" charset="0"/>
              <a:buChar char="•"/>
            </a:pPr>
            <a:r>
              <a:rPr lang="zh-TW" altLang="en-US" sz="2800" dirty="0">
                <a:solidFill>
                  <a:schemeClr val="accent2">
                    <a:lumMod val="50000"/>
                  </a:schemeClr>
                </a:solidFill>
                <a:latin typeface="微軟正黑體" panose="020B0604030504040204" pitchFamily="34" charset="-120"/>
                <a:ea typeface="微軟正黑體" panose="020B0604030504040204" pitchFamily="34" charset="-120"/>
              </a:rPr>
              <a:t>請您填載「參與資格及意願調查表」並回覆法院。</a:t>
            </a:r>
          </a:p>
        </p:txBody>
      </p:sp>
      <p:sp>
        <p:nvSpPr>
          <p:cNvPr id="18" name="矩形 17"/>
          <p:cNvSpPr/>
          <p:nvPr/>
        </p:nvSpPr>
        <p:spPr>
          <a:xfrm>
            <a:off x="4980456" y="3575110"/>
            <a:ext cx="6530501" cy="1384995"/>
          </a:xfrm>
          <a:prstGeom prst="rect">
            <a:avLst/>
          </a:prstGeom>
        </p:spPr>
        <p:txBody>
          <a:bodyPr wrap="square">
            <a:spAutoFit/>
          </a:bodyPr>
          <a:lstStyle/>
          <a:p>
            <a:pPr marL="342900" indent="-342900">
              <a:buFont typeface="Arial" panose="020B0604020202020204" pitchFamily="34" charset="0"/>
              <a:buChar char="•"/>
            </a:pPr>
            <a:r>
              <a:rPr lang="zh-TW" altLang="en-US" sz="2800" dirty="0">
                <a:solidFill>
                  <a:schemeClr val="accent2">
                    <a:lumMod val="50000"/>
                  </a:schemeClr>
                </a:solidFill>
                <a:latin typeface="微軟正黑體" panose="020B0604030504040204" pitchFamily="34" charset="-120"/>
                <a:ea typeface="微軟正黑體" panose="020B0604030504040204" pitchFamily="34" charset="-120"/>
              </a:rPr>
              <a:t>如候選國民法官表示不符資格，或有拒絕參與的正當事由，法院會在調查後決定有沒有需要來開庭。</a:t>
            </a:r>
          </a:p>
        </p:txBody>
      </p:sp>
    </p:spTree>
    <p:extLst>
      <p:ext uri="{BB962C8B-B14F-4D97-AF65-F5344CB8AC3E}">
        <p14:creationId xmlns:p14="http://schemas.microsoft.com/office/powerpoint/2010/main" val="5395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2305" y="1464086"/>
            <a:ext cx="3725899"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鄉民或被告會不會找上我？</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13</a:t>
            </a:fld>
            <a:endParaRPr lang="zh-TW" altLang="en-US"/>
          </a:p>
        </p:txBody>
      </p:sp>
      <p:sp>
        <p:nvSpPr>
          <p:cNvPr id="10" name="文字方塊 9"/>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10</a:t>
            </a:r>
            <a:endParaRPr lang="zh-TW" altLang="en-US" sz="4800" b="1" dirty="0">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5033898" y="782151"/>
            <a:ext cx="6205120" cy="1775853"/>
            <a:chOff x="5084064" y="914400"/>
            <a:chExt cx="6205120" cy="1775853"/>
          </a:xfrm>
        </p:grpSpPr>
        <p:sp>
          <p:nvSpPr>
            <p:cNvPr id="24" name="矩形 23"/>
            <p:cNvSpPr/>
            <p:nvPr/>
          </p:nvSpPr>
          <p:spPr>
            <a:xfrm>
              <a:off x="5378051" y="1299806"/>
              <a:ext cx="5911133" cy="1390447"/>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國民法官與備位國民法官，都能得到必要的保護措施。</a:t>
              </a:r>
            </a:p>
          </p:txBody>
        </p:sp>
        <p:sp>
          <p:nvSpPr>
            <p:cNvPr id="25" name="矩形 24"/>
            <p:cNvSpPr/>
            <p:nvPr/>
          </p:nvSpPr>
          <p:spPr>
            <a:xfrm>
              <a:off x="5084064" y="914400"/>
              <a:ext cx="1819656"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保護</a:t>
              </a:r>
            </a:p>
          </p:txBody>
        </p:sp>
      </p:grpSp>
      <p:grpSp>
        <p:nvGrpSpPr>
          <p:cNvPr id="26" name="群組 25"/>
          <p:cNvGrpSpPr/>
          <p:nvPr/>
        </p:nvGrpSpPr>
        <p:grpSpPr>
          <a:xfrm>
            <a:off x="5033898" y="2710822"/>
            <a:ext cx="6205120" cy="1775853"/>
            <a:chOff x="5084064" y="914400"/>
            <a:chExt cx="6205120" cy="1775853"/>
          </a:xfrm>
        </p:grpSpPr>
        <p:sp>
          <p:nvSpPr>
            <p:cNvPr id="27" name="矩形 26"/>
            <p:cNvSpPr/>
            <p:nvPr/>
          </p:nvSpPr>
          <p:spPr>
            <a:xfrm>
              <a:off x="5378051" y="1299806"/>
              <a:ext cx="5911133" cy="1390447"/>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不得揭露國民法官、備位國民法官、候選國民法官的個人資料。</a:t>
              </a:r>
            </a:p>
          </p:txBody>
        </p:sp>
        <p:sp>
          <p:nvSpPr>
            <p:cNvPr id="28" name="矩形 27"/>
            <p:cNvSpPr/>
            <p:nvPr/>
          </p:nvSpPr>
          <p:spPr>
            <a:xfrm>
              <a:off x="5084064" y="914400"/>
              <a:ext cx="1819656"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保密</a:t>
              </a:r>
            </a:p>
          </p:txBody>
        </p:sp>
      </p:grpSp>
      <p:grpSp>
        <p:nvGrpSpPr>
          <p:cNvPr id="29" name="群組 28"/>
          <p:cNvGrpSpPr/>
          <p:nvPr/>
        </p:nvGrpSpPr>
        <p:grpSpPr>
          <a:xfrm>
            <a:off x="5033898" y="4639493"/>
            <a:ext cx="6205120" cy="1775853"/>
            <a:chOff x="5084064" y="914400"/>
            <a:chExt cx="6205120" cy="1775853"/>
          </a:xfrm>
        </p:grpSpPr>
        <p:sp>
          <p:nvSpPr>
            <p:cNvPr id="30" name="矩形 29"/>
            <p:cNvSpPr/>
            <p:nvPr/>
          </p:nvSpPr>
          <p:spPr>
            <a:xfrm>
              <a:off x="5378051" y="1299806"/>
              <a:ext cx="5911133" cy="1390447"/>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539750" lvl="0" indent="-274638">
                <a:buFont typeface="Arial" panose="020B0604020202020204" pitchFamily="34" charset="0"/>
                <a:buChar char="•"/>
              </a:pPr>
              <a:r>
                <a:rPr lang="zh-TW" altLang="en-US" sz="2400" dirty="0">
                  <a:solidFill>
                    <a:schemeClr val="tx1"/>
                  </a:solidFill>
                  <a:latin typeface="微軟正黑體" panose="020B0604030504040204" pitchFamily="34" charset="-120"/>
                  <a:ea typeface="微軟正黑體" panose="020B0604030504040204" pitchFamily="34" charset="-120"/>
                </a:rPr>
                <a:t>對國民法官或其一定親屬、家屬犯罪，將加重其刑。</a:t>
              </a:r>
            </a:p>
          </p:txBody>
        </p:sp>
        <p:sp>
          <p:nvSpPr>
            <p:cNvPr id="31" name="矩形 30"/>
            <p:cNvSpPr/>
            <p:nvPr/>
          </p:nvSpPr>
          <p:spPr>
            <a:xfrm>
              <a:off x="5084064" y="914400"/>
              <a:ext cx="1819656"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安全</a:t>
              </a:r>
            </a:p>
          </p:txBody>
        </p:sp>
      </p:grpSp>
    </p:spTree>
    <p:extLst>
      <p:ext uri="{BB962C8B-B14F-4D97-AF65-F5344CB8AC3E}">
        <p14:creationId xmlns:p14="http://schemas.microsoft.com/office/powerpoint/2010/main" val="27249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80">
                                          <p:stCondLst>
                                            <p:cond delay="0"/>
                                          </p:stCondLst>
                                        </p:cTn>
                                        <p:tgtEl>
                                          <p:spTgt spid="29"/>
                                        </p:tgtEl>
                                      </p:cBhvr>
                                    </p:animEffect>
                                    <p:anim calcmode="lin" valueType="num">
                                      <p:cBhvr>
                                        <p:cTn id="4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9" dur="26">
                                          <p:stCondLst>
                                            <p:cond delay="650"/>
                                          </p:stCondLst>
                                        </p:cTn>
                                        <p:tgtEl>
                                          <p:spTgt spid="29"/>
                                        </p:tgtEl>
                                      </p:cBhvr>
                                      <p:to x="100000" y="60000"/>
                                    </p:animScale>
                                    <p:animScale>
                                      <p:cBhvr>
                                        <p:cTn id="50" dur="166" decel="50000">
                                          <p:stCondLst>
                                            <p:cond delay="676"/>
                                          </p:stCondLst>
                                        </p:cTn>
                                        <p:tgtEl>
                                          <p:spTgt spid="29"/>
                                        </p:tgtEl>
                                      </p:cBhvr>
                                      <p:to x="100000" y="100000"/>
                                    </p:animScale>
                                    <p:animScale>
                                      <p:cBhvr>
                                        <p:cTn id="51" dur="26">
                                          <p:stCondLst>
                                            <p:cond delay="1312"/>
                                          </p:stCondLst>
                                        </p:cTn>
                                        <p:tgtEl>
                                          <p:spTgt spid="29"/>
                                        </p:tgtEl>
                                      </p:cBhvr>
                                      <p:to x="100000" y="80000"/>
                                    </p:animScale>
                                    <p:animScale>
                                      <p:cBhvr>
                                        <p:cTn id="52" dur="166" decel="50000">
                                          <p:stCondLst>
                                            <p:cond delay="1338"/>
                                          </p:stCondLst>
                                        </p:cTn>
                                        <p:tgtEl>
                                          <p:spTgt spid="29"/>
                                        </p:tgtEl>
                                      </p:cBhvr>
                                      <p:to x="100000" y="100000"/>
                                    </p:animScale>
                                    <p:animScale>
                                      <p:cBhvr>
                                        <p:cTn id="53" dur="26">
                                          <p:stCondLst>
                                            <p:cond delay="1642"/>
                                          </p:stCondLst>
                                        </p:cTn>
                                        <p:tgtEl>
                                          <p:spTgt spid="29"/>
                                        </p:tgtEl>
                                      </p:cBhvr>
                                      <p:to x="100000" y="90000"/>
                                    </p:animScale>
                                    <p:animScale>
                                      <p:cBhvr>
                                        <p:cTn id="54" dur="166" decel="50000">
                                          <p:stCondLst>
                                            <p:cond delay="1668"/>
                                          </p:stCondLst>
                                        </p:cTn>
                                        <p:tgtEl>
                                          <p:spTgt spid="29"/>
                                        </p:tgtEl>
                                      </p:cBhvr>
                                      <p:to x="100000" y="100000"/>
                                    </p:animScale>
                                    <p:animScale>
                                      <p:cBhvr>
                                        <p:cTn id="55" dur="26">
                                          <p:stCondLst>
                                            <p:cond delay="1808"/>
                                          </p:stCondLst>
                                        </p:cTn>
                                        <p:tgtEl>
                                          <p:spTgt spid="29"/>
                                        </p:tgtEl>
                                      </p:cBhvr>
                                      <p:to x="100000" y="95000"/>
                                    </p:animScale>
                                    <p:animScale>
                                      <p:cBhvr>
                                        <p:cTn id="56"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2305" y="1464086"/>
            <a:ext cx="3725899"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國民法官有什麼義務？</a:t>
            </a:r>
          </a:p>
        </p:txBody>
      </p:sp>
      <p:sp>
        <p:nvSpPr>
          <p:cNvPr id="13" name="投影片編號版面配置區 12"/>
          <p:cNvSpPr>
            <a:spLocks noGrp="1"/>
          </p:cNvSpPr>
          <p:nvPr>
            <p:ph type="sldNum" sz="quarter" idx="12"/>
          </p:nvPr>
        </p:nvSpPr>
        <p:spPr/>
        <p:txBody>
          <a:bodyPr/>
          <a:lstStyle/>
          <a:p>
            <a:fld id="{F2454B39-FAFD-46DD-83FC-AF85A2338A34}" type="slidenum">
              <a:rPr lang="zh-TW" altLang="en-US" smtClean="0"/>
              <a:t>14</a:t>
            </a:fld>
            <a:endParaRPr lang="zh-TW" altLang="en-US"/>
          </a:p>
        </p:txBody>
      </p:sp>
      <p:sp>
        <p:nvSpPr>
          <p:cNvPr id="10" name="文字方塊 9"/>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11</a:t>
            </a:r>
            <a:endParaRPr lang="zh-TW" altLang="en-US" sz="4800" b="1" dirty="0">
              <a:latin typeface="微軟正黑體" panose="020B0604030504040204" pitchFamily="34" charset="-120"/>
              <a:ea typeface="微軟正黑體" panose="020B0604030504040204" pitchFamily="34" charset="-120"/>
            </a:endParaRPr>
          </a:p>
        </p:txBody>
      </p:sp>
      <p:grpSp>
        <p:nvGrpSpPr>
          <p:cNvPr id="70" name="群組 69"/>
          <p:cNvGrpSpPr/>
          <p:nvPr/>
        </p:nvGrpSpPr>
        <p:grpSpPr>
          <a:xfrm>
            <a:off x="4791919" y="1713057"/>
            <a:ext cx="6732698" cy="4059094"/>
            <a:chOff x="4873001" y="1446357"/>
            <a:chExt cx="6732698" cy="2992126"/>
          </a:xfrm>
        </p:grpSpPr>
        <p:sp>
          <p:nvSpPr>
            <p:cNvPr id="4" name="四角形: 角を丸くする 128">
              <a:extLst>
                <a:ext uri="{FF2B5EF4-FFF2-40B4-BE49-F238E27FC236}">
                  <a16:creationId xmlns:a16="http://schemas.microsoft.com/office/drawing/2014/main" id="{C81A1ED1-CD98-4582-98B6-8925DE627488}"/>
                </a:ext>
              </a:extLst>
            </p:cNvPr>
            <p:cNvSpPr/>
            <p:nvPr/>
          </p:nvSpPr>
          <p:spPr>
            <a:xfrm>
              <a:off x="8335339" y="3052029"/>
              <a:ext cx="3257876"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參與評議</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sp>
          <p:nvSpPr>
            <p:cNvPr id="5" name="四角形: 角を丸くする 120">
              <a:extLst>
                <a:ext uri="{FF2B5EF4-FFF2-40B4-BE49-F238E27FC236}">
                  <a16:creationId xmlns:a16="http://schemas.microsoft.com/office/drawing/2014/main" id="{AE054A01-DA29-42C9-A172-0B90A7EE6E15}"/>
                </a:ext>
              </a:extLst>
            </p:cNvPr>
            <p:cNvSpPr/>
            <p:nvPr/>
          </p:nvSpPr>
          <p:spPr>
            <a:xfrm>
              <a:off x="8339307" y="3859601"/>
              <a:ext cx="3266392"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marR="0" lvl="0" indent="0" algn="ctr" defTabSz="914400" fontAlgn="auto">
                <a:lnSpc>
                  <a:spcPct val="100000"/>
                </a:lnSpc>
                <a:spcBef>
                  <a:spcPts val="0"/>
                </a:spcBef>
                <a:spcAft>
                  <a:spcPts val="0"/>
                </a:spcAft>
                <a:buClrTx/>
                <a:buSzTx/>
                <a:buFontTx/>
                <a:buNone/>
                <a:tabLst/>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聽從訴訟指揮</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sp>
          <p:nvSpPr>
            <p:cNvPr id="6" name="四角形: 角を丸くする 112">
              <a:extLst>
                <a:ext uri="{FF2B5EF4-FFF2-40B4-BE49-F238E27FC236}">
                  <a16:creationId xmlns:a16="http://schemas.microsoft.com/office/drawing/2014/main" id="{EC4DEEFE-389F-486A-A4F0-F1EB5513C221}"/>
                </a:ext>
              </a:extLst>
            </p:cNvPr>
            <p:cNvSpPr/>
            <p:nvPr/>
          </p:nvSpPr>
          <p:spPr>
            <a:xfrm>
              <a:off x="8339307" y="2244457"/>
              <a:ext cx="3266392"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algn="ctr" defTabSz="914400">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參與審判</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sp>
          <p:nvSpPr>
            <p:cNvPr id="7" name="四角形: 角を丸くする 104">
              <a:extLst>
                <a:ext uri="{FF2B5EF4-FFF2-40B4-BE49-F238E27FC236}">
                  <a16:creationId xmlns:a16="http://schemas.microsoft.com/office/drawing/2014/main" id="{AC0F2E00-1D14-4BC2-8CDC-309EF627BF13}"/>
                </a:ext>
              </a:extLst>
            </p:cNvPr>
            <p:cNvSpPr/>
            <p:nvPr/>
          </p:nvSpPr>
          <p:spPr>
            <a:xfrm>
              <a:off x="4881071" y="1446357"/>
              <a:ext cx="3266392"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宣誓</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sp>
          <p:nvSpPr>
            <p:cNvPr id="8" name="四角形: 角を丸くする 96">
              <a:extLst>
                <a:ext uri="{FF2B5EF4-FFF2-40B4-BE49-F238E27FC236}">
                  <a16:creationId xmlns:a16="http://schemas.microsoft.com/office/drawing/2014/main" id="{69DD9FF7-C93C-4A1A-88B4-CB620C21D6BC}"/>
                </a:ext>
              </a:extLst>
            </p:cNvPr>
            <p:cNvSpPr/>
            <p:nvPr/>
          </p:nvSpPr>
          <p:spPr>
            <a:xfrm>
              <a:off x="4873001" y="3826378"/>
              <a:ext cx="3266393"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algn="ctr" defTabSz="914400">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據實陳述</a:t>
              </a:r>
            </a:p>
          </p:txBody>
        </p:sp>
        <p:sp>
          <p:nvSpPr>
            <p:cNvPr id="9" name="四角形: 角を丸くする 88">
              <a:extLst>
                <a:ext uri="{FF2B5EF4-FFF2-40B4-BE49-F238E27FC236}">
                  <a16:creationId xmlns:a16="http://schemas.microsoft.com/office/drawing/2014/main" id="{0698B915-2754-411F-BB60-F5EE1D276A65}"/>
                </a:ext>
              </a:extLst>
            </p:cNvPr>
            <p:cNvSpPr/>
            <p:nvPr/>
          </p:nvSpPr>
          <p:spPr>
            <a:xfrm>
              <a:off x="4873001" y="3052029"/>
              <a:ext cx="3274462"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全程到庭</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sp>
          <p:nvSpPr>
            <p:cNvPr id="11" name="四角形: 角を丸くする 80">
              <a:extLst>
                <a:ext uri="{FF2B5EF4-FFF2-40B4-BE49-F238E27FC236}">
                  <a16:creationId xmlns:a16="http://schemas.microsoft.com/office/drawing/2014/main" id="{A408C48D-01B1-4624-AB46-A63DD8176B65}"/>
                </a:ext>
              </a:extLst>
            </p:cNvPr>
            <p:cNvSpPr/>
            <p:nvPr/>
          </p:nvSpPr>
          <p:spPr>
            <a:xfrm>
              <a:off x="4881071" y="2326064"/>
              <a:ext cx="3266392" cy="426718"/>
            </a:xfrm>
            <a:prstGeom prst="roundRect">
              <a:avLst/>
            </a:prstGeom>
            <a:solidFill>
              <a:schemeClr val="bg1"/>
            </a:solidFill>
            <a:ln w="38100">
              <a:solidFill>
                <a:srgbClr val="8CD8C0"/>
              </a:solidFill>
            </a:ln>
          </p:spPr>
          <p:txBody>
            <a:bodyPr wrap="square" lIns="91440" tIns="45720" rIns="91440" b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守密</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sp>
          <p:nvSpPr>
            <p:cNvPr id="12" name="四角形: 角を丸くする 11">
              <a:extLst>
                <a:ext uri="{FF2B5EF4-FFF2-40B4-BE49-F238E27FC236}">
                  <a16:creationId xmlns:a16="http://schemas.microsoft.com/office/drawing/2014/main" id="{09681392-D67C-4DCD-8943-EE4920E819E5}"/>
                </a:ext>
              </a:extLst>
            </p:cNvPr>
            <p:cNvSpPr/>
            <p:nvPr/>
          </p:nvSpPr>
          <p:spPr>
            <a:xfrm>
              <a:off x="8335339" y="1464086"/>
              <a:ext cx="3266392" cy="578882"/>
            </a:xfrm>
            <a:prstGeom prst="roundRect">
              <a:avLst/>
            </a:prstGeom>
            <a:solidFill>
              <a:schemeClr val="bg1"/>
            </a:solidFill>
            <a:ln w="38100">
              <a:solidFill>
                <a:srgbClr val="8CD8C0"/>
              </a:solidFill>
            </a:ln>
          </p:spPr>
          <p:txBody>
            <a:bodyPr wrap="square" lIns="91440" tIns="45720" rIns="91440" b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b="1" kern="0" dirty="0">
                  <a:solidFill>
                    <a:srgbClr val="1B3C59"/>
                  </a:solidFill>
                  <a:latin typeface="微軟正黑體" panose="020B0604030504040204" pitchFamily="34" charset="-120"/>
                  <a:ea typeface="微軟正黑體" panose="020B0604030504040204" pitchFamily="34" charset="-120"/>
                  <a:cs typeface="Arial"/>
                  <a:sym typeface="Arial"/>
                </a:rPr>
                <a:t>獨立公正</a:t>
              </a:r>
              <a:endParaRPr lang="ja-JP" altLang="en-US" sz="2800" b="1" kern="0" dirty="0">
                <a:solidFill>
                  <a:srgbClr val="1B3C59"/>
                </a:solidFill>
                <a:latin typeface="微軟正黑體" panose="020B0604030504040204" pitchFamily="34" charset="-120"/>
                <a:ea typeface="微軟正黑體" panose="020B0604030504040204" pitchFamily="34" charset="-120"/>
                <a:cs typeface="Arial"/>
                <a:sym typeface="Arial"/>
              </a:endParaRPr>
            </a:p>
          </p:txBody>
        </p:sp>
      </p:grpSp>
      <p:sp>
        <p:nvSpPr>
          <p:cNvPr id="3" name="文字方塊 2"/>
          <p:cNvSpPr txBox="1"/>
          <p:nvPr/>
        </p:nvSpPr>
        <p:spPr>
          <a:xfrm>
            <a:off x="4791919" y="456261"/>
            <a:ext cx="1827744" cy="923330"/>
          </a:xfrm>
          <a:prstGeom prst="rect">
            <a:avLst/>
          </a:prstGeom>
          <a:noFill/>
        </p:spPr>
        <p:txBody>
          <a:bodyPr wrap="none" rtlCol="0">
            <a:spAutoFit/>
          </a:bodyPr>
          <a:lstStyle/>
          <a:p>
            <a:r>
              <a:rPr lang="en-US" altLang="zh-TW" sz="5400" b="1" dirty="0">
                <a:solidFill>
                  <a:srgbClr val="F81B02"/>
                </a:solidFill>
                <a:latin typeface="微軟正黑體" panose="020B0604030504040204" pitchFamily="34" charset="-120"/>
                <a:ea typeface="微軟正黑體" panose="020B0604030504040204" pitchFamily="34" charset="-120"/>
              </a:rPr>
              <a:t>8</a:t>
            </a:r>
            <a:r>
              <a:rPr lang="zh-TW" altLang="en-US" sz="3200" b="1" dirty="0">
                <a:solidFill>
                  <a:srgbClr val="F81B02"/>
                </a:solidFill>
                <a:latin typeface="微軟正黑體" panose="020B0604030504040204" pitchFamily="34" charset="-120"/>
                <a:ea typeface="微軟正黑體" panose="020B0604030504040204" pitchFamily="34" charset="-120"/>
              </a:rPr>
              <a:t>大義務</a:t>
            </a:r>
          </a:p>
        </p:txBody>
      </p:sp>
    </p:spTree>
    <p:extLst>
      <p:ext uri="{BB962C8B-B14F-4D97-AF65-F5344CB8AC3E}">
        <p14:creationId xmlns:p14="http://schemas.microsoft.com/office/powerpoint/2010/main" val="2988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群組 1"/>
          <p:cNvGrpSpPr/>
          <p:nvPr/>
        </p:nvGrpSpPr>
        <p:grpSpPr>
          <a:xfrm>
            <a:off x="4854585" y="857250"/>
            <a:ext cx="6997643" cy="5723535"/>
            <a:chOff x="4879408" y="945405"/>
            <a:chExt cx="6354412" cy="5133356"/>
          </a:xfrm>
        </p:grpSpPr>
        <p:grpSp>
          <p:nvGrpSpPr>
            <p:cNvPr id="52" name="群組 51"/>
            <p:cNvGrpSpPr/>
            <p:nvPr/>
          </p:nvGrpSpPr>
          <p:grpSpPr>
            <a:xfrm>
              <a:off x="5982462" y="945405"/>
              <a:ext cx="5251358" cy="5133356"/>
              <a:chOff x="5982462" y="945405"/>
              <a:chExt cx="5251358" cy="5133356"/>
            </a:xfrm>
          </p:grpSpPr>
          <p:sp>
            <p:nvSpPr>
              <p:cNvPr id="50" name="手繪多邊形 49"/>
              <p:cNvSpPr/>
              <p:nvPr/>
            </p:nvSpPr>
            <p:spPr>
              <a:xfrm>
                <a:off x="5982462" y="963693"/>
                <a:ext cx="3048100" cy="3466335"/>
              </a:xfrm>
              <a:custGeom>
                <a:avLst/>
                <a:gdLst>
                  <a:gd name="connsiteX0" fmla="*/ 1668780 w 3254307"/>
                  <a:gd name="connsiteY0" fmla="*/ 0 h 3236429"/>
                  <a:gd name="connsiteX1" fmla="*/ 3206419 w 3254307"/>
                  <a:gd name="connsiteY1" fmla="*/ 1019215 h 3236429"/>
                  <a:gd name="connsiteX2" fmla="*/ 3254307 w 3254307"/>
                  <a:gd name="connsiteY2" fmla="*/ 1150054 h 3236429"/>
                  <a:gd name="connsiteX3" fmla="*/ 3237817 w 3254307"/>
                  <a:gd name="connsiteY3" fmla="*/ 1154294 h 3236429"/>
                  <a:gd name="connsiteX4" fmla="*/ 2402586 w 3254307"/>
                  <a:gd name="connsiteY4" fmla="*/ 2289572 h 3236429"/>
                  <a:gd name="connsiteX5" fmla="*/ 2402673 w 3254307"/>
                  <a:gd name="connsiteY5" fmla="*/ 2291299 h 3236429"/>
                  <a:gd name="connsiteX6" fmla="*/ 2291963 w 3254307"/>
                  <a:gd name="connsiteY6" fmla="*/ 2296889 h 3236429"/>
                  <a:gd name="connsiteX7" fmla="*/ 1130936 w 3254307"/>
                  <a:gd name="connsiteY7" fmla="*/ 3155207 h 3236429"/>
                  <a:gd name="connsiteX8" fmla="*/ 1101209 w 3254307"/>
                  <a:gd name="connsiteY8" fmla="*/ 3236429 h 3236429"/>
                  <a:gd name="connsiteX9" fmla="*/ 1019215 w 3254307"/>
                  <a:gd name="connsiteY9" fmla="*/ 3206419 h 3236429"/>
                  <a:gd name="connsiteX10" fmla="*/ 0 w 3254307"/>
                  <a:gd name="connsiteY10" fmla="*/ 1668780 h 3236429"/>
                  <a:gd name="connsiteX11" fmla="*/ 1668780 w 3254307"/>
                  <a:gd name="connsiteY11" fmla="*/ 0 h 32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307" h="3236429">
                    <a:moveTo>
                      <a:pt x="1668780" y="0"/>
                    </a:moveTo>
                    <a:cubicBezTo>
                      <a:pt x="2360012" y="0"/>
                      <a:pt x="2953085" y="420265"/>
                      <a:pt x="3206419" y="1019215"/>
                    </a:cubicBezTo>
                    <a:lnTo>
                      <a:pt x="3254307" y="1150054"/>
                    </a:lnTo>
                    <a:lnTo>
                      <a:pt x="3237817" y="1154294"/>
                    </a:lnTo>
                    <a:cubicBezTo>
                      <a:pt x="2753927" y="1304800"/>
                      <a:pt x="2402586" y="1756156"/>
                      <a:pt x="2402586" y="2289572"/>
                    </a:cubicBezTo>
                    <a:lnTo>
                      <a:pt x="2402673" y="2291299"/>
                    </a:lnTo>
                    <a:lnTo>
                      <a:pt x="2291963" y="2296889"/>
                    </a:lnTo>
                    <a:cubicBezTo>
                      <a:pt x="1767856" y="2350116"/>
                      <a:pt x="1328167" y="2688901"/>
                      <a:pt x="1130936" y="3155207"/>
                    </a:cubicBezTo>
                    <a:lnTo>
                      <a:pt x="1101209" y="3236429"/>
                    </a:lnTo>
                    <a:lnTo>
                      <a:pt x="1019215" y="3206419"/>
                    </a:lnTo>
                    <a:cubicBezTo>
                      <a:pt x="420265" y="2953085"/>
                      <a:pt x="0" y="2360012"/>
                      <a:pt x="0" y="1668780"/>
                    </a:cubicBezTo>
                    <a:cubicBezTo>
                      <a:pt x="0" y="747138"/>
                      <a:pt x="747138" y="0"/>
                      <a:pt x="1668780" y="0"/>
                    </a:cubicBezTo>
                    <a:close/>
                  </a:path>
                </a:pathLst>
              </a:custGeom>
              <a:solidFill>
                <a:schemeClr val="bg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9" name="手繪多邊形 48"/>
              <p:cNvSpPr/>
              <p:nvPr/>
            </p:nvSpPr>
            <p:spPr>
              <a:xfrm>
                <a:off x="8856379" y="1969102"/>
                <a:ext cx="934974" cy="1322061"/>
              </a:xfrm>
              <a:custGeom>
                <a:avLst/>
                <a:gdLst>
                  <a:gd name="connsiteX0" fmla="*/ 851721 w 934974"/>
                  <a:gd name="connsiteY0" fmla="*/ 0 h 1322061"/>
                  <a:gd name="connsiteX1" fmla="*/ 859949 w 934974"/>
                  <a:gd name="connsiteY1" fmla="*/ 22482 h 1322061"/>
                  <a:gd name="connsiteX2" fmla="*/ 934974 w 934974"/>
                  <a:gd name="connsiteY2" fmla="*/ 518726 h 1322061"/>
                  <a:gd name="connsiteX3" fmla="*/ 733561 w 934974"/>
                  <a:gd name="connsiteY3" fmla="*/ 1314166 h 1322061"/>
                  <a:gd name="connsiteX4" fmla="*/ 728765 w 934974"/>
                  <a:gd name="connsiteY4" fmla="*/ 1322061 h 1322061"/>
                  <a:gd name="connsiteX5" fmla="*/ 709869 w 934974"/>
                  <a:gd name="connsiteY5" fmla="*/ 1310581 h 1322061"/>
                  <a:gd name="connsiteX6" fmla="*/ 34290 w 934974"/>
                  <a:gd name="connsiteY6" fmla="*/ 1139518 h 1322061"/>
                  <a:gd name="connsiteX7" fmla="*/ 87 w 934974"/>
                  <a:gd name="connsiteY7" fmla="*/ 1141245 h 1322061"/>
                  <a:gd name="connsiteX8" fmla="*/ 0 w 934974"/>
                  <a:gd name="connsiteY8" fmla="*/ 1139518 h 1322061"/>
                  <a:gd name="connsiteX9" fmla="*/ 835231 w 934974"/>
                  <a:gd name="connsiteY9" fmla="*/ 4240 h 1322061"/>
                  <a:gd name="connsiteX10" fmla="*/ 851721 w 934974"/>
                  <a:gd name="connsiteY10" fmla="*/ 0 h 13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974" h="1322061">
                    <a:moveTo>
                      <a:pt x="851721" y="0"/>
                    </a:moveTo>
                    <a:lnTo>
                      <a:pt x="859949" y="22482"/>
                    </a:lnTo>
                    <a:cubicBezTo>
                      <a:pt x="908708" y="179245"/>
                      <a:pt x="934974" y="345918"/>
                      <a:pt x="934974" y="518726"/>
                    </a:cubicBezTo>
                    <a:cubicBezTo>
                      <a:pt x="934974" y="806739"/>
                      <a:pt x="862012" y="1077711"/>
                      <a:pt x="733561" y="1314166"/>
                    </a:cubicBezTo>
                    <a:lnTo>
                      <a:pt x="728765" y="1322061"/>
                    </a:lnTo>
                    <a:lnTo>
                      <a:pt x="709869" y="1310581"/>
                    </a:lnTo>
                    <a:cubicBezTo>
                      <a:pt x="509044" y="1201486"/>
                      <a:pt x="278904" y="1139518"/>
                      <a:pt x="34290" y="1139518"/>
                    </a:cubicBezTo>
                    <a:lnTo>
                      <a:pt x="87" y="1141245"/>
                    </a:lnTo>
                    <a:lnTo>
                      <a:pt x="0" y="1139518"/>
                    </a:lnTo>
                    <a:cubicBezTo>
                      <a:pt x="0" y="606102"/>
                      <a:pt x="351341" y="154746"/>
                      <a:pt x="835231" y="4240"/>
                    </a:cubicBezTo>
                    <a:lnTo>
                      <a:pt x="851721" y="0"/>
                    </a:lnTo>
                    <a:close/>
                  </a:path>
                </a:pathLst>
              </a:cu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8" name="手繪多邊形 47"/>
              <p:cNvSpPr/>
              <p:nvPr/>
            </p:nvSpPr>
            <p:spPr>
              <a:xfrm>
                <a:off x="7083671" y="3236704"/>
                <a:ext cx="1550208" cy="1046261"/>
              </a:xfrm>
              <a:custGeom>
                <a:avLst/>
                <a:gdLst>
                  <a:gd name="connsiteX0" fmla="*/ 1301464 w 1550208"/>
                  <a:gd name="connsiteY0" fmla="*/ 0 h 1046261"/>
                  <a:gd name="connsiteX1" fmla="*/ 1307514 w 1550208"/>
                  <a:gd name="connsiteY1" fmla="*/ 119813 h 1046261"/>
                  <a:gd name="connsiteX2" fmla="*/ 1504392 w 1550208"/>
                  <a:gd name="connsiteY2" fmla="*/ 662898 h 1046261"/>
                  <a:gd name="connsiteX3" fmla="*/ 1550208 w 1550208"/>
                  <a:gd name="connsiteY3" fmla="*/ 724166 h 1046261"/>
                  <a:gd name="connsiteX4" fmla="*/ 1500602 w 1550208"/>
                  <a:gd name="connsiteY4" fmla="*/ 761260 h 1046261"/>
                  <a:gd name="connsiteX5" fmla="*/ 567571 w 1550208"/>
                  <a:gd name="connsiteY5" fmla="*/ 1046261 h 1046261"/>
                  <a:gd name="connsiteX6" fmla="*/ 71327 w 1550208"/>
                  <a:gd name="connsiteY6" fmla="*/ 971236 h 1046261"/>
                  <a:gd name="connsiteX7" fmla="*/ 0 w 1550208"/>
                  <a:gd name="connsiteY7" fmla="*/ 945130 h 1046261"/>
                  <a:gd name="connsiteX8" fmla="*/ 29727 w 1550208"/>
                  <a:gd name="connsiteY8" fmla="*/ 863908 h 1046261"/>
                  <a:gd name="connsiteX9" fmla="*/ 1190754 w 1550208"/>
                  <a:gd name="connsiteY9" fmla="*/ 5590 h 1046261"/>
                  <a:gd name="connsiteX10" fmla="*/ 1301464 w 1550208"/>
                  <a:gd name="connsiteY10" fmla="*/ 0 h 104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208" h="1046261">
                    <a:moveTo>
                      <a:pt x="1301464" y="0"/>
                    </a:moveTo>
                    <a:lnTo>
                      <a:pt x="1307514" y="119813"/>
                    </a:lnTo>
                    <a:cubicBezTo>
                      <a:pt x="1327806" y="319619"/>
                      <a:pt x="1397581" y="504797"/>
                      <a:pt x="1504392" y="662898"/>
                    </a:cubicBezTo>
                    <a:lnTo>
                      <a:pt x="1550208" y="724166"/>
                    </a:lnTo>
                    <a:lnTo>
                      <a:pt x="1500602" y="761260"/>
                    </a:lnTo>
                    <a:cubicBezTo>
                      <a:pt x="1234263" y="941195"/>
                      <a:pt x="913187" y="1046261"/>
                      <a:pt x="567571" y="1046261"/>
                    </a:cubicBezTo>
                    <a:cubicBezTo>
                      <a:pt x="394763" y="1046261"/>
                      <a:pt x="228090" y="1019995"/>
                      <a:pt x="71327" y="971236"/>
                    </a:cubicBezTo>
                    <a:lnTo>
                      <a:pt x="0" y="945130"/>
                    </a:lnTo>
                    <a:lnTo>
                      <a:pt x="29727" y="863908"/>
                    </a:lnTo>
                    <a:cubicBezTo>
                      <a:pt x="226958" y="397602"/>
                      <a:pt x="666647" y="58817"/>
                      <a:pt x="1190754" y="5590"/>
                    </a:cubicBezTo>
                    <a:lnTo>
                      <a:pt x="1301464" y="0"/>
                    </a:lnTo>
                    <a:close/>
                  </a:path>
                </a:pathLst>
              </a:custGeom>
              <a:solidFill>
                <a:srgbClr val="C6DAE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7" name="手繪多邊形 46"/>
              <p:cNvSpPr/>
              <p:nvPr/>
            </p:nvSpPr>
            <p:spPr>
              <a:xfrm>
                <a:off x="9105210" y="3291163"/>
                <a:ext cx="1179014" cy="1006177"/>
              </a:xfrm>
              <a:custGeom>
                <a:avLst/>
                <a:gdLst>
                  <a:gd name="connsiteX0" fmla="*/ 479934 w 1179014"/>
                  <a:gd name="connsiteY0" fmla="*/ 0 h 1006177"/>
                  <a:gd name="connsiteX1" fmla="*/ 577896 w 1179014"/>
                  <a:gd name="connsiteY1" fmla="*/ 59513 h 1006177"/>
                  <a:gd name="connsiteX2" fmla="*/ 1173984 w 1179014"/>
                  <a:gd name="connsiteY2" fmla="*/ 949138 h 1006177"/>
                  <a:gd name="connsiteX3" fmla="*/ 1179014 w 1179014"/>
                  <a:gd name="connsiteY3" fmla="*/ 982094 h 1006177"/>
                  <a:gd name="connsiteX4" fmla="*/ 1061429 w 1179014"/>
                  <a:gd name="connsiteY4" fmla="*/ 1000040 h 1006177"/>
                  <a:gd name="connsiteX5" fmla="*/ 939889 w 1179014"/>
                  <a:gd name="connsiteY5" fmla="*/ 1006177 h 1006177"/>
                  <a:gd name="connsiteX6" fmla="*/ 22615 w 1179014"/>
                  <a:gd name="connsiteY6" fmla="*/ 573593 h 1006177"/>
                  <a:gd name="connsiteX7" fmla="*/ 0 w 1179014"/>
                  <a:gd name="connsiteY7" fmla="*/ 543350 h 1006177"/>
                  <a:gd name="connsiteX8" fmla="*/ 78862 w 1179014"/>
                  <a:gd name="connsiteY8" fmla="*/ 484377 h 1006177"/>
                  <a:gd name="connsiteX9" fmla="*/ 401142 w 1179014"/>
                  <a:gd name="connsiteY9" fmla="*/ 129696 h 1006177"/>
                  <a:gd name="connsiteX10" fmla="*/ 479934 w 1179014"/>
                  <a:gd name="connsiteY10" fmla="*/ 0 h 100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014" h="1006177">
                    <a:moveTo>
                      <a:pt x="479934" y="0"/>
                    </a:moveTo>
                    <a:lnTo>
                      <a:pt x="577896" y="59513"/>
                    </a:lnTo>
                    <a:cubicBezTo>
                      <a:pt x="879504" y="263275"/>
                      <a:pt x="1098464" y="580081"/>
                      <a:pt x="1173984" y="949138"/>
                    </a:cubicBezTo>
                    <a:lnTo>
                      <a:pt x="1179014" y="982094"/>
                    </a:lnTo>
                    <a:lnTo>
                      <a:pt x="1061429" y="1000040"/>
                    </a:lnTo>
                    <a:cubicBezTo>
                      <a:pt x="1021468" y="1004098"/>
                      <a:pt x="980921" y="1006177"/>
                      <a:pt x="939889" y="1006177"/>
                    </a:cubicBezTo>
                    <a:cubicBezTo>
                      <a:pt x="570601" y="1006177"/>
                      <a:pt x="240644" y="837783"/>
                      <a:pt x="22615" y="573593"/>
                    </a:cubicBezTo>
                    <a:lnTo>
                      <a:pt x="0" y="543350"/>
                    </a:lnTo>
                    <a:lnTo>
                      <a:pt x="78862" y="484377"/>
                    </a:lnTo>
                    <a:cubicBezTo>
                      <a:pt x="202490" y="382351"/>
                      <a:pt x="311174" y="262866"/>
                      <a:pt x="401142" y="129696"/>
                    </a:cubicBezTo>
                    <a:lnTo>
                      <a:pt x="479934" y="0"/>
                    </a:lnTo>
                    <a:close/>
                  </a:path>
                </a:pathLst>
              </a:cu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6" name="手繪多邊形 45"/>
              <p:cNvSpPr/>
              <p:nvPr/>
            </p:nvSpPr>
            <p:spPr>
              <a:xfrm>
                <a:off x="5982463" y="945405"/>
                <a:ext cx="3254306" cy="3236429"/>
              </a:xfrm>
              <a:custGeom>
                <a:avLst/>
                <a:gdLst>
                  <a:gd name="connsiteX0" fmla="*/ 1668780 w 3254307"/>
                  <a:gd name="connsiteY0" fmla="*/ 0 h 3236429"/>
                  <a:gd name="connsiteX1" fmla="*/ 3206419 w 3254307"/>
                  <a:gd name="connsiteY1" fmla="*/ 1019215 h 3236429"/>
                  <a:gd name="connsiteX2" fmla="*/ 3254307 w 3254307"/>
                  <a:gd name="connsiteY2" fmla="*/ 1150054 h 3236429"/>
                  <a:gd name="connsiteX3" fmla="*/ 3237817 w 3254307"/>
                  <a:gd name="connsiteY3" fmla="*/ 1154294 h 3236429"/>
                  <a:gd name="connsiteX4" fmla="*/ 2402586 w 3254307"/>
                  <a:gd name="connsiteY4" fmla="*/ 2289572 h 3236429"/>
                  <a:gd name="connsiteX5" fmla="*/ 2402673 w 3254307"/>
                  <a:gd name="connsiteY5" fmla="*/ 2291299 h 3236429"/>
                  <a:gd name="connsiteX6" fmla="*/ 2291963 w 3254307"/>
                  <a:gd name="connsiteY6" fmla="*/ 2296889 h 3236429"/>
                  <a:gd name="connsiteX7" fmla="*/ 1130936 w 3254307"/>
                  <a:gd name="connsiteY7" fmla="*/ 3155207 h 3236429"/>
                  <a:gd name="connsiteX8" fmla="*/ 1101209 w 3254307"/>
                  <a:gd name="connsiteY8" fmla="*/ 3236429 h 3236429"/>
                  <a:gd name="connsiteX9" fmla="*/ 1019215 w 3254307"/>
                  <a:gd name="connsiteY9" fmla="*/ 3206419 h 3236429"/>
                  <a:gd name="connsiteX10" fmla="*/ 0 w 3254307"/>
                  <a:gd name="connsiteY10" fmla="*/ 1668780 h 3236429"/>
                  <a:gd name="connsiteX11" fmla="*/ 1668780 w 3254307"/>
                  <a:gd name="connsiteY11" fmla="*/ 0 h 32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307" h="3236429">
                    <a:moveTo>
                      <a:pt x="1668780" y="0"/>
                    </a:moveTo>
                    <a:cubicBezTo>
                      <a:pt x="2360012" y="0"/>
                      <a:pt x="2953085" y="420265"/>
                      <a:pt x="3206419" y="1019215"/>
                    </a:cubicBezTo>
                    <a:lnTo>
                      <a:pt x="3254307" y="1150054"/>
                    </a:lnTo>
                    <a:lnTo>
                      <a:pt x="3237817" y="1154294"/>
                    </a:lnTo>
                    <a:cubicBezTo>
                      <a:pt x="2753927" y="1304800"/>
                      <a:pt x="2402586" y="1756156"/>
                      <a:pt x="2402586" y="2289572"/>
                    </a:cubicBezTo>
                    <a:lnTo>
                      <a:pt x="2402673" y="2291299"/>
                    </a:lnTo>
                    <a:lnTo>
                      <a:pt x="2291963" y="2296889"/>
                    </a:lnTo>
                    <a:cubicBezTo>
                      <a:pt x="1767856" y="2350116"/>
                      <a:pt x="1328167" y="2688901"/>
                      <a:pt x="1130936" y="3155207"/>
                    </a:cubicBezTo>
                    <a:lnTo>
                      <a:pt x="1101209" y="3236429"/>
                    </a:lnTo>
                    <a:lnTo>
                      <a:pt x="1019215" y="3206419"/>
                    </a:lnTo>
                    <a:cubicBezTo>
                      <a:pt x="420265" y="2953085"/>
                      <a:pt x="0" y="2360012"/>
                      <a:pt x="0" y="1668780"/>
                    </a:cubicBezTo>
                    <a:cubicBezTo>
                      <a:pt x="0" y="747138"/>
                      <a:pt x="747138" y="0"/>
                      <a:pt x="1668780" y="0"/>
                    </a:cubicBezTo>
                    <a:close/>
                  </a:path>
                </a:pathLst>
              </a:custGeom>
              <a:solidFill>
                <a:srgbClr val="C5E5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5" name="手繪多邊形 44"/>
              <p:cNvSpPr/>
              <p:nvPr/>
            </p:nvSpPr>
            <p:spPr>
              <a:xfrm>
                <a:off x="9585145" y="1919900"/>
                <a:ext cx="1648675" cy="2353357"/>
              </a:xfrm>
              <a:custGeom>
                <a:avLst/>
                <a:gdLst>
                  <a:gd name="connsiteX0" fmla="*/ 459955 w 1648675"/>
                  <a:gd name="connsiteY0" fmla="*/ 0 h 2353357"/>
                  <a:gd name="connsiteX1" fmla="*/ 1648675 w 1648675"/>
                  <a:gd name="connsiteY1" fmla="*/ 1188720 h 2353357"/>
                  <a:gd name="connsiteX2" fmla="*/ 699524 w 1648675"/>
                  <a:gd name="connsiteY2" fmla="*/ 2353289 h 2353357"/>
                  <a:gd name="connsiteX3" fmla="*/ 699080 w 1648675"/>
                  <a:gd name="connsiteY3" fmla="*/ 2353357 h 2353357"/>
                  <a:gd name="connsiteX4" fmla="*/ 694050 w 1648675"/>
                  <a:gd name="connsiteY4" fmla="*/ 2320401 h 2353357"/>
                  <a:gd name="connsiteX5" fmla="*/ 97962 w 1648675"/>
                  <a:gd name="connsiteY5" fmla="*/ 1430776 h 2353357"/>
                  <a:gd name="connsiteX6" fmla="*/ 0 w 1648675"/>
                  <a:gd name="connsiteY6" fmla="*/ 1371263 h 2353357"/>
                  <a:gd name="connsiteX7" fmla="*/ 4796 w 1648675"/>
                  <a:gd name="connsiteY7" fmla="*/ 1363368 h 2353357"/>
                  <a:gd name="connsiteX8" fmla="*/ 206209 w 1648675"/>
                  <a:gd name="connsiteY8" fmla="*/ 567928 h 2353357"/>
                  <a:gd name="connsiteX9" fmla="*/ 131184 w 1648675"/>
                  <a:gd name="connsiteY9" fmla="*/ 71684 h 2353357"/>
                  <a:gd name="connsiteX10" fmla="*/ 122956 w 1648675"/>
                  <a:gd name="connsiteY10" fmla="*/ 49202 h 2353357"/>
                  <a:gd name="connsiteX11" fmla="*/ 220386 w 1648675"/>
                  <a:gd name="connsiteY11" fmla="*/ 24151 h 2353357"/>
                  <a:gd name="connsiteX12" fmla="*/ 459955 w 1648675"/>
                  <a:gd name="connsiteY12" fmla="*/ 0 h 23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8675" h="2353357">
                    <a:moveTo>
                      <a:pt x="459955" y="0"/>
                    </a:moveTo>
                    <a:cubicBezTo>
                      <a:pt x="1116467" y="0"/>
                      <a:pt x="1648675" y="532208"/>
                      <a:pt x="1648675" y="1188720"/>
                    </a:cubicBezTo>
                    <a:cubicBezTo>
                      <a:pt x="1648675" y="1763168"/>
                      <a:pt x="1241203" y="2242446"/>
                      <a:pt x="699524" y="2353289"/>
                    </a:cubicBezTo>
                    <a:lnTo>
                      <a:pt x="699080" y="2353357"/>
                    </a:lnTo>
                    <a:lnTo>
                      <a:pt x="694050" y="2320401"/>
                    </a:lnTo>
                    <a:cubicBezTo>
                      <a:pt x="618530" y="1951344"/>
                      <a:pt x="399570" y="1634538"/>
                      <a:pt x="97962" y="1430776"/>
                    </a:cubicBezTo>
                    <a:lnTo>
                      <a:pt x="0" y="1371263"/>
                    </a:lnTo>
                    <a:lnTo>
                      <a:pt x="4796" y="1363368"/>
                    </a:lnTo>
                    <a:cubicBezTo>
                      <a:pt x="133247" y="1126913"/>
                      <a:pt x="206209" y="855941"/>
                      <a:pt x="206209" y="567928"/>
                    </a:cubicBezTo>
                    <a:cubicBezTo>
                      <a:pt x="206209" y="395120"/>
                      <a:pt x="179943" y="228447"/>
                      <a:pt x="131184" y="71684"/>
                    </a:cubicBezTo>
                    <a:lnTo>
                      <a:pt x="122956" y="49202"/>
                    </a:lnTo>
                    <a:lnTo>
                      <a:pt x="220386" y="24151"/>
                    </a:lnTo>
                    <a:cubicBezTo>
                      <a:pt x="297769" y="8316"/>
                      <a:pt x="377891" y="0"/>
                      <a:pt x="459955" y="0"/>
                    </a:cubicBezTo>
                    <a:close/>
                  </a:path>
                </a:pathLst>
              </a:cu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4" name="手繪多邊形 43"/>
              <p:cNvSpPr/>
              <p:nvPr/>
            </p:nvSpPr>
            <p:spPr>
              <a:xfrm>
                <a:off x="8856466" y="3108620"/>
                <a:ext cx="728678" cy="725893"/>
              </a:xfrm>
              <a:custGeom>
                <a:avLst/>
                <a:gdLst>
                  <a:gd name="connsiteX0" fmla="*/ 34203 w 728678"/>
                  <a:gd name="connsiteY0" fmla="*/ 0 h 725893"/>
                  <a:gd name="connsiteX1" fmla="*/ 709782 w 728678"/>
                  <a:gd name="connsiteY1" fmla="*/ 171063 h 725893"/>
                  <a:gd name="connsiteX2" fmla="*/ 728678 w 728678"/>
                  <a:gd name="connsiteY2" fmla="*/ 182543 h 725893"/>
                  <a:gd name="connsiteX3" fmla="*/ 649886 w 728678"/>
                  <a:gd name="connsiteY3" fmla="*/ 312239 h 725893"/>
                  <a:gd name="connsiteX4" fmla="*/ 327606 w 728678"/>
                  <a:gd name="connsiteY4" fmla="*/ 666920 h 725893"/>
                  <a:gd name="connsiteX5" fmla="*/ 248744 w 728678"/>
                  <a:gd name="connsiteY5" fmla="*/ 725893 h 725893"/>
                  <a:gd name="connsiteX6" fmla="*/ 202928 w 728678"/>
                  <a:gd name="connsiteY6" fmla="*/ 664625 h 725893"/>
                  <a:gd name="connsiteX7" fmla="*/ 6050 w 728678"/>
                  <a:gd name="connsiteY7" fmla="*/ 121540 h 725893"/>
                  <a:gd name="connsiteX8" fmla="*/ 0 w 728678"/>
                  <a:gd name="connsiteY8" fmla="*/ 1727 h 725893"/>
                  <a:gd name="connsiteX9" fmla="*/ 34203 w 728678"/>
                  <a:gd name="connsiteY9" fmla="*/ 0 h 72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678" h="725893">
                    <a:moveTo>
                      <a:pt x="34203" y="0"/>
                    </a:moveTo>
                    <a:cubicBezTo>
                      <a:pt x="278817" y="0"/>
                      <a:pt x="508957" y="61968"/>
                      <a:pt x="709782" y="171063"/>
                    </a:cubicBezTo>
                    <a:lnTo>
                      <a:pt x="728678" y="182543"/>
                    </a:lnTo>
                    <a:lnTo>
                      <a:pt x="649886" y="312239"/>
                    </a:lnTo>
                    <a:cubicBezTo>
                      <a:pt x="559918" y="445409"/>
                      <a:pt x="451234" y="564894"/>
                      <a:pt x="327606" y="666920"/>
                    </a:cubicBezTo>
                    <a:lnTo>
                      <a:pt x="248744" y="725893"/>
                    </a:lnTo>
                    <a:lnTo>
                      <a:pt x="202928" y="664625"/>
                    </a:lnTo>
                    <a:cubicBezTo>
                      <a:pt x="96117" y="506524"/>
                      <a:pt x="26342" y="321346"/>
                      <a:pt x="6050" y="121540"/>
                    </a:cubicBezTo>
                    <a:lnTo>
                      <a:pt x="0" y="1727"/>
                    </a:lnTo>
                    <a:lnTo>
                      <a:pt x="34203" y="0"/>
                    </a:lnTo>
                    <a:close/>
                  </a:path>
                </a:pathLst>
              </a:cu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sp>
            <p:nvSpPr>
              <p:cNvPr id="43" name="手繪多邊形 42"/>
              <p:cNvSpPr/>
              <p:nvPr/>
            </p:nvSpPr>
            <p:spPr>
              <a:xfrm>
                <a:off x="7002018" y="3970014"/>
                <a:ext cx="2834640" cy="2108747"/>
              </a:xfrm>
              <a:custGeom>
                <a:avLst/>
                <a:gdLst>
                  <a:gd name="connsiteX0" fmla="*/ 1631861 w 2834640"/>
                  <a:gd name="connsiteY0" fmla="*/ 0 h 2108747"/>
                  <a:gd name="connsiteX1" fmla="*/ 1654476 w 2834640"/>
                  <a:gd name="connsiteY1" fmla="*/ 30243 h 2108747"/>
                  <a:gd name="connsiteX2" fmla="*/ 2571750 w 2834640"/>
                  <a:gd name="connsiteY2" fmla="*/ 462827 h 2108747"/>
                  <a:gd name="connsiteX3" fmla="*/ 2693290 w 2834640"/>
                  <a:gd name="connsiteY3" fmla="*/ 456690 h 2108747"/>
                  <a:gd name="connsiteX4" fmla="*/ 2810875 w 2834640"/>
                  <a:gd name="connsiteY4" fmla="*/ 438744 h 2108747"/>
                  <a:gd name="connsiteX5" fmla="*/ 2827323 w 2834640"/>
                  <a:gd name="connsiteY5" fmla="*/ 546514 h 2108747"/>
                  <a:gd name="connsiteX6" fmla="*/ 2834640 w 2834640"/>
                  <a:gd name="connsiteY6" fmla="*/ 691427 h 2108747"/>
                  <a:gd name="connsiteX7" fmla="*/ 1417320 w 2834640"/>
                  <a:gd name="connsiteY7" fmla="*/ 2108747 h 2108747"/>
                  <a:gd name="connsiteX8" fmla="*/ 0 w 2834640"/>
                  <a:gd name="connsiteY8" fmla="*/ 691427 h 2108747"/>
                  <a:gd name="connsiteX9" fmla="*/ 63720 w 2834640"/>
                  <a:gd name="connsiteY9" fmla="*/ 269959 h 2108747"/>
                  <a:gd name="connsiteX10" fmla="*/ 81653 w 2834640"/>
                  <a:gd name="connsiteY10" fmla="*/ 220964 h 2108747"/>
                  <a:gd name="connsiteX11" fmla="*/ 152980 w 2834640"/>
                  <a:gd name="connsiteY11" fmla="*/ 247070 h 2108747"/>
                  <a:gd name="connsiteX12" fmla="*/ 649224 w 2834640"/>
                  <a:gd name="connsiteY12" fmla="*/ 322095 h 2108747"/>
                  <a:gd name="connsiteX13" fmla="*/ 1582255 w 2834640"/>
                  <a:gd name="connsiteY13" fmla="*/ 37094 h 2108747"/>
                  <a:gd name="connsiteX14" fmla="*/ 1631861 w 2834640"/>
                  <a:gd name="connsiteY14" fmla="*/ 0 h 210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4640" h="2108747">
                    <a:moveTo>
                      <a:pt x="1631861" y="0"/>
                    </a:moveTo>
                    <a:lnTo>
                      <a:pt x="1654476" y="30243"/>
                    </a:lnTo>
                    <a:cubicBezTo>
                      <a:pt x="1872505" y="294433"/>
                      <a:pt x="2202462" y="462827"/>
                      <a:pt x="2571750" y="462827"/>
                    </a:cubicBezTo>
                    <a:cubicBezTo>
                      <a:pt x="2612782" y="462827"/>
                      <a:pt x="2653329" y="460748"/>
                      <a:pt x="2693290" y="456690"/>
                    </a:cubicBezTo>
                    <a:lnTo>
                      <a:pt x="2810875" y="438744"/>
                    </a:lnTo>
                    <a:lnTo>
                      <a:pt x="2827323" y="546514"/>
                    </a:lnTo>
                    <a:cubicBezTo>
                      <a:pt x="2832162" y="594161"/>
                      <a:pt x="2834640" y="642504"/>
                      <a:pt x="2834640" y="691427"/>
                    </a:cubicBezTo>
                    <a:cubicBezTo>
                      <a:pt x="2834640" y="1474191"/>
                      <a:pt x="2200084" y="2108747"/>
                      <a:pt x="1417320" y="2108747"/>
                    </a:cubicBezTo>
                    <a:cubicBezTo>
                      <a:pt x="634556" y="2108747"/>
                      <a:pt x="0" y="1474191"/>
                      <a:pt x="0" y="691427"/>
                    </a:cubicBezTo>
                    <a:cubicBezTo>
                      <a:pt x="0" y="544659"/>
                      <a:pt x="22309" y="403101"/>
                      <a:pt x="63720" y="269959"/>
                    </a:cubicBezTo>
                    <a:lnTo>
                      <a:pt x="81653" y="220964"/>
                    </a:lnTo>
                    <a:lnTo>
                      <a:pt x="152980" y="247070"/>
                    </a:lnTo>
                    <a:cubicBezTo>
                      <a:pt x="309743" y="295829"/>
                      <a:pt x="476416" y="322095"/>
                      <a:pt x="649224" y="322095"/>
                    </a:cubicBezTo>
                    <a:cubicBezTo>
                      <a:pt x="994840" y="322095"/>
                      <a:pt x="1315916" y="217029"/>
                      <a:pt x="1582255" y="37094"/>
                    </a:cubicBezTo>
                    <a:lnTo>
                      <a:pt x="1631861" y="0"/>
                    </a:lnTo>
                    <a:close/>
                  </a:path>
                </a:pathLst>
              </a:custGeom>
              <a:solidFill>
                <a:srgbClr val="A6C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dirty="0">
                  <a:solidFill>
                    <a:srgbClr val="002060"/>
                  </a:solidFill>
                  <a:latin typeface="Arial" panose="020B0604020202020204"/>
                  <a:ea typeface="微軟正黑體" panose="020B0604030504040204" pitchFamily="34" charset="-120"/>
                  <a:sym typeface="Arial"/>
                </a:endParaRPr>
              </a:p>
            </p:txBody>
          </p:sp>
        </p:grpSp>
        <p:sp>
          <p:nvSpPr>
            <p:cNvPr id="33" name="矩形 32"/>
            <p:cNvSpPr/>
            <p:nvPr/>
          </p:nvSpPr>
          <p:spPr>
            <a:xfrm>
              <a:off x="8959196" y="2817529"/>
              <a:ext cx="2211763" cy="745309"/>
            </a:xfrm>
            <a:prstGeom prst="rect">
              <a:avLst/>
            </a:prstGeom>
          </p:spPr>
          <p:txBody>
            <a:bodyPr wrap="square">
              <a:spAutoFit/>
            </a:bodyPr>
            <a:lstStyle/>
            <a:p>
              <a:pPr algn="ctr" defTabSz="914377">
                <a:defRPr/>
              </a:pPr>
              <a:r>
                <a:rPr lang="zh-TW" altLang="en-US" sz="2400" b="1" dirty="0">
                  <a:solidFill>
                    <a:srgbClr val="002060"/>
                  </a:solidFill>
                  <a:latin typeface="Arial"/>
                  <a:ea typeface="微軟正黑體" panose="020B0604030504040204" pitchFamily="34" charset="-120"/>
                  <a:cs typeface="Arial"/>
                  <a:sym typeface="Arial"/>
                </a:rPr>
                <a:t>毒品及少年案件除外</a:t>
              </a:r>
            </a:p>
          </p:txBody>
        </p:sp>
        <p:sp>
          <p:nvSpPr>
            <p:cNvPr id="34" name="矩形 33"/>
            <p:cNvSpPr/>
            <p:nvPr/>
          </p:nvSpPr>
          <p:spPr>
            <a:xfrm>
              <a:off x="6005678" y="4625060"/>
              <a:ext cx="2628200" cy="1076558"/>
            </a:xfrm>
            <a:prstGeom prst="rect">
              <a:avLst/>
            </a:prstGeom>
          </p:spPr>
          <p:txBody>
            <a:bodyPr wrap="square">
              <a:spAutoFit/>
            </a:bodyPr>
            <a:lstStyle/>
            <a:p>
              <a:pPr algn="ctr" defTabSz="914377">
                <a:defRPr/>
              </a:pPr>
              <a:r>
                <a:rPr lang="zh-TW" altLang="en-US" sz="2400" b="1" dirty="0">
                  <a:solidFill>
                    <a:prstClr val="black"/>
                  </a:solidFill>
                  <a:latin typeface="Arial"/>
                  <a:ea typeface="微軟正黑體" panose="020B0604030504040204" pitchFamily="34" charset="-120"/>
                  <a:cs typeface="Arial"/>
                  <a:sym typeface="Arial"/>
                </a:rPr>
                <a:t>故意犯罪因而</a:t>
              </a:r>
              <a:endParaRPr lang="en-US" altLang="zh-TW" sz="2400" b="1" dirty="0">
                <a:solidFill>
                  <a:prstClr val="black"/>
                </a:solidFill>
                <a:latin typeface="Arial"/>
                <a:ea typeface="微軟正黑體" panose="020B0604030504040204" pitchFamily="34" charset="-120"/>
                <a:cs typeface="Arial"/>
                <a:sym typeface="Arial"/>
              </a:endParaRPr>
            </a:p>
            <a:p>
              <a:pPr algn="ctr" defTabSz="914377">
                <a:defRPr/>
              </a:pPr>
              <a:r>
                <a:rPr lang="zh-TW" altLang="en-US" sz="2400" b="1" dirty="0">
                  <a:solidFill>
                    <a:prstClr val="black"/>
                  </a:solidFill>
                  <a:latin typeface="Arial"/>
                  <a:ea typeface="微軟正黑體" panose="020B0604030504040204" pitchFamily="34" charset="-120"/>
                  <a:cs typeface="Arial"/>
                  <a:sym typeface="Arial"/>
                </a:rPr>
                <a:t>發生死亡結果</a:t>
              </a:r>
              <a:endParaRPr lang="en-US" altLang="zh-TW" sz="2400" b="1" dirty="0">
                <a:solidFill>
                  <a:prstClr val="black"/>
                </a:solidFill>
                <a:latin typeface="Arial"/>
                <a:ea typeface="微軟正黑體" panose="020B0604030504040204" pitchFamily="34" charset="-120"/>
                <a:cs typeface="Arial"/>
                <a:sym typeface="Arial"/>
              </a:endParaRPr>
            </a:p>
            <a:p>
              <a:pPr algn="ctr" defTabSz="914377">
                <a:defRPr/>
              </a:pPr>
              <a:r>
                <a:rPr lang="zh-TW" altLang="en-US" sz="2400" b="1" dirty="0">
                  <a:solidFill>
                    <a:prstClr val="black"/>
                  </a:solidFill>
                  <a:latin typeface="Arial"/>
                  <a:ea typeface="微軟正黑體" panose="020B0604030504040204" pitchFamily="34" charset="-120"/>
                  <a:cs typeface="Arial"/>
                  <a:sym typeface="Arial"/>
                </a:rPr>
                <a:t>                   </a:t>
              </a:r>
              <a:r>
                <a:rPr lang="en-US" altLang="zh-TW" sz="2400" b="1" dirty="0">
                  <a:ln w="22225">
                    <a:solidFill>
                      <a:schemeClr val="accent2"/>
                    </a:solidFill>
                    <a:prstDash val="solid"/>
                  </a:ln>
                  <a:solidFill>
                    <a:schemeClr val="accent2">
                      <a:lumMod val="40000"/>
                      <a:lumOff val="60000"/>
                    </a:schemeClr>
                  </a:solidFill>
                  <a:latin typeface="Arial"/>
                  <a:ea typeface="微軟正黑體" panose="020B0604030504040204" pitchFamily="34" charset="-120"/>
                  <a:cs typeface="Arial"/>
                  <a:sym typeface="Arial"/>
                </a:rPr>
                <a:t>112</a:t>
              </a:r>
              <a:r>
                <a:rPr lang="zh-TW" altLang="en-US" sz="2400" b="1" dirty="0">
                  <a:ln w="22225">
                    <a:solidFill>
                      <a:schemeClr val="accent2"/>
                    </a:solidFill>
                    <a:prstDash val="solid"/>
                  </a:ln>
                  <a:solidFill>
                    <a:schemeClr val="accent2">
                      <a:lumMod val="40000"/>
                      <a:lumOff val="60000"/>
                    </a:schemeClr>
                  </a:solidFill>
                  <a:latin typeface="Arial"/>
                  <a:ea typeface="微軟正黑體" panose="020B0604030504040204" pitchFamily="34" charset="-120"/>
                  <a:cs typeface="Arial"/>
                  <a:sym typeface="Arial"/>
                </a:rPr>
                <a:t>年起</a:t>
              </a:r>
              <a:endParaRPr lang="zh-TW" altLang="en-US" sz="2400" b="1" dirty="0">
                <a:solidFill>
                  <a:prstClr val="black"/>
                </a:solidFill>
                <a:latin typeface="Arial"/>
                <a:ea typeface="微軟正黑體" panose="020B0604030504040204" pitchFamily="34" charset="-120"/>
                <a:cs typeface="Arial"/>
                <a:sym typeface="Arial"/>
              </a:endParaRPr>
            </a:p>
          </p:txBody>
        </p:sp>
        <p:sp>
          <p:nvSpPr>
            <p:cNvPr id="42" name="矩形 41"/>
            <p:cNvSpPr/>
            <p:nvPr/>
          </p:nvSpPr>
          <p:spPr>
            <a:xfrm>
              <a:off x="4879408" y="1992632"/>
              <a:ext cx="2883561" cy="1076558"/>
            </a:xfrm>
            <a:prstGeom prst="rect">
              <a:avLst/>
            </a:prstGeom>
          </p:spPr>
          <p:txBody>
            <a:bodyPr wrap="square">
              <a:spAutoFit/>
            </a:bodyPr>
            <a:lstStyle/>
            <a:p>
              <a:pPr algn="ctr" defTabSz="914377">
                <a:defRPr/>
              </a:pPr>
              <a:r>
                <a:rPr lang="zh-TW" altLang="en-US" sz="2400" b="1" dirty="0">
                  <a:solidFill>
                    <a:srgbClr val="002060"/>
                  </a:solidFill>
                  <a:latin typeface="Arial"/>
                  <a:ea typeface="微軟正黑體" panose="020B0604030504040204" pitchFamily="34" charset="-120"/>
                  <a:cs typeface="Arial"/>
                  <a:sym typeface="Arial"/>
                </a:rPr>
                <a:t>最輕本刑</a:t>
              </a:r>
              <a:r>
                <a:rPr lang="en-US" altLang="zh-TW" sz="2400" b="1" dirty="0">
                  <a:solidFill>
                    <a:srgbClr val="002060"/>
                  </a:solidFill>
                  <a:latin typeface="Arial"/>
                  <a:ea typeface="微軟正黑體" panose="020B0604030504040204" pitchFamily="34" charset="-120"/>
                  <a:cs typeface="Arial"/>
                  <a:sym typeface="Arial"/>
                </a:rPr>
                <a:t>10</a:t>
              </a:r>
              <a:r>
                <a:rPr lang="zh-TW" altLang="en-US" sz="2400" b="1" dirty="0">
                  <a:solidFill>
                    <a:srgbClr val="002060"/>
                  </a:solidFill>
                  <a:latin typeface="Arial"/>
                  <a:ea typeface="微軟正黑體" panose="020B0604030504040204" pitchFamily="34" charset="-120"/>
                  <a:cs typeface="Arial"/>
                  <a:sym typeface="Arial"/>
                </a:rPr>
                <a:t>年以上</a:t>
              </a:r>
              <a:endParaRPr lang="en-US" altLang="zh-TW" sz="2400" b="1" dirty="0">
                <a:solidFill>
                  <a:srgbClr val="002060"/>
                </a:solidFill>
                <a:latin typeface="Arial"/>
                <a:ea typeface="微軟正黑體" panose="020B0604030504040204" pitchFamily="34" charset="-120"/>
                <a:cs typeface="Arial"/>
                <a:sym typeface="Arial"/>
              </a:endParaRPr>
            </a:p>
            <a:p>
              <a:pPr algn="ctr" defTabSz="914377">
                <a:defRPr/>
              </a:pPr>
              <a:r>
                <a:rPr lang="zh-TW" altLang="en-US" sz="2400" b="1" dirty="0">
                  <a:solidFill>
                    <a:srgbClr val="002060"/>
                  </a:solidFill>
                  <a:latin typeface="Arial"/>
                  <a:ea typeface="微軟正黑體" panose="020B0604030504040204" pitchFamily="34" charset="-120"/>
                  <a:cs typeface="Arial"/>
                  <a:sym typeface="Arial"/>
                </a:rPr>
                <a:t>有期徒刑的犯罪</a:t>
              </a:r>
              <a:endParaRPr lang="en-US" altLang="zh-TW" sz="2400" b="1" dirty="0">
                <a:solidFill>
                  <a:srgbClr val="002060"/>
                </a:solidFill>
                <a:latin typeface="Arial"/>
                <a:ea typeface="微軟正黑體" panose="020B0604030504040204" pitchFamily="34" charset="-120"/>
                <a:cs typeface="Arial"/>
                <a:sym typeface="Arial"/>
              </a:endParaRPr>
            </a:p>
            <a:p>
              <a:pPr algn="ctr" defTabSz="914377">
                <a:defRPr/>
              </a:pPr>
              <a:r>
                <a:rPr lang="zh-TW" altLang="en-US" sz="2400" b="1" dirty="0">
                  <a:solidFill>
                    <a:srgbClr val="002060"/>
                  </a:solidFill>
                  <a:latin typeface="Arial"/>
                  <a:ea typeface="微軟正黑體" panose="020B0604030504040204" pitchFamily="34" charset="-120"/>
                  <a:cs typeface="Arial"/>
                  <a:sym typeface="Arial"/>
                </a:rPr>
                <a:t>                      </a:t>
              </a:r>
              <a:r>
                <a:rPr lang="en-US" altLang="zh-TW" sz="2400" b="1" dirty="0">
                  <a:ln w="22225">
                    <a:solidFill>
                      <a:schemeClr val="accent2"/>
                    </a:solidFill>
                    <a:prstDash val="solid"/>
                  </a:ln>
                  <a:solidFill>
                    <a:schemeClr val="accent2">
                      <a:lumMod val="40000"/>
                      <a:lumOff val="60000"/>
                    </a:schemeClr>
                  </a:solidFill>
                  <a:latin typeface="Arial"/>
                  <a:ea typeface="微軟正黑體" panose="020B0604030504040204" pitchFamily="34" charset="-120"/>
                  <a:cs typeface="Arial"/>
                  <a:sym typeface="Arial"/>
                </a:rPr>
                <a:t>115</a:t>
              </a:r>
              <a:r>
                <a:rPr lang="zh-TW" altLang="en-US" sz="2400" b="1" dirty="0">
                  <a:ln w="22225">
                    <a:solidFill>
                      <a:schemeClr val="accent2"/>
                    </a:solidFill>
                    <a:prstDash val="solid"/>
                  </a:ln>
                  <a:solidFill>
                    <a:schemeClr val="accent2">
                      <a:lumMod val="40000"/>
                      <a:lumOff val="60000"/>
                    </a:schemeClr>
                  </a:solidFill>
                  <a:latin typeface="Arial"/>
                  <a:ea typeface="微軟正黑體" panose="020B0604030504040204" pitchFamily="34" charset="-120"/>
                  <a:cs typeface="Arial"/>
                  <a:sym typeface="Arial"/>
                </a:rPr>
                <a:t>年起</a:t>
              </a:r>
              <a:endParaRPr lang="zh-TW" altLang="en-US" sz="2400" b="1" dirty="0">
                <a:solidFill>
                  <a:srgbClr val="002060"/>
                </a:solidFill>
                <a:latin typeface="Arial"/>
                <a:ea typeface="微軟正黑體" panose="020B0604030504040204" pitchFamily="34" charset="-120"/>
                <a:cs typeface="Arial"/>
                <a:sym typeface="Arial"/>
              </a:endParaRPr>
            </a:p>
          </p:txBody>
        </p:sp>
      </p:grpSp>
      <p:sp>
        <p:nvSpPr>
          <p:cNvPr id="4" name="標題 3"/>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國民法官審理什麼案件？</a:t>
            </a:r>
          </a:p>
        </p:txBody>
      </p:sp>
      <p:sp>
        <p:nvSpPr>
          <p:cNvPr id="3" name="投影片編號版面配置區 2"/>
          <p:cNvSpPr>
            <a:spLocks noGrp="1"/>
          </p:cNvSpPr>
          <p:nvPr>
            <p:ph type="sldNum" sz="quarter" idx="12"/>
          </p:nvPr>
        </p:nvSpPr>
        <p:spPr/>
        <p:txBody>
          <a:bodyPr/>
          <a:lstStyle/>
          <a:p>
            <a:pPr defTabSz="914377" latinLnBrk="1">
              <a:defRPr/>
            </a:pPr>
            <a:fld id="{D498FCD1-145E-43EA-8B67-58DCB5CD8C49}" type="slidenum">
              <a:rPr lang="zh-TW" altLang="en-US">
                <a:solidFill>
                  <a:prstClr val="black">
                    <a:tint val="75000"/>
                  </a:prstClr>
                </a:solidFill>
                <a:latin typeface="Arial"/>
                <a:ea typeface="微軟正黑體" panose="020B0604030504040204" pitchFamily="34" charset="-120"/>
                <a:cs typeface="Arial"/>
                <a:sym typeface="Arial"/>
              </a:rPr>
              <a:pPr defTabSz="914377" latinLnBrk="1">
                <a:defRPr/>
              </a:pPr>
              <a:t>15</a:t>
            </a:fld>
            <a:endParaRPr lang="zh-TW" altLang="en-US">
              <a:solidFill>
                <a:prstClr val="black">
                  <a:tint val="75000"/>
                </a:prstClr>
              </a:solidFill>
              <a:latin typeface="Arial"/>
              <a:ea typeface="微軟正黑體" panose="020B0604030504040204" pitchFamily="34" charset="-120"/>
              <a:cs typeface="Arial"/>
              <a:sym typeface="Arial"/>
            </a:endParaRPr>
          </a:p>
        </p:txBody>
      </p:sp>
      <p:sp>
        <p:nvSpPr>
          <p:cNvPr id="22" name="文字方塊 21"/>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12</a:t>
            </a:r>
            <a:endParaRPr lang="zh-TW" altLang="en-US" sz="4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1824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0865" y="1464086"/>
            <a:ext cx="3949715" cy="2456442"/>
          </a:xfrm>
        </p:spPr>
        <p:txBody>
          <a:bodyPr>
            <a:normAutofit/>
          </a:bodyPr>
          <a:lstStyle/>
          <a:p>
            <a:pPr algn="l"/>
            <a:r>
              <a:rPr lang="zh-TW" altLang="en-US" b="1" dirty="0">
                <a:latin typeface="微軟正黑體" panose="020B0604030504040204" pitchFamily="34" charset="-120"/>
                <a:ea typeface="微軟正黑體" panose="020B0604030504040204" pitchFamily="34" charset="-120"/>
              </a:rPr>
              <a:t>國民法官可以決定哪些事？</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可以判死刑嗎？</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16</a:t>
            </a:fld>
            <a:endParaRPr lang="zh-TW" altLang="en-US"/>
          </a:p>
        </p:txBody>
      </p:sp>
      <p:sp>
        <p:nvSpPr>
          <p:cNvPr id="10" name="文字方塊 9"/>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13</a:t>
            </a:r>
            <a:endParaRPr lang="zh-TW" altLang="en-US" sz="4800" b="1" dirty="0">
              <a:latin typeface="微軟正黑體" panose="020B0604030504040204" pitchFamily="34" charset="-120"/>
              <a:ea typeface="微軟正黑體" panose="020B0604030504040204" pitchFamily="34" charset="-120"/>
            </a:endParaRPr>
          </a:p>
        </p:txBody>
      </p:sp>
      <p:sp>
        <p:nvSpPr>
          <p:cNvPr id="4" name="手繪多邊形 3"/>
          <p:cNvSpPr/>
          <p:nvPr/>
        </p:nvSpPr>
        <p:spPr>
          <a:xfrm>
            <a:off x="5222240" y="4365294"/>
            <a:ext cx="5935755" cy="1170305"/>
          </a:xfrm>
          <a:custGeom>
            <a:avLst/>
            <a:gdLst>
              <a:gd name="connsiteX0" fmla="*/ 0 w 5935755"/>
              <a:gd name="connsiteY0" fmla="*/ 0 h 1170305"/>
              <a:gd name="connsiteX1" fmla="*/ 5935755 w 5935755"/>
              <a:gd name="connsiteY1" fmla="*/ 0 h 1170305"/>
              <a:gd name="connsiteX2" fmla="*/ 5935755 w 5935755"/>
              <a:gd name="connsiteY2" fmla="*/ 1170305 h 1170305"/>
              <a:gd name="connsiteX3" fmla="*/ 0 w 5935755"/>
              <a:gd name="connsiteY3" fmla="*/ 1170305 h 1170305"/>
              <a:gd name="connsiteX4" fmla="*/ 0 w 5935755"/>
              <a:gd name="connsiteY4" fmla="*/ 0 h 1170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5755" h="1170305">
                <a:moveTo>
                  <a:pt x="0" y="0"/>
                </a:moveTo>
                <a:lnTo>
                  <a:pt x="5935755" y="0"/>
                </a:lnTo>
                <a:lnTo>
                  <a:pt x="5935755" y="1170305"/>
                </a:lnTo>
                <a:lnTo>
                  <a:pt x="0" y="1170305"/>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kumimoji="1" lang="zh-TW" altLang="en-US" sz="3200" b="1" kern="1200" dirty="0">
                <a:solidFill>
                  <a:schemeClr val="bg1"/>
                </a:solidFill>
                <a:latin typeface="微軟正黑體" panose="020B0604030504040204" pitchFamily="34" charset="-120"/>
                <a:ea typeface="微軟正黑體" panose="020B0604030504040204" pitchFamily="34" charset="-120"/>
              </a:rPr>
              <a:t>決定量刑</a:t>
            </a:r>
            <a:endParaRPr lang="zh-TW" altLang="en-US" sz="3200" b="1" kern="1200" dirty="0">
              <a:solidFill>
                <a:schemeClr val="bg1"/>
              </a:solidFill>
              <a:latin typeface="微軟正黑體" panose="020B0604030504040204" pitchFamily="34" charset="-120"/>
              <a:ea typeface="微軟正黑體" panose="020B0604030504040204" pitchFamily="34" charset="-120"/>
            </a:endParaRPr>
          </a:p>
        </p:txBody>
      </p:sp>
      <p:sp>
        <p:nvSpPr>
          <p:cNvPr id="5" name="手繪多邊形 4"/>
          <p:cNvSpPr/>
          <p:nvPr/>
        </p:nvSpPr>
        <p:spPr>
          <a:xfrm>
            <a:off x="5222240" y="2565363"/>
            <a:ext cx="5935755" cy="1799931"/>
          </a:xfrm>
          <a:custGeom>
            <a:avLst/>
            <a:gdLst>
              <a:gd name="connsiteX0" fmla="*/ 0 w 5935755"/>
              <a:gd name="connsiteY0" fmla="*/ 630389 h 1799930"/>
              <a:gd name="connsiteX1" fmla="*/ 2742886 w 5935755"/>
              <a:gd name="connsiteY1" fmla="*/ 630389 h 1799930"/>
              <a:gd name="connsiteX2" fmla="*/ 2742886 w 5935755"/>
              <a:gd name="connsiteY2" fmla="*/ 449983 h 1799930"/>
              <a:gd name="connsiteX3" fmla="*/ 2517895 w 5935755"/>
              <a:gd name="connsiteY3" fmla="*/ 449983 h 1799930"/>
              <a:gd name="connsiteX4" fmla="*/ 2967878 w 5935755"/>
              <a:gd name="connsiteY4" fmla="*/ 0 h 1799930"/>
              <a:gd name="connsiteX5" fmla="*/ 3417860 w 5935755"/>
              <a:gd name="connsiteY5" fmla="*/ 449983 h 1799930"/>
              <a:gd name="connsiteX6" fmla="*/ 3192869 w 5935755"/>
              <a:gd name="connsiteY6" fmla="*/ 449983 h 1799930"/>
              <a:gd name="connsiteX7" fmla="*/ 3192869 w 5935755"/>
              <a:gd name="connsiteY7" fmla="*/ 630389 h 1799930"/>
              <a:gd name="connsiteX8" fmla="*/ 5935755 w 5935755"/>
              <a:gd name="connsiteY8" fmla="*/ 630389 h 1799930"/>
              <a:gd name="connsiteX9" fmla="*/ 5935755 w 5935755"/>
              <a:gd name="connsiteY9" fmla="*/ 1799930 h 1799930"/>
              <a:gd name="connsiteX10" fmla="*/ 0 w 5935755"/>
              <a:gd name="connsiteY10" fmla="*/ 1799930 h 1799930"/>
              <a:gd name="connsiteX11" fmla="*/ 0 w 5935755"/>
              <a:gd name="connsiteY11" fmla="*/ 630389 h 179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5755" h="1799930">
                <a:moveTo>
                  <a:pt x="5935755" y="1169541"/>
                </a:moveTo>
                <a:lnTo>
                  <a:pt x="3192869" y="1169541"/>
                </a:lnTo>
                <a:lnTo>
                  <a:pt x="3192869" y="1349947"/>
                </a:lnTo>
                <a:lnTo>
                  <a:pt x="3417860" y="1349947"/>
                </a:lnTo>
                <a:lnTo>
                  <a:pt x="2967877" y="1799929"/>
                </a:lnTo>
                <a:lnTo>
                  <a:pt x="2517895" y="1349947"/>
                </a:lnTo>
                <a:lnTo>
                  <a:pt x="2742886" y="1349947"/>
                </a:lnTo>
                <a:lnTo>
                  <a:pt x="2742886" y="1169541"/>
                </a:lnTo>
                <a:lnTo>
                  <a:pt x="0" y="1169541"/>
                </a:lnTo>
                <a:lnTo>
                  <a:pt x="0" y="1"/>
                </a:lnTo>
                <a:lnTo>
                  <a:pt x="5935755" y="1"/>
                </a:lnTo>
                <a:lnTo>
                  <a:pt x="5935755" y="1169541"/>
                </a:lnTo>
                <a:close/>
              </a:path>
            </a:pathLst>
          </a:custGeom>
        </p:spPr>
        <p:style>
          <a:lnRef idx="2">
            <a:schemeClr val="lt1">
              <a:hueOff val="0"/>
              <a:satOff val="0"/>
              <a:lumOff val="0"/>
              <a:alphaOff val="0"/>
            </a:schemeClr>
          </a:lnRef>
          <a:fillRef idx="1">
            <a:schemeClr val="accent4">
              <a:hueOff val="1191693"/>
              <a:satOff val="2076"/>
              <a:lumOff val="-2059"/>
              <a:alphaOff val="0"/>
            </a:schemeClr>
          </a:fillRef>
          <a:effectRef idx="0">
            <a:schemeClr val="accent4">
              <a:hueOff val="1191693"/>
              <a:satOff val="2076"/>
              <a:lumOff val="-2059"/>
              <a:alphaOff val="0"/>
            </a:schemeClr>
          </a:effectRef>
          <a:fontRef idx="minor">
            <a:schemeClr val="lt1"/>
          </a:fontRef>
        </p:style>
        <p:txBody>
          <a:bodyPr spcFirstLastPara="0" vert="horz" wrap="square" lIns="227583" tIns="227585" rIns="227584" bIns="857973"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zh-TW" altLang="en-US" sz="3200" b="1" kern="1200" dirty="0">
                <a:solidFill>
                  <a:schemeClr val="bg1"/>
                </a:solidFill>
                <a:latin typeface="微軟正黑體" panose="020B0604030504040204" pitchFamily="34" charset="-120"/>
                <a:ea typeface="微軟正黑體" panose="020B0604030504040204" pitchFamily="34" charset="-120"/>
              </a:rPr>
              <a:t>判斷罪名</a:t>
            </a:r>
            <a:endParaRPr kumimoji="1" lang="en-US" altLang="zh-TW" sz="3200" b="1" kern="1200" dirty="0">
              <a:solidFill>
                <a:schemeClr val="bg1"/>
              </a:solidFill>
              <a:latin typeface="微軟正黑體" panose="020B0604030504040204" pitchFamily="34" charset="-120"/>
              <a:ea typeface="微軟正黑體" panose="020B0604030504040204" pitchFamily="34" charset="-120"/>
            </a:endParaRPr>
          </a:p>
        </p:txBody>
      </p:sp>
      <p:sp>
        <p:nvSpPr>
          <p:cNvPr id="6" name="手繪多邊形 5"/>
          <p:cNvSpPr/>
          <p:nvPr/>
        </p:nvSpPr>
        <p:spPr>
          <a:xfrm>
            <a:off x="5222240" y="782987"/>
            <a:ext cx="5935755" cy="1799932"/>
          </a:xfrm>
          <a:custGeom>
            <a:avLst/>
            <a:gdLst>
              <a:gd name="connsiteX0" fmla="*/ 0 w 5935755"/>
              <a:gd name="connsiteY0" fmla="*/ 630389 h 1799930"/>
              <a:gd name="connsiteX1" fmla="*/ 2742886 w 5935755"/>
              <a:gd name="connsiteY1" fmla="*/ 630389 h 1799930"/>
              <a:gd name="connsiteX2" fmla="*/ 2742886 w 5935755"/>
              <a:gd name="connsiteY2" fmla="*/ 449983 h 1799930"/>
              <a:gd name="connsiteX3" fmla="*/ 2517895 w 5935755"/>
              <a:gd name="connsiteY3" fmla="*/ 449983 h 1799930"/>
              <a:gd name="connsiteX4" fmla="*/ 2967878 w 5935755"/>
              <a:gd name="connsiteY4" fmla="*/ 0 h 1799930"/>
              <a:gd name="connsiteX5" fmla="*/ 3417860 w 5935755"/>
              <a:gd name="connsiteY5" fmla="*/ 449983 h 1799930"/>
              <a:gd name="connsiteX6" fmla="*/ 3192869 w 5935755"/>
              <a:gd name="connsiteY6" fmla="*/ 449983 h 1799930"/>
              <a:gd name="connsiteX7" fmla="*/ 3192869 w 5935755"/>
              <a:gd name="connsiteY7" fmla="*/ 630389 h 1799930"/>
              <a:gd name="connsiteX8" fmla="*/ 5935755 w 5935755"/>
              <a:gd name="connsiteY8" fmla="*/ 630389 h 1799930"/>
              <a:gd name="connsiteX9" fmla="*/ 5935755 w 5935755"/>
              <a:gd name="connsiteY9" fmla="*/ 1799930 h 1799930"/>
              <a:gd name="connsiteX10" fmla="*/ 0 w 5935755"/>
              <a:gd name="connsiteY10" fmla="*/ 1799930 h 1799930"/>
              <a:gd name="connsiteX11" fmla="*/ 0 w 5935755"/>
              <a:gd name="connsiteY11" fmla="*/ 630389 h 179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35755" h="1799930">
                <a:moveTo>
                  <a:pt x="5935755" y="1169541"/>
                </a:moveTo>
                <a:lnTo>
                  <a:pt x="3192869" y="1169541"/>
                </a:lnTo>
                <a:lnTo>
                  <a:pt x="3192869" y="1349947"/>
                </a:lnTo>
                <a:lnTo>
                  <a:pt x="3417860" y="1349947"/>
                </a:lnTo>
                <a:lnTo>
                  <a:pt x="2967877" y="1799929"/>
                </a:lnTo>
                <a:lnTo>
                  <a:pt x="2517895" y="1349947"/>
                </a:lnTo>
                <a:lnTo>
                  <a:pt x="2742886" y="1349947"/>
                </a:lnTo>
                <a:lnTo>
                  <a:pt x="2742886" y="1169541"/>
                </a:lnTo>
                <a:lnTo>
                  <a:pt x="0" y="1169541"/>
                </a:lnTo>
                <a:lnTo>
                  <a:pt x="0" y="1"/>
                </a:lnTo>
                <a:lnTo>
                  <a:pt x="5935755" y="1"/>
                </a:lnTo>
                <a:lnTo>
                  <a:pt x="5935755" y="1169541"/>
                </a:lnTo>
                <a:close/>
              </a:path>
            </a:pathLst>
          </a:custGeom>
        </p:spPr>
        <p:style>
          <a:lnRef idx="2">
            <a:schemeClr val="lt1">
              <a:hueOff val="0"/>
              <a:satOff val="0"/>
              <a:lumOff val="0"/>
              <a:alphaOff val="0"/>
            </a:schemeClr>
          </a:lnRef>
          <a:fillRef idx="1">
            <a:schemeClr val="accent4">
              <a:hueOff val="2383385"/>
              <a:satOff val="4153"/>
              <a:lumOff val="-4117"/>
              <a:alphaOff val="0"/>
            </a:schemeClr>
          </a:fillRef>
          <a:effectRef idx="0">
            <a:schemeClr val="accent4">
              <a:hueOff val="2383385"/>
              <a:satOff val="4153"/>
              <a:lumOff val="-4117"/>
              <a:alphaOff val="0"/>
            </a:schemeClr>
          </a:effectRef>
          <a:fontRef idx="minor">
            <a:schemeClr val="lt1"/>
          </a:fontRef>
        </p:style>
        <p:txBody>
          <a:bodyPr spcFirstLastPara="0" vert="horz" wrap="square" lIns="227583" tIns="227585" rIns="227584" bIns="857974" numCol="1" spcCol="1270" anchor="ctr" anchorCtr="0">
            <a:noAutofit/>
          </a:bodyPr>
          <a:lstStyle/>
          <a:p>
            <a:pPr lvl="0" algn="ctr" defTabSz="1422400">
              <a:lnSpc>
                <a:spcPct val="90000"/>
              </a:lnSpc>
              <a:spcBef>
                <a:spcPct val="0"/>
              </a:spcBef>
              <a:spcAft>
                <a:spcPct val="35000"/>
              </a:spcAft>
            </a:pPr>
            <a:r>
              <a:rPr lang="zh-TW" altLang="en-US" sz="3200" b="1" kern="1200" dirty="0">
                <a:solidFill>
                  <a:schemeClr val="bg1"/>
                </a:solidFill>
                <a:latin typeface="微軟正黑體" panose="020B0604030504040204" pitchFamily="34" charset="-120"/>
                <a:ea typeface="微軟正黑體" panose="020B0604030504040204" pitchFamily="34" charset="-120"/>
              </a:rPr>
              <a:t>認定事實</a:t>
            </a:r>
          </a:p>
        </p:txBody>
      </p:sp>
    </p:spTree>
    <p:extLst>
      <p:ext uri="{BB962C8B-B14F-4D97-AF65-F5344CB8AC3E}">
        <p14:creationId xmlns:p14="http://schemas.microsoft.com/office/powerpoint/2010/main" val="1339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65F4199D-DF61-4729-A555-7CD02B05E3B9}"/>
              </a:ext>
            </a:extLst>
          </p:cNvPr>
          <p:cNvSpPr/>
          <p:nvPr/>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graphicFrame>
        <p:nvGraphicFramePr>
          <p:cNvPr id="2" name="表格 1">
            <a:extLst>
              <a:ext uri="{FF2B5EF4-FFF2-40B4-BE49-F238E27FC236}">
                <a16:creationId xmlns:a16="http://schemas.microsoft.com/office/drawing/2014/main" id="{439C9F65-42EF-4466-B6B3-A1864A00F24F}"/>
              </a:ext>
            </a:extLst>
          </p:cNvPr>
          <p:cNvGraphicFramePr>
            <a:graphicFrameLocks noGrp="1"/>
          </p:cNvGraphicFramePr>
          <p:nvPr>
            <p:extLst>
              <p:ext uri="{D42A27DB-BD31-4B8C-83A1-F6EECF244321}">
                <p14:modId xmlns:p14="http://schemas.microsoft.com/office/powerpoint/2010/main" val="4281835045"/>
              </p:ext>
            </p:extLst>
          </p:nvPr>
        </p:nvGraphicFramePr>
        <p:xfrm>
          <a:off x="491931" y="195049"/>
          <a:ext cx="11043114" cy="6488348"/>
        </p:xfrm>
        <a:graphic>
          <a:graphicData uri="http://schemas.openxmlformats.org/drawingml/2006/table">
            <a:tbl>
              <a:tblPr firstRow="1" bandRow="1">
                <a:tableStyleId>{5940675A-B579-460E-94D1-54222C63F5DA}</a:tableStyleId>
              </a:tblPr>
              <a:tblGrid>
                <a:gridCol w="1356172">
                  <a:extLst>
                    <a:ext uri="{9D8B030D-6E8A-4147-A177-3AD203B41FA5}">
                      <a16:colId xmlns:a16="http://schemas.microsoft.com/office/drawing/2014/main" val="4232893326"/>
                    </a:ext>
                  </a:extLst>
                </a:gridCol>
                <a:gridCol w="629651">
                  <a:extLst>
                    <a:ext uri="{9D8B030D-6E8A-4147-A177-3AD203B41FA5}">
                      <a16:colId xmlns:a16="http://schemas.microsoft.com/office/drawing/2014/main" val="1212808868"/>
                    </a:ext>
                  </a:extLst>
                </a:gridCol>
                <a:gridCol w="1356172">
                  <a:extLst>
                    <a:ext uri="{9D8B030D-6E8A-4147-A177-3AD203B41FA5}">
                      <a16:colId xmlns:a16="http://schemas.microsoft.com/office/drawing/2014/main" val="861648164"/>
                    </a:ext>
                  </a:extLst>
                </a:gridCol>
                <a:gridCol w="629651">
                  <a:extLst>
                    <a:ext uri="{9D8B030D-6E8A-4147-A177-3AD203B41FA5}">
                      <a16:colId xmlns:a16="http://schemas.microsoft.com/office/drawing/2014/main" val="2295540056"/>
                    </a:ext>
                  </a:extLst>
                </a:gridCol>
                <a:gridCol w="1646780">
                  <a:extLst>
                    <a:ext uri="{9D8B030D-6E8A-4147-A177-3AD203B41FA5}">
                      <a16:colId xmlns:a16="http://schemas.microsoft.com/office/drawing/2014/main" val="1681374316"/>
                    </a:ext>
                  </a:extLst>
                </a:gridCol>
                <a:gridCol w="629651">
                  <a:extLst>
                    <a:ext uri="{9D8B030D-6E8A-4147-A177-3AD203B41FA5}">
                      <a16:colId xmlns:a16="http://schemas.microsoft.com/office/drawing/2014/main" val="897724407"/>
                    </a:ext>
                  </a:extLst>
                </a:gridCol>
                <a:gridCol w="2198492">
                  <a:extLst>
                    <a:ext uri="{9D8B030D-6E8A-4147-A177-3AD203B41FA5}">
                      <a16:colId xmlns:a16="http://schemas.microsoft.com/office/drawing/2014/main" val="1396328176"/>
                    </a:ext>
                  </a:extLst>
                </a:gridCol>
                <a:gridCol w="653982">
                  <a:extLst>
                    <a:ext uri="{9D8B030D-6E8A-4147-A177-3AD203B41FA5}">
                      <a16:colId xmlns:a16="http://schemas.microsoft.com/office/drawing/2014/main" val="3940772725"/>
                    </a:ext>
                  </a:extLst>
                </a:gridCol>
                <a:gridCol w="1673323">
                  <a:extLst>
                    <a:ext uri="{9D8B030D-6E8A-4147-A177-3AD203B41FA5}">
                      <a16:colId xmlns:a16="http://schemas.microsoft.com/office/drawing/2014/main" val="3616646030"/>
                    </a:ext>
                  </a:extLst>
                </a:gridCol>
                <a:gridCol w="269240">
                  <a:extLst>
                    <a:ext uri="{9D8B030D-6E8A-4147-A177-3AD203B41FA5}">
                      <a16:colId xmlns:a16="http://schemas.microsoft.com/office/drawing/2014/main" val="2846148477"/>
                    </a:ext>
                  </a:extLst>
                </a:gridCol>
              </a:tblGrid>
              <a:tr h="577951">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2100" dirty="0">
                          <a:solidFill>
                            <a:schemeClr val="bg1"/>
                          </a:solidFill>
                          <a:latin typeface="Microsoft YaHei UI" panose="020B0503020204020204" pitchFamily="34" charset="-122"/>
                          <a:ea typeface="Microsoft YaHei UI" panose="020B0503020204020204" pitchFamily="34" charset="-122"/>
                        </a:rPr>
                        <a:t>任務開始</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2519930"/>
                  </a:ext>
                </a:extLst>
              </a:tr>
              <a:tr h="783796">
                <a:tc>
                  <a:txBody>
                    <a:bodyPr/>
                    <a:lstStyle/>
                    <a:p>
                      <a:pPr algn="ctr"/>
                      <a:r>
                        <a:rPr lang="zh-TW" altLang="en-US" sz="2100" dirty="0">
                          <a:solidFill>
                            <a:schemeClr val="bg1"/>
                          </a:solidFill>
                          <a:latin typeface="Microsoft YaHei UI" panose="020B0503020204020204" pitchFamily="34" charset="-122"/>
                          <a:ea typeface="Microsoft YaHei UI" panose="020B0503020204020204" pitchFamily="34" charset="-122"/>
                        </a:rPr>
                        <a:t>準備程序</a:t>
                      </a:r>
                    </a:p>
                  </a:txBody>
                  <a:tcPr marL="121920" marR="121920" marT="60960" marB="6096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2100" dirty="0">
                          <a:solidFill>
                            <a:schemeClr val="bg1"/>
                          </a:solidFill>
                          <a:latin typeface="Microsoft YaHei UI" panose="020B0503020204020204" pitchFamily="34" charset="-122"/>
                          <a:ea typeface="Microsoft YaHei UI" panose="020B0503020204020204" pitchFamily="34" charset="-122"/>
                        </a:rPr>
                        <a:t>選任程序</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2700" b="1" dirty="0">
                          <a:solidFill>
                            <a:schemeClr val="tx1"/>
                          </a:solidFill>
                          <a:latin typeface="Microsoft YaHei UI" panose="020B0503020204020204" pitchFamily="34" charset="-122"/>
                          <a:ea typeface="Microsoft YaHei UI" panose="020B0503020204020204" pitchFamily="34" charset="-122"/>
                        </a:rPr>
                        <a:t>宣誓</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2100" dirty="0">
                          <a:solidFill>
                            <a:schemeClr val="tx1"/>
                          </a:solidFill>
                          <a:latin typeface="Microsoft YaHei UI" panose="020B0503020204020204" pitchFamily="34" charset="-122"/>
                          <a:ea typeface="Microsoft YaHei UI" panose="020B0503020204020204" pitchFamily="34" charset="-122"/>
                        </a:rPr>
                        <a:t>審判長</a:t>
                      </a:r>
                      <a:endParaRPr lang="en-US" altLang="zh-TW" sz="2100" dirty="0">
                        <a:solidFill>
                          <a:schemeClr val="tx1"/>
                        </a:solidFill>
                        <a:latin typeface="Microsoft YaHei UI" panose="020B0503020204020204" pitchFamily="34" charset="-122"/>
                        <a:ea typeface="Microsoft YaHei UI" panose="020B0503020204020204" pitchFamily="34" charset="-122"/>
                      </a:endParaRPr>
                    </a:p>
                    <a:p>
                      <a:pPr algn="ctr"/>
                      <a:r>
                        <a:rPr lang="zh-TW" altLang="en-US" sz="2100" dirty="0">
                          <a:solidFill>
                            <a:schemeClr val="tx1"/>
                          </a:solidFill>
                          <a:latin typeface="Microsoft YaHei UI" panose="020B0503020204020204" pitchFamily="34" charset="-122"/>
                          <a:ea typeface="Microsoft YaHei UI" panose="020B0503020204020204" pitchFamily="34" charset="-122"/>
                        </a:rPr>
                        <a:t>審前說明</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700" b="1"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7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7999169"/>
                  </a:ext>
                </a:extLst>
              </a:tr>
              <a:tr h="487664">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1359701"/>
                  </a:ext>
                </a:extLst>
              </a:tr>
              <a:tr h="943340">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2100" dirty="0">
                          <a:solidFill>
                            <a:schemeClr val="tx1"/>
                          </a:solidFill>
                          <a:latin typeface="Microsoft YaHei UI" panose="020B0503020204020204" pitchFamily="34" charset="-122"/>
                          <a:ea typeface="Microsoft YaHei UI" panose="020B0503020204020204" pitchFamily="34" charset="-122"/>
                        </a:rPr>
                        <a:t>檢察官、辯護人開審陳述</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3320270"/>
                  </a:ext>
                </a:extLst>
              </a:tr>
              <a:tr h="510616">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1506821"/>
                  </a:ext>
                </a:extLst>
              </a:tr>
              <a:tr h="774674">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2100" dirty="0">
                          <a:solidFill>
                            <a:schemeClr val="tx1"/>
                          </a:solidFill>
                          <a:latin typeface="Microsoft YaHei UI" panose="020B0503020204020204" pitchFamily="34" charset="-122"/>
                          <a:ea typeface="Microsoft YaHei UI" panose="020B0503020204020204" pitchFamily="34" charset="-122"/>
                        </a:rPr>
                        <a:t>檢察官、辯護人自主調查證據</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65399098"/>
                  </a:ext>
                </a:extLst>
              </a:tr>
              <a:tr h="497318">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tx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9888179"/>
                  </a:ext>
                </a:extLst>
              </a:tr>
              <a:tr h="698575">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100" dirty="0">
                          <a:solidFill>
                            <a:schemeClr val="tx1"/>
                          </a:solidFill>
                          <a:latin typeface="Microsoft YaHei UI" panose="020B0503020204020204" pitchFamily="34" charset="-122"/>
                          <a:ea typeface="Microsoft YaHei UI" panose="020B0503020204020204" pitchFamily="34" charset="-122"/>
                        </a:rPr>
                        <a:t>言詞辯論</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1934716"/>
                  </a:ext>
                </a:extLst>
              </a:tr>
              <a:tr h="500332">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tx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100" dirty="0">
                          <a:solidFill>
                            <a:schemeClr val="bg1"/>
                          </a:solidFill>
                          <a:latin typeface="Microsoft YaHei UI" panose="020B0503020204020204" pitchFamily="34" charset="-122"/>
                          <a:ea typeface="Microsoft YaHei UI" panose="020B0503020204020204" pitchFamily="34" charset="-122"/>
                        </a:rPr>
                        <a:t>任務結束</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8230253"/>
                  </a:ext>
                </a:extLst>
              </a:tr>
              <a:tr h="714082">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100" dirty="0">
                          <a:solidFill>
                            <a:schemeClr val="tx1"/>
                          </a:solidFill>
                          <a:latin typeface="Microsoft YaHei UI" panose="020B0503020204020204" pitchFamily="34" charset="-122"/>
                          <a:ea typeface="Microsoft YaHei UI" panose="020B0503020204020204" pitchFamily="34" charset="-122"/>
                        </a:rPr>
                        <a:t>終局評議</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Microsoft YaHei UI" panose="020B0503020204020204" pitchFamily="34" charset="-122"/>
                          <a:ea typeface="Microsoft YaHei UI" panose="020B0503020204020204" pitchFamily="34" charset="-122"/>
                        </a:rPr>
                        <a:t>宣示判決</a:t>
                      </a:r>
                      <a:endParaRPr lang="zh-TW" altLang="en-US" sz="2700" dirty="0">
                        <a:solidFill>
                          <a:schemeClr val="tx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zh-TW" altLang="en-US" sz="2100" dirty="0">
                        <a:solidFill>
                          <a:schemeClr val="bg1"/>
                        </a:solidFill>
                        <a:latin typeface="Microsoft YaHei UI" panose="020B0503020204020204" pitchFamily="34" charset="-122"/>
                        <a:ea typeface="Microsoft YaHei UI"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844260"/>
                  </a:ext>
                </a:extLst>
              </a:tr>
            </a:tbl>
          </a:graphicData>
        </a:graphic>
      </p:graphicFrame>
      <p:sp>
        <p:nvSpPr>
          <p:cNvPr id="60" name="文字方塊 59">
            <a:extLst>
              <a:ext uri="{FF2B5EF4-FFF2-40B4-BE49-F238E27FC236}">
                <a16:creationId xmlns:a16="http://schemas.microsoft.com/office/drawing/2014/main" id="{FFEF66C9-4827-498C-8A36-6C73113A7EBF}"/>
              </a:ext>
            </a:extLst>
          </p:cNvPr>
          <p:cNvSpPr txBox="1"/>
          <p:nvPr/>
        </p:nvSpPr>
        <p:spPr>
          <a:xfrm>
            <a:off x="186252" y="5955065"/>
            <a:ext cx="5827236" cy="707886"/>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rtlCol="0">
            <a:spAutoFit/>
          </a:bodyPr>
          <a:lstStyle/>
          <a:p>
            <a:r>
              <a:rPr lang="zh-TW" altLang="en-US" sz="4000" b="1" dirty="0">
                <a:solidFill>
                  <a:srgbClr val="FFBE23"/>
                </a:solidFill>
                <a:latin typeface="Microsoft YaHei UI" panose="020B0503020204020204" pitchFamily="34" charset="-122"/>
                <a:ea typeface="Microsoft YaHei UI" panose="020B0503020204020204" pitchFamily="34" charset="-122"/>
              </a:rPr>
              <a:t>國民法官參與的審判流程</a:t>
            </a:r>
          </a:p>
        </p:txBody>
      </p:sp>
      <p:pic>
        <p:nvPicPr>
          <p:cNvPr id="21" name="圖片 20" descr="一張含有 傘, 旗, 畫畫 的圖片&#10;&#10;自動產生的描述">
            <a:extLst>
              <a:ext uri="{FF2B5EF4-FFF2-40B4-BE49-F238E27FC236}">
                <a16:creationId xmlns:a16="http://schemas.microsoft.com/office/drawing/2014/main" id="{8318392F-252C-4D59-B39E-8BB98B7C0C25}"/>
              </a:ext>
            </a:extLst>
          </p:cNvPr>
          <p:cNvPicPr>
            <a:picLocks noChangeAspect="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21079770">
            <a:off x="4595120" y="858468"/>
            <a:ext cx="448719" cy="522067"/>
          </a:xfrm>
          <a:prstGeom prst="rect">
            <a:avLst/>
          </a:prstGeom>
        </p:spPr>
      </p:pic>
      <p:grpSp>
        <p:nvGrpSpPr>
          <p:cNvPr id="15" name="群組 14">
            <a:extLst>
              <a:ext uri="{FF2B5EF4-FFF2-40B4-BE49-F238E27FC236}">
                <a16:creationId xmlns:a16="http://schemas.microsoft.com/office/drawing/2014/main" id="{334ABCDC-081D-47A7-B619-A7AF780BB31F}"/>
              </a:ext>
            </a:extLst>
          </p:cNvPr>
          <p:cNvGrpSpPr/>
          <p:nvPr/>
        </p:nvGrpSpPr>
        <p:grpSpPr>
          <a:xfrm>
            <a:off x="10381612" y="4681768"/>
            <a:ext cx="1153433" cy="668411"/>
            <a:chOff x="8082812" y="3494340"/>
            <a:chExt cx="865075" cy="501308"/>
          </a:xfrm>
        </p:grpSpPr>
        <p:sp>
          <p:nvSpPr>
            <p:cNvPr id="67" name="矩形 66">
              <a:extLst>
                <a:ext uri="{FF2B5EF4-FFF2-40B4-BE49-F238E27FC236}">
                  <a16:creationId xmlns:a16="http://schemas.microsoft.com/office/drawing/2014/main" id="{1F682DFD-CD8F-428F-B9E9-F373C161BB74}"/>
                </a:ext>
              </a:extLst>
            </p:cNvPr>
            <p:cNvSpPr/>
            <p:nvPr/>
          </p:nvSpPr>
          <p:spPr>
            <a:xfrm rot="20479677">
              <a:off x="8236757" y="3576010"/>
              <a:ext cx="539128" cy="2600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66" name="圖片 65" descr="一張含有 畫畫 的圖片&#10;&#10;自動產生的描述">
              <a:extLst>
                <a:ext uri="{FF2B5EF4-FFF2-40B4-BE49-F238E27FC236}">
                  <a16:creationId xmlns:a16="http://schemas.microsoft.com/office/drawing/2014/main" id="{63BCB3BA-43F9-4886-BB90-54BB65923BB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479677">
              <a:off x="8082812" y="3494340"/>
              <a:ext cx="865075" cy="501308"/>
            </a:xfrm>
            <a:prstGeom prst="rect">
              <a:avLst/>
            </a:prstGeom>
          </p:spPr>
        </p:pic>
      </p:grpSp>
      <p:sp>
        <p:nvSpPr>
          <p:cNvPr id="13" name="箭號: 向右 12">
            <a:extLst>
              <a:ext uri="{FF2B5EF4-FFF2-40B4-BE49-F238E27FC236}">
                <a16:creationId xmlns:a16="http://schemas.microsoft.com/office/drawing/2014/main" id="{918E9C19-0B70-44A8-BE66-EA4F991E65B7}"/>
              </a:ext>
            </a:extLst>
          </p:cNvPr>
          <p:cNvSpPr/>
          <p:nvPr/>
        </p:nvSpPr>
        <p:spPr>
          <a:xfrm>
            <a:off x="1920267" y="827628"/>
            <a:ext cx="461072" cy="640224"/>
          </a:xfrm>
          <a:prstGeom prst="rightArrow">
            <a:avLst/>
          </a:prstGeom>
          <a:noFill/>
          <a:ln>
            <a:solidFill>
              <a:schemeClr val="accent1">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400"/>
          </a:p>
        </p:txBody>
      </p:sp>
      <p:sp>
        <p:nvSpPr>
          <p:cNvPr id="34" name="箭號: 向右 33">
            <a:extLst>
              <a:ext uri="{FF2B5EF4-FFF2-40B4-BE49-F238E27FC236}">
                <a16:creationId xmlns:a16="http://schemas.microsoft.com/office/drawing/2014/main" id="{F9A93F59-9AA7-42C5-A903-E16B82009E29}"/>
              </a:ext>
            </a:extLst>
          </p:cNvPr>
          <p:cNvSpPr/>
          <p:nvPr/>
        </p:nvSpPr>
        <p:spPr>
          <a:xfrm>
            <a:off x="3953980" y="827628"/>
            <a:ext cx="461072" cy="640224"/>
          </a:xfrm>
          <a:prstGeom prst="rightArrow">
            <a:avLst/>
          </a:prstGeom>
          <a:noFill/>
          <a:ln>
            <a:solidFill>
              <a:schemeClr val="accent1">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400"/>
          </a:p>
        </p:txBody>
      </p:sp>
      <p:sp>
        <p:nvSpPr>
          <p:cNvPr id="35" name="箭號: 向右 34">
            <a:extLst>
              <a:ext uri="{FF2B5EF4-FFF2-40B4-BE49-F238E27FC236}">
                <a16:creationId xmlns:a16="http://schemas.microsoft.com/office/drawing/2014/main" id="{0BD07FA7-E6D6-4ACA-A838-E49AF6F94871}"/>
              </a:ext>
            </a:extLst>
          </p:cNvPr>
          <p:cNvSpPr/>
          <p:nvPr/>
        </p:nvSpPr>
        <p:spPr>
          <a:xfrm>
            <a:off x="6197691" y="827628"/>
            <a:ext cx="461072" cy="640224"/>
          </a:xfrm>
          <a:prstGeom prst="rightArrow">
            <a:avLst/>
          </a:prstGeom>
          <a:noFill/>
          <a:ln>
            <a:solidFill>
              <a:schemeClr val="accent1">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400"/>
          </a:p>
        </p:txBody>
      </p:sp>
      <p:sp>
        <p:nvSpPr>
          <p:cNvPr id="36" name="箭號: 向右 35">
            <a:extLst>
              <a:ext uri="{FF2B5EF4-FFF2-40B4-BE49-F238E27FC236}">
                <a16:creationId xmlns:a16="http://schemas.microsoft.com/office/drawing/2014/main" id="{A249C84D-C071-4215-B987-8A518D9C2346}"/>
              </a:ext>
            </a:extLst>
          </p:cNvPr>
          <p:cNvSpPr/>
          <p:nvPr/>
        </p:nvSpPr>
        <p:spPr>
          <a:xfrm>
            <a:off x="9017290" y="5990820"/>
            <a:ext cx="461072" cy="640224"/>
          </a:xfrm>
          <a:prstGeom prst="rightArrow">
            <a:avLst/>
          </a:prstGeom>
          <a:noFill/>
          <a:ln>
            <a:solidFill>
              <a:schemeClr val="accent1">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400"/>
          </a:p>
        </p:txBody>
      </p:sp>
      <p:sp>
        <p:nvSpPr>
          <p:cNvPr id="14" name="箭號: 向下 13">
            <a:extLst>
              <a:ext uri="{FF2B5EF4-FFF2-40B4-BE49-F238E27FC236}">
                <a16:creationId xmlns:a16="http://schemas.microsoft.com/office/drawing/2014/main" id="{63464DF0-217F-40B9-8F89-07AEA251BF15}"/>
              </a:ext>
            </a:extLst>
          </p:cNvPr>
          <p:cNvSpPr/>
          <p:nvPr/>
        </p:nvSpPr>
        <p:spPr>
          <a:xfrm>
            <a:off x="7503029" y="1631754"/>
            <a:ext cx="723591" cy="346927"/>
          </a:xfrm>
          <a:prstGeom prst="downArrow">
            <a:avLst/>
          </a:prstGeom>
          <a:noFill/>
          <a:ln>
            <a:solidFill>
              <a:schemeClr val="accent3">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2400"/>
          </a:p>
        </p:txBody>
      </p:sp>
      <p:sp>
        <p:nvSpPr>
          <p:cNvPr id="38" name="箭號: 向下 37">
            <a:extLst>
              <a:ext uri="{FF2B5EF4-FFF2-40B4-BE49-F238E27FC236}">
                <a16:creationId xmlns:a16="http://schemas.microsoft.com/office/drawing/2014/main" id="{38EA2ED6-13C7-492C-A2B9-6CBB3D3AE34B}"/>
              </a:ext>
            </a:extLst>
          </p:cNvPr>
          <p:cNvSpPr/>
          <p:nvPr/>
        </p:nvSpPr>
        <p:spPr>
          <a:xfrm>
            <a:off x="7503029" y="3057872"/>
            <a:ext cx="723591" cy="346927"/>
          </a:xfrm>
          <a:prstGeom prst="downArrow">
            <a:avLst/>
          </a:prstGeom>
          <a:noFill/>
          <a:ln>
            <a:solidFill>
              <a:schemeClr val="accent3">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2400"/>
          </a:p>
        </p:txBody>
      </p:sp>
      <p:sp>
        <p:nvSpPr>
          <p:cNvPr id="39" name="箭號: 向下 38">
            <a:extLst>
              <a:ext uri="{FF2B5EF4-FFF2-40B4-BE49-F238E27FC236}">
                <a16:creationId xmlns:a16="http://schemas.microsoft.com/office/drawing/2014/main" id="{BFB005F8-8F35-44CF-80D4-3BEB798EDAEE}"/>
              </a:ext>
            </a:extLst>
          </p:cNvPr>
          <p:cNvSpPr/>
          <p:nvPr/>
        </p:nvSpPr>
        <p:spPr>
          <a:xfrm>
            <a:off x="7503029" y="4334841"/>
            <a:ext cx="723591" cy="346927"/>
          </a:xfrm>
          <a:prstGeom prst="downArrow">
            <a:avLst/>
          </a:prstGeom>
          <a:noFill/>
          <a:ln>
            <a:solidFill>
              <a:schemeClr val="accent3">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2400"/>
          </a:p>
        </p:txBody>
      </p:sp>
      <p:sp>
        <p:nvSpPr>
          <p:cNvPr id="40" name="箭號: 向下 39">
            <a:extLst>
              <a:ext uri="{FF2B5EF4-FFF2-40B4-BE49-F238E27FC236}">
                <a16:creationId xmlns:a16="http://schemas.microsoft.com/office/drawing/2014/main" id="{09BE39B6-9F08-4153-8840-713325E0CEF9}"/>
              </a:ext>
            </a:extLst>
          </p:cNvPr>
          <p:cNvSpPr/>
          <p:nvPr/>
        </p:nvSpPr>
        <p:spPr>
          <a:xfrm>
            <a:off x="7503029" y="5509119"/>
            <a:ext cx="723591" cy="346927"/>
          </a:xfrm>
          <a:prstGeom prst="downArrow">
            <a:avLst/>
          </a:prstGeom>
          <a:noFill/>
          <a:ln>
            <a:solidFill>
              <a:schemeClr val="accent3">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2400"/>
          </a:p>
        </p:txBody>
      </p:sp>
    </p:spTree>
    <p:extLst>
      <p:ext uri="{BB962C8B-B14F-4D97-AF65-F5344CB8AC3E}">
        <p14:creationId xmlns:p14="http://schemas.microsoft.com/office/powerpoint/2010/main" val="21796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1" y="108140"/>
            <a:ext cx="12192001" cy="9507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51" name="矩形 50"/>
          <p:cNvSpPr/>
          <p:nvPr/>
        </p:nvSpPr>
        <p:spPr>
          <a:xfrm>
            <a:off x="8987241" y="-49528"/>
            <a:ext cx="3204761" cy="950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52" name="矩形 51"/>
          <p:cNvSpPr/>
          <p:nvPr/>
        </p:nvSpPr>
        <p:spPr>
          <a:xfrm>
            <a:off x="1" y="-44260"/>
            <a:ext cx="12191999" cy="9209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57" name="矩形 56"/>
          <p:cNvSpPr/>
          <p:nvPr/>
        </p:nvSpPr>
        <p:spPr>
          <a:xfrm>
            <a:off x="3538787" y="191543"/>
            <a:ext cx="6232753" cy="584775"/>
          </a:xfrm>
          <a:prstGeom prst="rect">
            <a:avLst/>
          </a:prstGeom>
        </p:spPr>
        <p:txBody>
          <a:bodyPr wrap="square">
            <a:spAutoFit/>
          </a:bodyPr>
          <a:lstStyle/>
          <a:p>
            <a:pPr defTabSz="914377"/>
            <a:r>
              <a:rPr lang="zh-TW" altLang="en-US" sz="3200" b="1" dirty="0">
                <a:solidFill>
                  <a:schemeClr val="bg1"/>
                </a:solidFill>
                <a:latin typeface="微軟正黑體" panose="020B0604030504040204" pitchFamily="34" charset="-120"/>
                <a:ea typeface="微軟正黑體"/>
                <a:cs typeface="Arial" panose="020B0604020202020204" pitchFamily="34" charset="0"/>
                <a:sym typeface="Arial"/>
              </a:rPr>
              <a:t>有罪或無罪：怎麼決定？</a:t>
            </a:r>
          </a:p>
        </p:txBody>
      </p:sp>
      <p:grpSp>
        <p:nvGrpSpPr>
          <p:cNvPr id="69" name="群組 68"/>
          <p:cNvGrpSpPr/>
          <p:nvPr/>
        </p:nvGrpSpPr>
        <p:grpSpPr>
          <a:xfrm>
            <a:off x="6620338" y="2245381"/>
            <a:ext cx="2334743" cy="874553"/>
            <a:chOff x="7093576" y="2041083"/>
            <a:chExt cx="2334742" cy="874553"/>
          </a:xfrm>
        </p:grpSpPr>
        <p:grpSp>
          <p:nvGrpSpPr>
            <p:cNvPr id="73" name="群組 72"/>
            <p:cNvGrpSpPr/>
            <p:nvPr/>
          </p:nvGrpSpPr>
          <p:grpSpPr>
            <a:xfrm>
              <a:off x="7093576" y="2044285"/>
              <a:ext cx="600156" cy="871351"/>
              <a:chOff x="3581299" y="2025117"/>
              <a:chExt cx="1674192" cy="2430718"/>
            </a:xfrm>
          </p:grpSpPr>
          <p:sp>
            <p:nvSpPr>
              <p:cNvPr id="81" name="手繪多邊形 80"/>
              <p:cNvSpPr/>
              <p:nvPr/>
            </p:nvSpPr>
            <p:spPr>
              <a:xfrm>
                <a:off x="3581299" y="2025117"/>
                <a:ext cx="1674192" cy="2417573"/>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2" name="手繪多邊形 81"/>
              <p:cNvSpPr/>
              <p:nvPr/>
            </p:nvSpPr>
            <p:spPr>
              <a:xfrm>
                <a:off x="3678449" y="3101654"/>
                <a:ext cx="1465095" cy="1354181"/>
              </a:xfrm>
              <a:custGeom>
                <a:avLst/>
                <a:gdLst>
                  <a:gd name="connsiteX0" fmla="*/ 313768 w 1465095"/>
                  <a:gd name="connsiteY0" fmla="*/ 0 h 1354181"/>
                  <a:gd name="connsiteX1" fmla="*/ 716074 w 1465095"/>
                  <a:gd name="connsiteY1" fmla="*/ 420769 h 1354181"/>
                  <a:gd name="connsiteX2" fmla="*/ 1169972 w 1465095"/>
                  <a:gd name="connsiteY2" fmla="*/ 0 h 1354181"/>
                  <a:gd name="connsiteX3" fmla="*/ 1465095 w 1465095"/>
                  <a:gd name="connsiteY3" fmla="*/ 318360 h 1354181"/>
                  <a:gd name="connsiteX4" fmla="*/ 1016110 w 1465095"/>
                  <a:gd name="connsiteY4" fmla="*/ 734575 h 1354181"/>
                  <a:gd name="connsiteX5" fmla="*/ 1021005 w 1465095"/>
                  <a:gd name="connsiteY5" fmla="*/ 739695 h 1354181"/>
                  <a:gd name="connsiteX6" fmla="*/ 950198 w 1465095"/>
                  <a:gd name="connsiteY6" fmla="*/ 807395 h 1354181"/>
                  <a:gd name="connsiteX7" fmla="*/ 950198 w 1465095"/>
                  <a:gd name="connsiteY7" fmla="*/ 1354181 h 1354181"/>
                  <a:gd name="connsiteX8" fmla="*/ 516089 w 1465095"/>
                  <a:gd name="connsiteY8" fmla="*/ 1354181 h 1354181"/>
                  <a:gd name="connsiteX9" fmla="*/ 516089 w 1465095"/>
                  <a:gd name="connsiteY9" fmla="*/ 839775 h 1354181"/>
                  <a:gd name="connsiteX10" fmla="*/ 0 w 1465095"/>
                  <a:gd name="connsiteY10" fmla="*/ 300000 h 135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095" h="1354181">
                    <a:moveTo>
                      <a:pt x="313768" y="0"/>
                    </a:moveTo>
                    <a:lnTo>
                      <a:pt x="716074" y="420769"/>
                    </a:lnTo>
                    <a:lnTo>
                      <a:pt x="1169972" y="0"/>
                    </a:lnTo>
                    <a:lnTo>
                      <a:pt x="1465095" y="318360"/>
                    </a:lnTo>
                    <a:lnTo>
                      <a:pt x="1016110" y="734575"/>
                    </a:lnTo>
                    <a:lnTo>
                      <a:pt x="1021005" y="739695"/>
                    </a:lnTo>
                    <a:lnTo>
                      <a:pt x="950198" y="807395"/>
                    </a:lnTo>
                    <a:lnTo>
                      <a:pt x="950198" y="1354181"/>
                    </a:lnTo>
                    <a:lnTo>
                      <a:pt x="516089" y="1354181"/>
                    </a:lnTo>
                    <a:lnTo>
                      <a:pt x="516089" y="839775"/>
                    </a:lnTo>
                    <a:lnTo>
                      <a:pt x="0" y="300000"/>
                    </a:lnTo>
                    <a:close/>
                  </a:path>
                </a:pathLst>
              </a:custGeom>
              <a:solidFill>
                <a:srgbClr val="260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grpSp>
          <p:nvGrpSpPr>
            <p:cNvPr id="75" name="群組 74"/>
            <p:cNvGrpSpPr/>
            <p:nvPr/>
          </p:nvGrpSpPr>
          <p:grpSpPr>
            <a:xfrm>
              <a:off x="7963521" y="2044285"/>
              <a:ext cx="600156" cy="871351"/>
              <a:chOff x="3581299" y="2025117"/>
              <a:chExt cx="1674192" cy="2430718"/>
            </a:xfrm>
          </p:grpSpPr>
          <p:sp>
            <p:nvSpPr>
              <p:cNvPr id="79" name="手繪多邊形 78"/>
              <p:cNvSpPr/>
              <p:nvPr/>
            </p:nvSpPr>
            <p:spPr>
              <a:xfrm>
                <a:off x="3581299" y="2025117"/>
                <a:ext cx="1674192" cy="2417573"/>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0" name="手繪多邊形 79"/>
              <p:cNvSpPr/>
              <p:nvPr/>
            </p:nvSpPr>
            <p:spPr>
              <a:xfrm>
                <a:off x="3678449" y="3101654"/>
                <a:ext cx="1465095" cy="1354181"/>
              </a:xfrm>
              <a:custGeom>
                <a:avLst/>
                <a:gdLst>
                  <a:gd name="connsiteX0" fmla="*/ 313768 w 1465095"/>
                  <a:gd name="connsiteY0" fmla="*/ 0 h 1354181"/>
                  <a:gd name="connsiteX1" fmla="*/ 716074 w 1465095"/>
                  <a:gd name="connsiteY1" fmla="*/ 420769 h 1354181"/>
                  <a:gd name="connsiteX2" fmla="*/ 1169972 w 1465095"/>
                  <a:gd name="connsiteY2" fmla="*/ 0 h 1354181"/>
                  <a:gd name="connsiteX3" fmla="*/ 1465095 w 1465095"/>
                  <a:gd name="connsiteY3" fmla="*/ 318360 h 1354181"/>
                  <a:gd name="connsiteX4" fmla="*/ 1016110 w 1465095"/>
                  <a:gd name="connsiteY4" fmla="*/ 734575 h 1354181"/>
                  <a:gd name="connsiteX5" fmla="*/ 1021005 w 1465095"/>
                  <a:gd name="connsiteY5" fmla="*/ 739695 h 1354181"/>
                  <a:gd name="connsiteX6" fmla="*/ 950198 w 1465095"/>
                  <a:gd name="connsiteY6" fmla="*/ 807395 h 1354181"/>
                  <a:gd name="connsiteX7" fmla="*/ 950198 w 1465095"/>
                  <a:gd name="connsiteY7" fmla="*/ 1354181 h 1354181"/>
                  <a:gd name="connsiteX8" fmla="*/ 516089 w 1465095"/>
                  <a:gd name="connsiteY8" fmla="*/ 1354181 h 1354181"/>
                  <a:gd name="connsiteX9" fmla="*/ 516089 w 1465095"/>
                  <a:gd name="connsiteY9" fmla="*/ 839775 h 1354181"/>
                  <a:gd name="connsiteX10" fmla="*/ 0 w 1465095"/>
                  <a:gd name="connsiteY10" fmla="*/ 300000 h 135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095" h="1354181">
                    <a:moveTo>
                      <a:pt x="313768" y="0"/>
                    </a:moveTo>
                    <a:lnTo>
                      <a:pt x="716074" y="420769"/>
                    </a:lnTo>
                    <a:lnTo>
                      <a:pt x="1169972" y="0"/>
                    </a:lnTo>
                    <a:lnTo>
                      <a:pt x="1465095" y="318360"/>
                    </a:lnTo>
                    <a:lnTo>
                      <a:pt x="1016110" y="734575"/>
                    </a:lnTo>
                    <a:lnTo>
                      <a:pt x="1021005" y="739695"/>
                    </a:lnTo>
                    <a:lnTo>
                      <a:pt x="950198" y="807395"/>
                    </a:lnTo>
                    <a:lnTo>
                      <a:pt x="950198" y="1354181"/>
                    </a:lnTo>
                    <a:lnTo>
                      <a:pt x="516089" y="1354181"/>
                    </a:lnTo>
                    <a:lnTo>
                      <a:pt x="516089" y="839775"/>
                    </a:lnTo>
                    <a:lnTo>
                      <a:pt x="0" y="300000"/>
                    </a:lnTo>
                    <a:close/>
                  </a:path>
                </a:pathLst>
              </a:custGeom>
              <a:solidFill>
                <a:srgbClr val="260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grpSp>
          <p:nvGrpSpPr>
            <p:cNvPr id="76" name="群組 75"/>
            <p:cNvGrpSpPr/>
            <p:nvPr/>
          </p:nvGrpSpPr>
          <p:grpSpPr>
            <a:xfrm>
              <a:off x="8828162" y="2041083"/>
              <a:ext cx="600156" cy="871351"/>
              <a:chOff x="3581299" y="2025117"/>
              <a:chExt cx="1674192" cy="2430718"/>
            </a:xfrm>
          </p:grpSpPr>
          <p:sp>
            <p:nvSpPr>
              <p:cNvPr id="77" name="手繪多邊形 76"/>
              <p:cNvSpPr/>
              <p:nvPr/>
            </p:nvSpPr>
            <p:spPr>
              <a:xfrm>
                <a:off x="3581299" y="2025117"/>
                <a:ext cx="1674192" cy="2417573"/>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78" name="手繪多邊形 77"/>
              <p:cNvSpPr/>
              <p:nvPr/>
            </p:nvSpPr>
            <p:spPr>
              <a:xfrm>
                <a:off x="3678449" y="3101654"/>
                <a:ext cx="1465095" cy="1354181"/>
              </a:xfrm>
              <a:custGeom>
                <a:avLst/>
                <a:gdLst>
                  <a:gd name="connsiteX0" fmla="*/ 313768 w 1465095"/>
                  <a:gd name="connsiteY0" fmla="*/ 0 h 1354181"/>
                  <a:gd name="connsiteX1" fmla="*/ 716074 w 1465095"/>
                  <a:gd name="connsiteY1" fmla="*/ 420769 h 1354181"/>
                  <a:gd name="connsiteX2" fmla="*/ 1169972 w 1465095"/>
                  <a:gd name="connsiteY2" fmla="*/ 0 h 1354181"/>
                  <a:gd name="connsiteX3" fmla="*/ 1465095 w 1465095"/>
                  <a:gd name="connsiteY3" fmla="*/ 318360 h 1354181"/>
                  <a:gd name="connsiteX4" fmla="*/ 1016110 w 1465095"/>
                  <a:gd name="connsiteY4" fmla="*/ 734575 h 1354181"/>
                  <a:gd name="connsiteX5" fmla="*/ 1021005 w 1465095"/>
                  <a:gd name="connsiteY5" fmla="*/ 739695 h 1354181"/>
                  <a:gd name="connsiteX6" fmla="*/ 950198 w 1465095"/>
                  <a:gd name="connsiteY6" fmla="*/ 807395 h 1354181"/>
                  <a:gd name="connsiteX7" fmla="*/ 950198 w 1465095"/>
                  <a:gd name="connsiteY7" fmla="*/ 1354181 h 1354181"/>
                  <a:gd name="connsiteX8" fmla="*/ 516089 w 1465095"/>
                  <a:gd name="connsiteY8" fmla="*/ 1354181 h 1354181"/>
                  <a:gd name="connsiteX9" fmla="*/ 516089 w 1465095"/>
                  <a:gd name="connsiteY9" fmla="*/ 839775 h 1354181"/>
                  <a:gd name="connsiteX10" fmla="*/ 0 w 1465095"/>
                  <a:gd name="connsiteY10" fmla="*/ 300000 h 135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095" h="1354181">
                    <a:moveTo>
                      <a:pt x="313768" y="0"/>
                    </a:moveTo>
                    <a:lnTo>
                      <a:pt x="716074" y="420769"/>
                    </a:lnTo>
                    <a:lnTo>
                      <a:pt x="1169972" y="0"/>
                    </a:lnTo>
                    <a:lnTo>
                      <a:pt x="1465095" y="318360"/>
                    </a:lnTo>
                    <a:lnTo>
                      <a:pt x="1016110" y="734575"/>
                    </a:lnTo>
                    <a:lnTo>
                      <a:pt x="1021005" y="739695"/>
                    </a:lnTo>
                    <a:lnTo>
                      <a:pt x="950198" y="807395"/>
                    </a:lnTo>
                    <a:lnTo>
                      <a:pt x="950198" y="1354181"/>
                    </a:lnTo>
                    <a:lnTo>
                      <a:pt x="516089" y="1354181"/>
                    </a:lnTo>
                    <a:lnTo>
                      <a:pt x="516089" y="839775"/>
                    </a:lnTo>
                    <a:lnTo>
                      <a:pt x="0" y="300000"/>
                    </a:lnTo>
                    <a:close/>
                  </a:path>
                </a:pathLst>
              </a:custGeom>
              <a:solidFill>
                <a:srgbClr val="260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grpSp>
      <p:grpSp>
        <p:nvGrpSpPr>
          <p:cNvPr id="83" name="群組 82"/>
          <p:cNvGrpSpPr/>
          <p:nvPr/>
        </p:nvGrpSpPr>
        <p:grpSpPr>
          <a:xfrm>
            <a:off x="814654" y="2268434"/>
            <a:ext cx="4765700" cy="828447"/>
            <a:chOff x="964618" y="2035824"/>
            <a:chExt cx="4765700" cy="828446"/>
          </a:xfrm>
        </p:grpSpPr>
        <p:sp>
          <p:nvSpPr>
            <p:cNvPr id="84" name="手繪多邊形 83"/>
            <p:cNvSpPr/>
            <p:nvPr/>
          </p:nvSpPr>
          <p:spPr>
            <a:xfrm>
              <a:off x="2632798" y="2035824"/>
              <a:ext cx="595249" cy="828446"/>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5" name="手繪多邊形 84"/>
            <p:cNvSpPr/>
            <p:nvPr/>
          </p:nvSpPr>
          <p:spPr>
            <a:xfrm>
              <a:off x="1798708" y="2035824"/>
              <a:ext cx="595249" cy="828446"/>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6" name="手繪多邊形 85"/>
            <p:cNvSpPr/>
            <p:nvPr/>
          </p:nvSpPr>
          <p:spPr>
            <a:xfrm>
              <a:off x="964618" y="2035824"/>
              <a:ext cx="595249" cy="828446"/>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7" name="手繪多邊形 86"/>
            <p:cNvSpPr/>
            <p:nvPr/>
          </p:nvSpPr>
          <p:spPr>
            <a:xfrm>
              <a:off x="3466888" y="2035824"/>
              <a:ext cx="595249" cy="828446"/>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8" name="手繪多邊形 87"/>
            <p:cNvSpPr/>
            <p:nvPr/>
          </p:nvSpPr>
          <p:spPr>
            <a:xfrm>
              <a:off x="4300978" y="2035824"/>
              <a:ext cx="595249" cy="828446"/>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9" name="手繪多邊形 88"/>
            <p:cNvSpPr/>
            <p:nvPr/>
          </p:nvSpPr>
          <p:spPr>
            <a:xfrm>
              <a:off x="5135069" y="2035824"/>
              <a:ext cx="595249" cy="828446"/>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sp>
        <p:nvSpPr>
          <p:cNvPr id="90" name="甜甜圈 89"/>
          <p:cNvSpPr/>
          <p:nvPr/>
        </p:nvSpPr>
        <p:spPr>
          <a:xfrm>
            <a:off x="7471239" y="3491497"/>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1" name="甜甜圈 90"/>
          <p:cNvSpPr/>
          <p:nvPr/>
        </p:nvSpPr>
        <p:spPr>
          <a:xfrm>
            <a:off x="8335880" y="3491497"/>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2" name="甜甜圈 91"/>
          <p:cNvSpPr/>
          <p:nvPr/>
        </p:nvSpPr>
        <p:spPr>
          <a:xfrm>
            <a:off x="6601295" y="3496040"/>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3" name="甜甜圈 92"/>
          <p:cNvSpPr/>
          <p:nvPr/>
        </p:nvSpPr>
        <p:spPr>
          <a:xfrm>
            <a:off x="1629715" y="4604421"/>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4" name="甜甜圈 93"/>
          <p:cNvSpPr/>
          <p:nvPr/>
        </p:nvSpPr>
        <p:spPr>
          <a:xfrm>
            <a:off x="2463805" y="4604421"/>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5" name="甜甜圈 94"/>
          <p:cNvSpPr/>
          <p:nvPr/>
        </p:nvSpPr>
        <p:spPr>
          <a:xfrm>
            <a:off x="795625" y="4604421"/>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6" name="甜甜圈 95"/>
          <p:cNvSpPr/>
          <p:nvPr/>
        </p:nvSpPr>
        <p:spPr>
          <a:xfrm>
            <a:off x="4131985" y="4604421"/>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7" name="甜甜圈 96"/>
          <p:cNvSpPr/>
          <p:nvPr/>
        </p:nvSpPr>
        <p:spPr>
          <a:xfrm>
            <a:off x="4966076" y="4604421"/>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8" name="甜甜圈 97"/>
          <p:cNvSpPr/>
          <p:nvPr/>
        </p:nvSpPr>
        <p:spPr>
          <a:xfrm>
            <a:off x="3297895" y="4604421"/>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99" name="十字形 98"/>
          <p:cNvSpPr/>
          <p:nvPr/>
        </p:nvSpPr>
        <p:spPr>
          <a:xfrm rot="18890610">
            <a:off x="6576703" y="4608907"/>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00" name="十字形 99"/>
          <p:cNvSpPr/>
          <p:nvPr/>
        </p:nvSpPr>
        <p:spPr>
          <a:xfrm rot="18890610">
            <a:off x="7446648" y="4608907"/>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01" name="十字形 100"/>
          <p:cNvSpPr/>
          <p:nvPr/>
        </p:nvSpPr>
        <p:spPr>
          <a:xfrm rot="18890610">
            <a:off x="8311289" y="4608907"/>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02" name="甜甜圈 101"/>
          <p:cNvSpPr/>
          <p:nvPr/>
        </p:nvSpPr>
        <p:spPr>
          <a:xfrm>
            <a:off x="1634593" y="5808379"/>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103" name="甜甜圈 102"/>
          <p:cNvSpPr/>
          <p:nvPr/>
        </p:nvSpPr>
        <p:spPr>
          <a:xfrm>
            <a:off x="2467464" y="5808379"/>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104" name="甜甜圈 103"/>
          <p:cNvSpPr/>
          <p:nvPr/>
        </p:nvSpPr>
        <p:spPr>
          <a:xfrm>
            <a:off x="801723" y="5812807"/>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105" name="甜甜圈 104"/>
          <p:cNvSpPr/>
          <p:nvPr/>
        </p:nvSpPr>
        <p:spPr>
          <a:xfrm>
            <a:off x="4133207" y="5803835"/>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106" name="甜甜圈 105"/>
          <p:cNvSpPr/>
          <p:nvPr/>
        </p:nvSpPr>
        <p:spPr>
          <a:xfrm>
            <a:off x="3300335" y="5808379"/>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107" name="十字形 106"/>
          <p:cNvSpPr/>
          <p:nvPr/>
        </p:nvSpPr>
        <p:spPr>
          <a:xfrm rot="18890610">
            <a:off x="4966076" y="580371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08" name="甜甜圈 107"/>
          <p:cNvSpPr/>
          <p:nvPr/>
        </p:nvSpPr>
        <p:spPr>
          <a:xfrm>
            <a:off x="6577623" y="5803835"/>
            <a:ext cx="619200" cy="619200"/>
          </a:xfrm>
          <a:prstGeom prst="donut">
            <a:avLst>
              <a:gd name="adj" fmla="val 16012"/>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black"/>
              </a:solidFill>
              <a:latin typeface="Arial"/>
              <a:ea typeface="微軟正黑體"/>
              <a:sym typeface="Arial"/>
            </a:endParaRPr>
          </a:p>
        </p:txBody>
      </p:sp>
      <p:sp>
        <p:nvSpPr>
          <p:cNvPr id="109" name="十字形 108"/>
          <p:cNvSpPr/>
          <p:nvPr/>
        </p:nvSpPr>
        <p:spPr>
          <a:xfrm rot="18890610">
            <a:off x="7446648" y="5812807"/>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0" name="十字形 109"/>
          <p:cNvSpPr/>
          <p:nvPr/>
        </p:nvSpPr>
        <p:spPr>
          <a:xfrm rot="18890610">
            <a:off x="8311289" y="580371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1" name="十字形 110"/>
          <p:cNvSpPr/>
          <p:nvPr/>
        </p:nvSpPr>
        <p:spPr>
          <a:xfrm rot="18890610">
            <a:off x="795625" y="350083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2" name="十字形 111"/>
          <p:cNvSpPr/>
          <p:nvPr/>
        </p:nvSpPr>
        <p:spPr>
          <a:xfrm rot="18890610">
            <a:off x="1629715" y="350083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3" name="十字形 112"/>
          <p:cNvSpPr/>
          <p:nvPr/>
        </p:nvSpPr>
        <p:spPr>
          <a:xfrm rot="18890610">
            <a:off x="2463805" y="350083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4" name="十字形 113"/>
          <p:cNvSpPr/>
          <p:nvPr/>
        </p:nvSpPr>
        <p:spPr>
          <a:xfrm rot="18890610">
            <a:off x="3297895" y="350083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5" name="十字形 114"/>
          <p:cNvSpPr/>
          <p:nvPr/>
        </p:nvSpPr>
        <p:spPr>
          <a:xfrm rot="18890610">
            <a:off x="4131985" y="350083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6" name="十字形 115"/>
          <p:cNvSpPr/>
          <p:nvPr/>
        </p:nvSpPr>
        <p:spPr>
          <a:xfrm rot="18890610">
            <a:off x="4966077" y="3500839"/>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7" name="圓角矩形圖說文字 116"/>
          <p:cNvSpPr/>
          <p:nvPr/>
        </p:nvSpPr>
        <p:spPr>
          <a:xfrm>
            <a:off x="10067637" y="3491497"/>
            <a:ext cx="1422401" cy="490043"/>
          </a:xfrm>
          <a:prstGeom prst="wedgeRoundRectCallout">
            <a:avLst>
              <a:gd name="adj1" fmla="val -80092"/>
              <a:gd name="adj2" fmla="val 36870"/>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sz="2800" b="1" dirty="0">
                <a:solidFill>
                  <a:prstClr val="white"/>
                </a:solidFill>
                <a:effectLst>
                  <a:outerShdw blurRad="38100" dist="38100" dir="2700000" algn="tl">
                    <a:srgbClr val="000000">
                      <a:alpha val="43137"/>
                    </a:srgbClr>
                  </a:outerShdw>
                </a:effectLst>
                <a:latin typeface="Arial"/>
                <a:ea typeface="微軟正黑體"/>
                <a:sym typeface="Arial"/>
              </a:rPr>
              <a:t>不成立</a:t>
            </a:r>
          </a:p>
        </p:txBody>
      </p:sp>
      <p:sp>
        <p:nvSpPr>
          <p:cNvPr id="118" name="圓角矩形圖說文字 117"/>
          <p:cNvSpPr/>
          <p:nvPr/>
        </p:nvSpPr>
        <p:spPr>
          <a:xfrm>
            <a:off x="10067636" y="4604421"/>
            <a:ext cx="1422401" cy="490043"/>
          </a:xfrm>
          <a:prstGeom prst="wedgeRoundRectCallout">
            <a:avLst>
              <a:gd name="adj1" fmla="val -80092"/>
              <a:gd name="adj2" fmla="val 36870"/>
              <a:gd name="adj3" fmla="val 16667"/>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sz="2800" b="1" dirty="0">
                <a:solidFill>
                  <a:prstClr val="white"/>
                </a:solidFill>
                <a:effectLst>
                  <a:outerShdw blurRad="38100" dist="38100" dir="2700000" algn="tl">
                    <a:srgbClr val="000000">
                      <a:alpha val="43137"/>
                    </a:srgbClr>
                  </a:outerShdw>
                </a:effectLst>
                <a:latin typeface="Arial"/>
                <a:ea typeface="微軟正黑體"/>
                <a:sym typeface="Arial"/>
              </a:rPr>
              <a:t>不成立</a:t>
            </a:r>
          </a:p>
        </p:txBody>
      </p:sp>
      <p:sp>
        <p:nvSpPr>
          <p:cNvPr id="119" name="圓角矩形圖說文字 118"/>
          <p:cNvSpPr/>
          <p:nvPr/>
        </p:nvSpPr>
        <p:spPr>
          <a:xfrm>
            <a:off x="10067636" y="5803833"/>
            <a:ext cx="1422401" cy="490043"/>
          </a:xfrm>
          <a:prstGeom prst="wedgeRoundRectCallout">
            <a:avLst>
              <a:gd name="adj1" fmla="val -80092"/>
              <a:gd name="adj2" fmla="val 36870"/>
              <a:gd name="adj3" fmla="val 16667"/>
            </a:avLst>
          </a:prstGeom>
          <a:solidFill>
            <a:schemeClr val="accent2">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sz="2800" b="1" dirty="0">
                <a:solidFill>
                  <a:prstClr val="white"/>
                </a:solidFill>
                <a:effectLst>
                  <a:outerShdw blurRad="38100" dist="38100" dir="2700000" algn="tl">
                    <a:srgbClr val="000000">
                      <a:alpha val="43137"/>
                    </a:srgbClr>
                  </a:outerShdw>
                </a:effectLst>
                <a:latin typeface="Arial"/>
                <a:ea typeface="微軟正黑體"/>
                <a:sym typeface="Arial"/>
              </a:rPr>
              <a:t>成立</a:t>
            </a:r>
          </a:p>
        </p:txBody>
      </p:sp>
      <p:sp>
        <p:nvSpPr>
          <p:cNvPr id="120" name="矩形 119"/>
          <p:cNvSpPr/>
          <p:nvPr/>
        </p:nvSpPr>
        <p:spPr>
          <a:xfrm>
            <a:off x="620205" y="1073249"/>
            <a:ext cx="11146923" cy="1015663"/>
          </a:xfrm>
          <a:prstGeom prst="rect">
            <a:avLst/>
          </a:prstGeom>
        </p:spPr>
        <p:txBody>
          <a:bodyPr wrap="square">
            <a:spAutoFit/>
          </a:bodyPr>
          <a:lstStyle/>
          <a:p>
            <a:pPr defTabSz="914377"/>
            <a:r>
              <a:rPr lang="zh-TW" altLang="en-US" sz="3200" b="1" dirty="0">
                <a:solidFill>
                  <a:srgbClr val="3886CC"/>
                </a:solidFill>
                <a:latin typeface="微軟正黑體" panose="020B0604030504040204" pitchFamily="34" charset="-120"/>
                <a:ea typeface="微軟正黑體"/>
                <a:cs typeface="Arial"/>
                <a:sym typeface="Arial"/>
              </a:rPr>
              <a:t>包含國民法官及法官意見在內，</a:t>
            </a:r>
            <a:r>
              <a:rPr lang="en-US" altLang="zh-TW" sz="3200" b="1" dirty="0">
                <a:solidFill>
                  <a:srgbClr val="3886CC"/>
                </a:solidFill>
                <a:latin typeface="微軟正黑體" panose="020B0604030504040204" pitchFamily="34" charset="-120"/>
                <a:ea typeface="微軟正黑體"/>
                <a:cs typeface="Arial"/>
                <a:sym typeface="Arial"/>
              </a:rPr>
              <a:t>2/3</a:t>
            </a:r>
            <a:r>
              <a:rPr lang="zh-TW" altLang="en-US" sz="3200" b="1" dirty="0">
                <a:solidFill>
                  <a:srgbClr val="3886CC"/>
                </a:solidFill>
                <a:latin typeface="微軟正黑體" panose="020B0604030504040204" pitchFamily="34" charset="-120"/>
                <a:ea typeface="微軟正黑體"/>
                <a:cs typeface="Arial"/>
                <a:sym typeface="Arial"/>
              </a:rPr>
              <a:t>多數決，才能認定</a:t>
            </a:r>
            <a:r>
              <a:rPr lang="zh-TW" altLang="en-US" sz="3200" b="1" dirty="0">
                <a:solidFill>
                  <a:schemeClr val="accent2">
                    <a:lumMod val="75000"/>
                  </a:schemeClr>
                </a:solidFill>
                <a:latin typeface="微軟正黑體" panose="020B0604030504040204" pitchFamily="34" charset="-120"/>
                <a:ea typeface="微軟正黑體"/>
                <a:cs typeface="Arial"/>
                <a:sym typeface="Arial"/>
              </a:rPr>
              <a:t>有罪</a:t>
            </a:r>
            <a:endParaRPr lang="en-US" altLang="zh-TW" sz="3200" b="1" dirty="0">
              <a:solidFill>
                <a:schemeClr val="accent2">
                  <a:lumMod val="75000"/>
                </a:schemeClr>
              </a:solidFill>
              <a:latin typeface="微軟正黑體" panose="020B0604030504040204" pitchFamily="34" charset="-120"/>
              <a:ea typeface="微軟正黑體"/>
              <a:cs typeface="Arial"/>
              <a:sym typeface="Arial"/>
            </a:endParaRPr>
          </a:p>
          <a:p>
            <a:pPr defTabSz="914377"/>
            <a:r>
              <a:rPr lang="zh-TW" altLang="en-US" sz="2800" b="1" dirty="0">
                <a:solidFill>
                  <a:srgbClr val="3886CC"/>
                </a:solidFill>
                <a:latin typeface="微軟正黑體" panose="020B0604030504040204" pitchFamily="34" charset="-120"/>
                <a:ea typeface="微軟正黑體"/>
                <a:cs typeface="Arial"/>
                <a:sym typeface="Arial"/>
              </a:rPr>
              <a:t>　　　</a:t>
            </a:r>
            <a:r>
              <a:rPr lang="zh-TW" altLang="en-US" sz="2800" b="1" dirty="0">
                <a:solidFill>
                  <a:schemeClr val="bg1">
                    <a:lumMod val="50000"/>
                  </a:schemeClr>
                </a:solidFill>
                <a:latin typeface="微軟正黑體 Light" panose="020B0304030504040204" pitchFamily="34" charset="-120"/>
                <a:ea typeface="微軟正黑體 Light" panose="020B0304030504040204" pitchFamily="34" charset="-120"/>
                <a:cs typeface="Arial"/>
                <a:sym typeface="Arial"/>
              </a:rPr>
              <a:t>同意票要超過６票，且其中有國民法官及職業法官的同意</a:t>
            </a:r>
          </a:p>
        </p:txBody>
      </p:sp>
      <p:sp>
        <p:nvSpPr>
          <p:cNvPr id="2" name="投影片編號版面配置區 1"/>
          <p:cNvSpPr>
            <a:spLocks noGrp="1"/>
          </p:cNvSpPr>
          <p:nvPr>
            <p:ph type="sldNum" sz="quarter" idx="12"/>
          </p:nvPr>
        </p:nvSpPr>
        <p:spPr/>
        <p:txBody>
          <a:bodyPr/>
          <a:lstStyle/>
          <a:p>
            <a:fld id="{DF1FDAB9-EB80-439B-AFD9-6119322AA0F3}" type="slidenum">
              <a:rPr lang="zh-TW" altLang="en-US" smtClean="0"/>
              <a:t>18</a:t>
            </a:fld>
            <a:endParaRPr lang="zh-TW" altLang="en-US"/>
          </a:p>
        </p:txBody>
      </p:sp>
    </p:spTree>
    <p:extLst>
      <p:ext uri="{BB962C8B-B14F-4D97-AF65-F5344CB8AC3E}">
        <p14:creationId xmlns:p14="http://schemas.microsoft.com/office/powerpoint/2010/main" val="6442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500"/>
                                        <p:tgtEl>
                                          <p:spTgt spid="1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500"/>
                                        <p:tgtEl>
                                          <p:spTgt spid="1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fade">
                                      <p:cBhvr>
                                        <p:cTn id="50" dur="500"/>
                                        <p:tgtEl>
                                          <p:spTgt spid="1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500"/>
                                        <p:tgtEl>
                                          <p:spTgt spid="9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8"/>
                                        </p:tgtEl>
                                        <p:attrNameLst>
                                          <p:attrName>style.visibility</p:attrName>
                                        </p:attrNameLst>
                                      </p:cBhvr>
                                      <p:to>
                                        <p:strVal val="visible"/>
                                      </p:to>
                                    </p:set>
                                    <p:animEffect transition="in" filter="fade">
                                      <p:cBhvr>
                                        <p:cTn id="64" dur="500"/>
                                        <p:tgtEl>
                                          <p:spTgt spid="9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500"/>
                                        <p:tgtEl>
                                          <p:spTgt spid="9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500"/>
                                        <p:tgtEl>
                                          <p:spTgt spid="9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animEffect transition="in" filter="fade">
                                      <p:cBhvr>
                                        <p:cTn id="73" dur="500"/>
                                        <p:tgtEl>
                                          <p:spTgt spid="9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fade">
                                      <p:cBhvr>
                                        <p:cTn id="76" dur="500"/>
                                        <p:tgtEl>
                                          <p:spTgt spid="10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1"/>
                                        </p:tgtEl>
                                        <p:attrNameLst>
                                          <p:attrName>style.visibility</p:attrName>
                                        </p:attrNameLst>
                                      </p:cBhvr>
                                      <p:to>
                                        <p:strVal val="visible"/>
                                      </p:to>
                                    </p:set>
                                    <p:animEffect transition="in" filter="fade">
                                      <p:cBhvr>
                                        <p:cTn id="79" dur="500"/>
                                        <p:tgtEl>
                                          <p:spTgt spid="101"/>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4"/>
                                        </p:tgtEl>
                                        <p:attrNameLst>
                                          <p:attrName>style.visibility</p:attrName>
                                        </p:attrNameLst>
                                      </p:cBhvr>
                                      <p:to>
                                        <p:strVal val="visible"/>
                                      </p:to>
                                    </p:set>
                                    <p:animEffect transition="in" filter="fade">
                                      <p:cBhvr>
                                        <p:cTn id="88" dur="500"/>
                                        <p:tgtEl>
                                          <p:spTgt spid="10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animEffect transition="in" filter="fade">
                                      <p:cBhvr>
                                        <p:cTn id="91" dur="500"/>
                                        <p:tgtEl>
                                          <p:spTgt spid="10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6"/>
                                        </p:tgtEl>
                                        <p:attrNameLst>
                                          <p:attrName>style.visibility</p:attrName>
                                        </p:attrNameLst>
                                      </p:cBhvr>
                                      <p:to>
                                        <p:strVal val="visible"/>
                                      </p:to>
                                    </p:set>
                                    <p:animEffect transition="in" filter="fade">
                                      <p:cBhvr>
                                        <p:cTn id="94" dur="500"/>
                                        <p:tgtEl>
                                          <p:spTgt spid="10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3"/>
                                        </p:tgtEl>
                                        <p:attrNameLst>
                                          <p:attrName>style.visibility</p:attrName>
                                        </p:attrNameLst>
                                      </p:cBhvr>
                                      <p:to>
                                        <p:strVal val="visible"/>
                                      </p:to>
                                    </p:set>
                                    <p:animEffect transition="in" filter="fade">
                                      <p:cBhvr>
                                        <p:cTn id="97" dur="500"/>
                                        <p:tgtEl>
                                          <p:spTgt spid="10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500"/>
                                        <p:tgtEl>
                                          <p:spTgt spid="10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7"/>
                                        </p:tgtEl>
                                        <p:attrNameLst>
                                          <p:attrName>style.visibility</p:attrName>
                                        </p:attrNameLst>
                                      </p:cBhvr>
                                      <p:to>
                                        <p:strVal val="visible"/>
                                      </p:to>
                                    </p:set>
                                    <p:animEffect transition="in" filter="fade">
                                      <p:cBhvr>
                                        <p:cTn id="103" dur="500"/>
                                        <p:tgtEl>
                                          <p:spTgt spid="10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8"/>
                                        </p:tgtEl>
                                        <p:attrNameLst>
                                          <p:attrName>style.visibility</p:attrName>
                                        </p:attrNameLst>
                                      </p:cBhvr>
                                      <p:to>
                                        <p:strVal val="visible"/>
                                      </p:to>
                                    </p:set>
                                    <p:animEffect transition="in" filter="fade">
                                      <p:cBhvr>
                                        <p:cTn id="106" dur="500"/>
                                        <p:tgtEl>
                                          <p:spTgt spid="10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9"/>
                                        </p:tgtEl>
                                        <p:attrNameLst>
                                          <p:attrName>style.visibility</p:attrName>
                                        </p:attrNameLst>
                                      </p:cBhvr>
                                      <p:to>
                                        <p:strVal val="visible"/>
                                      </p:to>
                                    </p:set>
                                    <p:animEffect transition="in" filter="fade">
                                      <p:cBhvr>
                                        <p:cTn id="109" dur="500"/>
                                        <p:tgtEl>
                                          <p:spTgt spid="10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0"/>
                                        </p:tgtEl>
                                        <p:attrNameLst>
                                          <p:attrName>style.visibility</p:attrName>
                                        </p:attrNameLst>
                                      </p:cBhvr>
                                      <p:to>
                                        <p:strVal val="visible"/>
                                      </p:to>
                                    </p:set>
                                    <p:animEffect transition="in" filter="fade">
                                      <p:cBhvr>
                                        <p:cTn id="112" dur="500"/>
                                        <p:tgtEl>
                                          <p:spTgt spid="110"/>
                                        </p:tgtEl>
                                      </p:cBhvr>
                                    </p:animEffec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119"/>
                                        </p:tgtEl>
                                        <p:attrNameLst>
                                          <p:attrName>style.visibility</p:attrName>
                                        </p:attrNameLst>
                                      </p:cBhvr>
                                      <p:to>
                                        <p:strVal val="visible"/>
                                      </p:to>
                                    </p:set>
                                    <p:animEffect transition="in" filter="fade">
                                      <p:cBhvr>
                                        <p:cTn id="11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 y="108140"/>
            <a:ext cx="12192001" cy="9507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35" name="矩形 34"/>
          <p:cNvSpPr/>
          <p:nvPr/>
        </p:nvSpPr>
        <p:spPr>
          <a:xfrm>
            <a:off x="8987241" y="-49528"/>
            <a:ext cx="3204761" cy="950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36" name="矩形 35"/>
          <p:cNvSpPr/>
          <p:nvPr/>
        </p:nvSpPr>
        <p:spPr>
          <a:xfrm>
            <a:off x="1" y="-44260"/>
            <a:ext cx="12192001" cy="950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2" name="矩形 1"/>
          <p:cNvSpPr/>
          <p:nvPr/>
        </p:nvSpPr>
        <p:spPr>
          <a:xfrm>
            <a:off x="3710978" y="184395"/>
            <a:ext cx="5351004" cy="584775"/>
          </a:xfrm>
          <a:prstGeom prst="rect">
            <a:avLst/>
          </a:prstGeom>
        </p:spPr>
        <p:txBody>
          <a:bodyPr wrap="square">
            <a:spAutoFit/>
          </a:bodyPr>
          <a:lstStyle/>
          <a:p>
            <a:pPr defTabSz="914377"/>
            <a:r>
              <a:rPr lang="zh-TW" altLang="en-US" sz="3200" b="1" dirty="0">
                <a:solidFill>
                  <a:schemeClr val="bg1"/>
                </a:solidFill>
                <a:latin typeface="微軟正黑體" panose="020B0604030504040204" pitchFamily="34" charset="-120"/>
                <a:ea typeface="微軟正黑體"/>
                <a:cs typeface="Arial" panose="020B0604020202020204" pitchFamily="34" charset="0"/>
                <a:sym typeface="Arial"/>
              </a:rPr>
              <a:t>判輕或判重：怎麼決定？</a:t>
            </a:r>
          </a:p>
        </p:txBody>
      </p:sp>
      <p:sp>
        <p:nvSpPr>
          <p:cNvPr id="3" name="矩形 2"/>
          <p:cNvSpPr/>
          <p:nvPr/>
        </p:nvSpPr>
        <p:spPr>
          <a:xfrm>
            <a:off x="588649" y="1013685"/>
            <a:ext cx="11146923" cy="1384995"/>
          </a:xfrm>
          <a:prstGeom prst="rect">
            <a:avLst/>
          </a:prstGeom>
        </p:spPr>
        <p:txBody>
          <a:bodyPr wrap="square">
            <a:spAutoFit/>
          </a:bodyPr>
          <a:lstStyle/>
          <a:p>
            <a:pPr defTabSz="914377"/>
            <a:r>
              <a:rPr lang="zh-TW" altLang="en-US" sz="3200" b="1" dirty="0">
                <a:solidFill>
                  <a:srgbClr val="3886CC"/>
                </a:solidFill>
                <a:latin typeface="微軟正黑體" panose="020B0604030504040204" pitchFamily="34" charset="-120"/>
                <a:ea typeface="微軟正黑體"/>
                <a:cs typeface="Arial"/>
                <a:sym typeface="Arial"/>
              </a:rPr>
              <a:t>包含國民法官及法官意見在內，</a:t>
            </a:r>
            <a:r>
              <a:rPr lang="en-US" altLang="zh-TW" sz="3200" b="1" dirty="0">
                <a:solidFill>
                  <a:srgbClr val="3886CC"/>
                </a:solidFill>
                <a:latin typeface="微軟正黑體" panose="020B0604030504040204" pitchFamily="34" charset="-120"/>
                <a:ea typeface="微軟正黑體"/>
                <a:cs typeface="Arial"/>
                <a:sym typeface="Arial"/>
              </a:rPr>
              <a:t>1/2</a:t>
            </a:r>
            <a:r>
              <a:rPr lang="zh-TW" altLang="en-US" sz="3200" b="1" dirty="0">
                <a:solidFill>
                  <a:srgbClr val="3886CC"/>
                </a:solidFill>
                <a:latin typeface="微軟正黑體" panose="020B0604030504040204" pitchFamily="34" charset="-120"/>
                <a:ea typeface="微軟正黑體"/>
                <a:cs typeface="Arial"/>
                <a:sym typeface="Arial"/>
              </a:rPr>
              <a:t>多數決，決定判多久</a:t>
            </a:r>
            <a:endParaRPr lang="en-US" altLang="zh-TW" sz="3200" b="1" dirty="0">
              <a:solidFill>
                <a:srgbClr val="3886CC"/>
              </a:solidFill>
              <a:latin typeface="微軟正黑體" panose="020B0604030504040204" pitchFamily="34" charset="-120"/>
              <a:ea typeface="微軟正黑體"/>
              <a:cs typeface="Arial"/>
              <a:sym typeface="Arial"/>
            </a:endParaRPr>
          </a:p>
          <a:p>
            <a:pPr algn="r" defTabSz="914377"/>
            <a:r>
              <a:rPr lang="en-US" altLang="zh-TW" sz="2400" b="1" dirty="0">
                <a:solidFill>
                  <a:srgbClr val="002060"/>
                </a:solidFill>
                <a:latin typeface="微軟正黑體" panose="020B0604030504040204" pitchFamily="34" charset="-120"/>
                <a:cs typeface="Arial"/>
                <a:sym typeface="Arial"/>
              </a:rPr>
              <a:t>(</a:t>
            </a:r>
            <a:r>
              <a:rPr lang="zh-TW" altLang="en-US" sz="2400" b="1" dirty="0">
                <a:solidFill>
                  <a:srgbClr val="002060"/>
                </a:solidFill>
                <a:latin typeface="微軟正黑體" panose="020B0604030504040204" pitchFamily="34" charset="-120"/>
                <a:cs typeface="Arial"/>
                <a:sym typeface="Arial"/>
              </a:rPr>
              <a:t>死刑須</a:t>
            </a:r>
            <a:r>
              <a:rPr lang="en-US" altLang="zh-TW" sz="2400" b="1" dirty="0">
                <a:solidFill>
                  <a:srgbClr val="002060"/>
                </a:solidFill>
                <a:latin typeface="微軟正黑體" panose="020B0604030504040204" pitchFamily="34" charset="-120"/>
                <a:cs typeface="Arial"/>
                <a:sym typeface="Arial"/>
              </a:rPr>
              <a:t>2/3</a:t>
            </a:r>
            <a:r>
              <a:rPr lang="zh-TW" altLang="en-US" sz="2400" b="1" dirty="0">
                <a:solidFill>
                  <a:srgbClr val="002060"/>
                </a:solidFill>
                <a:latin typeface="微軟正黑體" panose="020B0604030504040204" pitchFamily="34" charset="-120"/>
                <a:cs typeface="Arial"/>
                <a:sym typeface="Arial"/>
              </a:rPr>
              <a:t>決</a:t>
            </a:r>
            <a:r>
              <a:rPr lang="en-US" altLang="zh-TW" sz="2400" b="1" dirty="0">
                <a:solidFill>
                  <a:srgbClr val="002060"/>
                </a:solidFill>
                <a:latin typeface="微軟正黑體" panose="020B0604030504040204" pitchFamily="34" charset="-120"/>
                <a:cs typeface="Arial"/>
                <a:sym typeface="Arial"/>
              </a:rPr>
              <a:t>)</a:t>
            </a:r>
            <a:endParaRPr lang="en-US" altLang="zh-TW" sz="2400" b="1" dirty="0">
              <a:solidFill>
                <a:srgbClr val="002060"/>
              </a:solidFill>
              <a:latin typeface="微軟正黑體" panose="020B0604030504040204" pitchFamily="34" charset="-120"/>
              <a:ea typeface="微軟正黑體"/>
              <a:cs typeface="Arial"/>
              <a:sym typeface="Arial"/>
            </a:endParaRPr>
          </a:p>
          <a:p>
            <a:pPr defTabSz="914377"/>
            <a:r>
              <a:rPr lang="zh-TW" altLang="en-US" sz="2800" dirty="0">
                <a:solidFill>
                  <a:srgbClr val="E7E6E6">
                    <a:lumMod val="50000"/>
                  </a:srgbClr>
                </a:solidFill>
                <a:latin typeface="微軟正黑體" panose="020B0604030504040204" pitchFamily="34" charset="-120"/>
                <a:ea typeface="微軟正黑體"/>
                <a:cs typeface="Arial"/>
                <a:sym typeface="Arial"/>
              </a:rPr>
              <a:t>         同意票要超過</a:t>
            </a:r>
            <a:r>
              <a:rPr lang="en-US" altLang="zh-TW" sz="2800" dirty="0">
                <a:solidFill>
                  <a:srgbClr val="E7E6E6">
                    <a:lumMod val="50000"/>
                  </a:srgbClr>
                </a:solidFill>
                <a:latin typeface="微軟正黑體" panose="020B0604030504040204" pitchFamily="34" charset="-120"/>
                <a:ea typeface="微軟正黑體"/>
                <a:cs typeface="Arial"/>
                <a:sym typeface="Arial"/>
              </a:rPr>
              <a:t>5</a:t>
            </a:r>
            <a:r>
              <a:rPr lang="zh-TW" altLang="en-US" sz="2800" dirty="0">
                <a:solidFill>
                  <a:srgbClr val="E7E6E6">
                    <a:lumMod val="50000"/>
                  </a:srgbClr>
                </a:solidFill>
                <a:latin typeface="微軟正黑體" panose="020B0604030504040204" pitchFamily="34" charset="-120"/>
                <a:ea typeface="微軟正黑體"/>
                <a:cs typeface="Arial"/>
                <a:sym typeface="Arial"/>
              </a:rPr>
              <a:t>票，且同時有國民法官及職業法官的同意，</a:t>
            </a:r>
            <a:endParaRPr lang="en-US" altLang="zh-TW" sz="2800" dirty="0">
              <a:solidFill>
                <a:srgbClr val="E7E6E6">
                  <a:lumMod val="50000"/>
                </a:srgbClr>
              </a:solidFill>
              <a:latin typeface="微軟正黑體" panose="020B0604030504040204" pitchFamily="34" charset="-120"/>
              <a:ea typeface="微軟正黑體"/>
              <a:cs typeface="Arial"/>
              <a:sym typeface="Arial"/>
            </a:endParaRPr>
          </a:p>
        </p:txBody>
      </p:sp>
      <p:sp>
        <p:nvSpPr>
          <p:cNvPr id="7" name="手繪多邊形 6"/>
          <p:cNvSpPr/>
          <p:nvPr/>
        </p:nvSpPr>
        <p:spPr>
          <a:xfrm>
            <a:off x="3147720" y="3430290"/>
            <a:ext cx="474595" cy="61875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8" name="手繪多邊形 7"/>
          <p:cNvSpPr/>
          <p:nvPr/>
        </p:nvSpPr>
        <p:spPr>
          <a:xfrm>
            <a:off x="7825357" y="3430290"/>
            <a:ext cx="474595" cy="61875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9" name="手繪多邊形 8"/>
          <p:cNvSpPr/>
          <p:nvPr/>
        </p:nvSpPr>
        <p:spPr>
          <a:xfrm>
            <a:off x="8581257" y="3430290"/>
            <a:ext cx="474595" cy="61875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0" name="手繪多邊形 9"/>
          <p:cNvSpPr/>
          <p:nvPr/>
        </p:nvSpPr>
        <p:spPr>
          <a:xfrm>
            <a:off x="5188913" y="3430290"/>
            <a:ext cx="474595" cy="61875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1" name="手繪多邊形 10"/>
          <p:cNvSpPr/>
          <p:nvPr/>
        </p:nvSpPr>
        <p:spPr>
          <a:xfrm>
            <a:off x="5911885" y="3430290"/>
            <a:ext cx="474595" cy="61875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2" name="手繪多邊形 11"/>
          <p:cNvSpPr/>
          <p:nvPr/>
        </p:nvSpPr>
        <p:spPr>
          <a:xfrm>
            <a:off x="5188913" y="4210147"/>
            <a:ext cx="474595" cy="61875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rgbClr val="A6C9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nvGrpSpPr>
          <p:cNvPr id="17" name="群組 16"/>
          <p:cNvGrpSpPr/>
          <p:nvPr/>
        </p:nvGrpSpPr>
        <p:grpSpPr>
          <a:xfrm>
            <a:off x="7826352" y="4194125"/>
            <a:ext cx="478507" cy="650803"/>
            <a:chOff x="6598801" y="4779407"/>
            <a:chExt cx="600156" cy="871351"/>
          </a:xfrm>
        </p:grpSpPr>
        <p:sp>
          <p:nvSpPr>
            <p:cNvPr id="15" name="手繪多邊形 14"/>
            <p:cNvSpPr/>
            <p:nvPr/>
          </p:nvSpPr>
          <p:spPr>
            <a:xfrm>
              <a:off x="6598801" y="4779407"/>
              <a:ext cx="600156" cy="86663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16" name="手繪多邊形 15"/>
            <p:cNvSpPr/>
            <p:nvPr/>
          </p:nvSpPr>
          <p:spPr>
            <a:xfrm>
              <a:off x="6633627" y="5165318"/>
              <a:ext cx="525200" cy="485440"/>
            </a:xfrm>
            <a:custGeom>
              <a:avLst/>
              <a:gdLst>
                <a:gd name="connsiteX0" fmla="*/ 313768 w 1465095"/>
                <a:gd name="connsiteY0" fmla="*/ 0 h 1354181"/>
                <a:gd name="connsiteX1" fmla="*/ 716074 w 1465095"/>
                <a:gd name="connsiteY1" fmla="*/ 420769 h 1354181"/>
                <a:gd name="connsiteX2" fmla="*/ 1169972 w 1465095"/>
                <a:gd name="connsiteY2" fmla="*/ 0 h 1354181"/>
                <a:gd name="connsiteX3" fmla="*/ 1465095 w 1465095"/>
                <a:gd name="connsiteY3" fmla="*/ 318360 h 1354181"/>
                <a:gd name="connsiteX4" fmla="*/ 1016110 w 1465095"/>
                <a:gd name="connsiteY4" fmla="*/ 734575 h 1354181"/>
                <a:gd name="connsiteX5" fmla="*/ 1021005 w 1465095"/>
                <a:gd name="connsiteY5" fmla="*/ 739695 h 1354181"/>
                <a:gd name="connsiteX6" fmla="*/ 950198 w 1465095"/>
                <a:gd name="connsiteY6" fmla="*/ 807395 h 1354181"/>
                <a:gd name="connsiteX7" fmla="*/ 950198 w 1465095"/>
                <a:gd name="connsiteY7" fmla="*/ 1354181 h 1354181"/>
                <a:gd name="connsiteX8" fmla="*/ 516089 w 1465095"/>
                <a:gd name="connsiteY8" fmla="*/ 1354181 h 1354181"/>
                <a:gd name="connsiteX9" fmla="*/ 516089 w 1465095"/>
                <a:gd name="connsiteY9" fmla="*/ 839775 h 1354181"/>
                <a:gd name="connsiteX10" fmla="*/ 0 w 1465095"/>
                <a:gd name="connsiteY10" fmla="*/ 300000 h 135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095" h="1354181">
                  <a:moveTo>
                    <a:pt x="313768" y="0"/>
                  </a:moveTo>
                  <a:lnTo>
                    <a:pt x="716074" y="420769"/>
                  </a:lnTo>
                  <a:lnTo>
                    <a:pt x="1169972" y="0"/>
                  </a:lnTo>
                  <a:lnTo>
                    <a:pt x="1465095" y="318360"/>
                  </a:lnTo>
                  <a:lnTo>
                    <a:pt x="1016110" y="734575"/>
                  </a:lnTo>
                  <a:lnTo>
                    <a:pt x="1021005" y="739695"/>
                  </a:lnTo>
                  <a:lnTo>
                    <a:pt x="950198" y="807395"/>
                  </a:lnTo>
                  <a:lnTo>
                    <a:pt x="950198" y="1354181"/>
                  </a:lnTo>
                  <a:lnTo>
                    <a:pt x="516089" y="1354181"/>
                  </a:lnTo>
                  <a:lnTo>
                    <a:pt x="516089" y="839775"/>
                  </a:lnTo>
                  <a:lnTo>
                    <a:pt x="0" y="300000"/>
                  </a:lnTo>
                  <a:close/>
                </a:path>
              </a:pathLst>
            </a:custGeom>
            <a:solidFill>
              <a:srgbClr val="260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grpSp>
        <p:nvGrpSpPr>
          <p:cNvPr id="18" name="群組 17"/>
          <p:cNvGrpSpPr/>
          <p:nvPr/>
        </p:nvGrpSpPr>
        <p:grpSpPr>
          <a:xfrm>
            <a:off x="5911885" y="4194125"/>
            <a:ext cx="478507" cy="650803"/>
            <a:chOff x="6598801" y="4779407"/>
            <a:chExt cx="600156" cy="871351"/>
          </a:xfrm>
        </p:grpSpPr>
        <p:sp>
          <p:nvSpPr>
            <p:cNvPr id="19" name="手繪多邊形 18"/>
            <p:cNvSpPr/>
            <p:nvPr/>
          </p:nvSpPr>
          <p:spPr>
            <a:xfrm>
              <a:off x="6598801" y="4779407"/>
              <a:ext cx="600156" cy="86663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20" name="手繪多邊形 19"/>
            <p:cNvSpPr/>
            <p:nvPr/>
          </p:nvSpPr>
          <p:spPr>
            <a:xfrm>
              <a:off x="6633627" y="5165318"/>
              <a:ext cx="525200" cy="485440"/>
            </a:xfrm>
            <a:custGeom>
              <a:avLst/>
              <a:gdLst>
                <a:gd name="connsiteX0" fmla="*/ 313768 w 1465095"/>
                <a:gd name="connsiteY0" fmla="*/ 0 h 1354181"/>
                <a:gd name="connsiteX1" fmla="*/ 716074 w 1465095"/>
                <a:gd name="connsiteY1" fmla="*/ 420769 h 1354181"/>
                <a:gd name="connsiteX2" fmla="*/ 1169972 w 1465095"/>
                <a:gd name="connsiteY2" fmla="*/ 0 h 1354181"/>
                <a:gd name="connsiteX3" fmla="*/ 1465095 w 1465095"/>
                <a:gd name="connsiteY3" fmla="*/ 318360 h 1354181"/>
                <a:gd name="connsiteX4" fmla="*/ 1016110 w 1465095"/>
                <a:gd name="connsiteY4" fmla="*/ 734575 h 1354181"/>
                <a:gd name="connsiteX5" fmla="*/ 1021005 w 1465095"/>
                <a:gd name="connsiteY5" fmla="*/ 739695 h 1354181"/>
                <a:gd name="connsiteX6" fmla="*/ 950198 w 1465095"/>
                <a:gd name="connsiteY6" fmla="*/ 807395 h 1354181"/>
                <a:gd name="connsiteX7" fmla="*/ 950198 w 1465095"/>
                <a:gd name="connsiteY7" fmla="*/ 1354181 h 1354181"/>
                <a:gd name="connsiteX8" fmla="*/ 516089 w 1465095"/>
                <a:gd name="connsiteY8" fmla="*/ 1354181 h 1354181"/>
                <a:gd name="connsiteX9" fmla="*/ 516089 w 1465095"/>
                <a:gd name="connsiteY9" fmla="*/ 839775 h 1354181"/>
                <a:gd name="connsiteX10" fmla="*/ 0 w 1465095"/>
                <a:gd name="connsiteY10" fmla="*/ 300000 h 135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095" h="1354181">
                  <a:moveTo>
                    <a:pt x="313768" y="0"/>
                  </a:moveTo>
                  <a:lnTo>
                    <a:pt x="716074" y="420769"/>
                  </a:lnTo>
                  <a:lnTo>
                    <a:pt x="1169972" y="0"/>
                  </a:lnTo>
                  <a:lnTo>
                    <a:pt x="1465095" y="318360"/>
                  </a:lnTo>
                  <a:lnTo>
                    <a:pt x="1016110" y="734575"/>
                  </a:lnTo>
                  <a:lnTo>
                    <a:pt x="1021005" y="739695"/>
                  </a:lnTo>
                  <a:lnTo>
                    <a:pt x="950198" y="807395"/>
                  </a:lnTo>
                  <a:lnTo>
                    <a:pt x="950198" y="1354181"/>
                  </a:lnTo>
                  <a:lnTo>
                    <a:pt x="516089" y="1354181"/>
                  </a:lnTo>
                  <a:lnTo>
                    <a:pt x="516089" y="839775"/>
                  </a:lnTo>
                  <a:lnTo>
                    <a:pt x="0" y="300000"/>
                  </a:lnTo>
                  <a:close/>
                </a:path>
              </a:pathLst>
            </a:custGeom>
            <a:solidFill>
              <a:srgbClr val="260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grpSp>
        <p:nvGrpSpPr>
          <p:cNvPr id="21" name="群組 20"/>
          <p:cNvGrpSpPr/>
          <p:nvPr/>
        </p:nvGrpSpPr>
        <p:grpSpPr>
          <a:xfrm>
            <a:off x="3143808" y="4194125"/>
            <a:ext cx="478507" cy="650803"/>
            <a:chOff x="6598801" y="4779407"/>
            <a:chExt cx="600156" cy="871351"/>
          </a:xfrm>
        </p:grpSpPr>
        <p:sp>
          <p:nvSpPr>
            <p:cNvPr id="22" name="手繪多邊形 21"/>
            <p:cNvSpPr/>
            <p:nvPr/>
          </p:nvSpPr>
          <p:spPr>
            <a:xfrm>
              <a:off x="6598801" y="4779407"/>
              <a:ext cx="600156" cy="866639"/>
            </a:xfrm>
            <a:custGeom>
              <a:avLst/>
              <a:gdLst>
                <a:gd name="connsiteX0" fmla="*/ 160681 w 595249"/>
                <a:gd name="connsiteY0" fmla="*/ 358510 h 828446"/>
                <a:gd name="connsiteX1" fmla="*/ 216360 w 595249"/>
                <a:gd name="connsiteY1" fmla="*/ 396044 h 828446"/>
                <a:gd name="connsiteX2" fmla="*/ 297624 w 595249"/>
                <a:gd name="connsiteY2" fmla="*/ 412447 h 828446"/>
                <a:gd name="connsiteX3" fmla="*/ 378888 w 595249"/>
                <a:gd name="connsiteY3" fmla="*/ 396044 h 828446"/>
                <a:gd name="connsiteX4" fmla="*/ 434567 w 595249"/>
                <a:gd name="connsiteY4" fmla="*/ 358510 h 828446"/>
                <a:gd name="connsiteX5" fmla="*/ 450887 w 595249"/>
                <a:gd name="connsiteY5" fmla="*/ 363576 h 828446"/>
                <a:gd name="connsiteX6" fmla="*/ 595249 w 595249"/>
                <a:gd name="connsiteY6" fmla="*/ 581368 h 828446"/>
                <a:gd name="connsiteX7" fmla="*/ 595249 w 595249"/>
                <a:gd name="connsiteY7" fmla="*/ 796962 h 828446"/>
                <a:gd name="connsiteX8" fmla="*/ 592075 w 595249"/>
                <a:gd name="connsiteY8" fmla="*/ 828446 h 828446"/>
                <a:gd name="connsiteX9" fmla="*/ 3174 w 595249"/>
                <a:gd name="connsiteY9" fmla="*/ 828446 h 828446"/>
                <a:gd name="connsiteX10" fmla="*/ 0 w 595249"/>
                <a:gd name="connsiteY10" fmla="*/ 796962 h 828446"/>
                <a:gd name="connsiteX11" fmla="*/ 0 w 595249"/>
                <a:gd name="connsiteY11" fmla="*/ 581368 h 828446"/>
                <a:gd name="connsiteX12" fmla="*/ 144362 w 595249"/>
                <a:gd name="connsiteY12" fmla="*/ 363576 h 828446"/>
                <a:gd name="connsiteX13" fmla="*/ 296054 w 595249"/>
                <a:gd name="connsiteY13" fmla="*/ 0 h 828446"/>
                <a:gd name="connsiteX14" fmla="*/ 496900 w 595249"/>
                <a:gd name="connsiteY14" fmla="*/ 190914 h 828446"/>
                <a:gd name="connsiteX15" fmla="*/ 296054 w 595249"/>
                <a:gd name="connsiteY15" fmla="*/ 381828 h 828446"/>
                <a:gd name="connsiteX16" fmla="*/ 95208 w 595249"/>
                <a:gd name="connsiteY16" fmla="*/ 190914 h 828446"/>
                <a:gd name="connsiteX17" fmla="*/ 296054 w 595249"/>
                <a:gd name="connsiteY17" fmla="*/ 0 h 8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249" h="828446">
                  <a:moveTo>
                    <a:pt x="160681" y="358510"/>
                  </a:moveTo>
                  <a:lnTo>
                    <a:pt x="216360" y="396044"/>
                  </a:lnTo>
                  <a:cubicBezTo>
                    <a:pt x="241338" y="406606"/>
                    <a:pt x="268799" y="412447"/>
                    <a:pt x="297624" y="412447"/>
                  </a:cubicBezTo>
                  <a:cubicBezTo>
                    <a:pt x="326450" y="412447"/>
                    <a:pt x="353911" y="406606"/>
                    <a:pt x="378888" y="396044"/>
                  </a:cubicBezTo>
                  <a:lnTo>
                    <a:pt x="434567" y="358510"/>
                  </a:lnTo>
                  <a:lnTo>
                    <a:pt x="450887" y="363576"/>
                  </a:lnTo>
                  <a:cubicBezTo>
                    <a:pt x="535723" y="399458"/>
                    <a:pt x="595249" y="483462"/>
                    <a:pt x="595249" y="581368"/>
                  </a:cubicBezTo>
                  <a:lnTo>
                    <a:pt x="595249" y="796962"/>
                  </a:lnTo>
                  <a:lnTo>
                    <a:pt x="592075" y="828446"/>
                  </a:lnTo>
                  <a:lnTo>
                    <a:pt x="3174" y="828446"/>
                  </a:lnTo>
                  <a:lnTo>
                    <a:pt x="0" y="796962"/>
                  </a:lnTo>
                  <a:lnTo>
                    <a:pt x="0" y="581368"/>
                  </a:lnTo>
                  <a:cubicBezTo>
                    <a:pt x="0" y="483462"/>
                    <a:pt x="59526" y="399458"/>
                    <a:pt x="144362" y="363576"/>
                  </a:cubicBezTo>
                  <a:close/>
                  <a:moveTo>
                    <a:pt x="296054" y="0"/>
                  </a:moveTo>
                  <a:cubicBezTo>
                    <a:pt x="406978" y="0"/>
                    <a:pt x="496900" y="85475"/>
                    <a:pt x="496900" y="190914"/>
                  </a:cubicBezTo>
                  <a:cubicBezTo>
                    <a:pt x="496900" y="296353"/>
                    <a:pt x="406978" y="381828"/>
                    <a:pt x="296054" y="381828"/>
                  </a:cubicBezTo>
                  <a:cubicBezTo>
                    <a:pt x="185130" y="381828"/>
                    <a:pt x="95208" y="296353"/>
                    <a:pt x="95208" y="190914"/>
                  </a:cubicBezTo>
                  <a:cubicBezTo>
                    <a:pt x="95208" y="85475"/>
                    <a:pt x="185130" y="0"/>
                    <a:pt x="296054" y="0"/>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23" name="手繪多邊形 22"/>
            <p:cNvSpPr/>
            <p:nvPr/>
          </p:nvSpPr>
          <p:spPr>
            <a:xfrm>
              <a:off x="6633627" y="5165318"/>
              <a:ext cx="525200" cy="485440"/>
            </a:xfrm>
            <a:custGeom>
              <a:avLst/>
              <a:gdLst>
                <a:gd name="connsiteX0" fmla="*/ 313768 w 1465095"/>
                <a:gd name="connsiteY0" fmla="*/ 0 h 1354181"/>
                <a:gd name="connsiteX1" fmla="*/ 716074 w 1465095"/>
                <a:gd name="connsiteY1" fmla="*/ 420769 h 1354181"/>
                <a:gd name="connsiteX2" fmla="*/ 1169972 w 1465095"/>
                <a:gd name="connsiteY2" fmla="*/ 0 h 1354181"/>
                <a:gd name="connsiteX3" fmla="*/ 1465095 w 1465095"/>
                <a:gd name="connsiteY3" fmla="*/ 318360 h 1354181"/>
                <a:gd name="connsiteX4" fmla="*/ 1016110 w 1465095"/>
                <a:gd name="connsiteY4" fmla="*/ 734575 h 1354181"/>
                <a:gd name="connsiteX5" fmla="*/ 1021005 w 1465095"/>
                <a:gd name="connsiteY5" fmla="*/ 739695 h 1354181"/>
                <a:gd name="connsiteX6" fmla="*/ 950198 w 1465095"/>
                <a:gd name="connsiteY6" fmla="*/ 807395 h 1354181"/>
                <a:gd name="connsiteX7" fmla="*/ 950198 w 1465095"/>
                <a:gd name="connsiteY7" fmla="*/ 1354181 h 1354181"/>
                <a:gd name="connsiteX8" fmla="*/ 516089 w 1465095"/>
                <a:gd name="connsiteY8" fmla="*/ 1354181 h 1354181"/>
                <a:gd name="connsiteX9" fmla="*/ 516089 w 1465095"/>
                <a:gd name="connsiteY9" fmla="*/ 839775 h 1354181"/>
                <a:gd name="connsiteX10" fmla="*/ 0 w 1465095"/>
                <a:gd name="connsiteY10" fmla="*/ 300000 h 135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5095" h="1354181">
                  <a:moveTo>
                    <a:pt x="313768" y="0"/>
                  </a:moveTo>
                  <a:lnTo>
                    <a:pt x="716074" y="420769"/>
                  </a:lnTo>
                  <a:lnTo>
                    <a:pt x="1169972" y="0"/>
                  </a:lnTo>
                  <a:lnTo>
                    <a:pt x="1465095" y="318360"/>
                  </a:lnTo>
                  <a:lnTo>
                    <a:pt x="1016110" y="734575"/>
                  </a:lnTo>
                  <a:lnTo>
                    <a:pt x="1021005" y="739695"/>
                  </a:lnTo>
                  <a:lnTo>
                    <a:pt x="950198" y="807395"/>
                  </a:lnTo>
                  <a:lnTo>
                    <a:pt x="950198" y="1354181"/>
                  </a:lnTo>
                  <a:lnTo>
                    <a:pt x="516089" y="1354181"/>
                  </a:lnTo>
                  <a:lnTo>
                    <a:pt x="516089" y="839775"/>
                  </a:lnTo>
                  <a:lnTo>
                    <a:pt x="0" y="300000"/>
                  </a:lnTo>
                  <a:close/>
                </a:path>
              </a:pathLst>
            </a:custGeom>
            <a:solidFill>
              <a:srgbClr val="260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grpSp>
      <p:sp>
        <p:nvSpPr>
          <p:cNvPr id="25" name="向下箭號 24"/>
          <p:cNvSpPr/>
          <p:nvPr/>
        </p:nvSpPr>
        <p:spPr>
          <a:xfrm>
            <a:off x="5594774" y="4929676"/>
            <a:ext cx="430447" cy="335304"/>
          </a:xfrm>
          <a:prstGeom prst="downArrow">
            <a:avLst>
              <a:gd name="adj1" fmla="val 32176"/>
              <a:gd name="adj2" fmla="val 33958"/>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26" name="十字形 25"/>
          <p:cNvSpPr/>
          <p:nvPr/>
        </p:nvSpPr>
        <p:spPr>
          <a:xfrm rot="16200000">
            <a:off x="4147449" y="3909335"/>
            <a:ext cx="619200" cy="619200"/>
          </a:xfrm>
          <a:prstGeom prst="plus">
            <a:avLst>
              <a:gd name="adj" fmla="val 42476"/>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TW" altLang="en-US">
              <a:solidFill>
                <a:prstClr val="white"/>
              </a:solidFill>
              <a:latin typeface="Arial"/>
              <a:ea typeface="微軟正黑體"/>
              <a:sym typeface="Arial"/>
            </a:endParaRPr>
          </a:p>
        </p:txBody>
      </p:sp>
      <p:sp>
        <p:nvSpPr>
          <p:cNvPr id="29" name="剪去同側角落矩形 28"/>
          <p:cNvSpPr/>
          <p:nvPr/>
        </p:nvSpPr>
        <p:spPr>
          <a:xfrm>
            <a:off x="2885647" y="2849501"/>
            <a:ext cx="990600" cy="463367"/>
          </a:xfrm>
          <a:prstGeom prst="snip2SameRect">
            <a:avLst/>
          </a:prstGeom>
          <a:solidFill>
            <a:srgbClr val="8DB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dirty="0">
                <a:solidFill>
                  <a:srgbClr val="002060"/>
                </a:solidFill>
                <a:latin typeface="Arial"/>
                <a:ea typeface="微軟正黑體"/>
                <a:sym typeface="Arial"/>
              </a:rPr>
              <a:t>八年</a:t>
            </a:r>
          </a:p>
        </p:txBody>
      </p:sp>
      <p:sp>
        <p:nvSpPr>
          <p:cNvPr id="30" name="剪去同側角落矩形 29"/>
          <p:cNvSpPr/>
          <p:nvPr/>
        </p:nvSpPr>
        <p:spPr>
          <a:xfrm>
            <a:off x="5314696" y="2849501"/>
            <a:ext cx="990600" cy="463367"/>
          </a:xfrm>
          <a:prstGeom prst="snip2SameRect">
            <a:avLst/>
          </a:prstGeom>
          <a:solidFill>
            <a:srgbClr val="C5E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dirty="0">
                <a:solidFill>
                  <a:srgbClr val="002060"/>
                </a:solidFill>
                <a:latin typeface="Arial"/>
                <a:ea typeface="微軟正黑體"/>
                <a:sym typeface="Arial"/>
              </a:rPr>
              <a:t>七年</a:t>
            </a:r>
          </a:p>
        </p:txBody>
      </p:sp>
      <p:sp>
        <p:nvSpPr>
          <p:cNvPr id="31" name="剪去同側角落矩形 30"/>
          <p:cNvSpPr/>
          <p:nvPr/>
        </p:nvSpPr>
        <p:spPr>
          <a:xfrm>
            <a:off x="7956051" y="2849501"/>
            <a:ext cx="990600" cy="463367"/>
          </a:xfrm>
          <a:prstGeom prst="snip2SameRect">
            <a:avLst/>
          </a:prstGeom>
          <a:solidFill>
            <a:srgbClr val="5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TW" altLang="en-US" dirty="0">
                <a:solidFill>
                  <a:prstClr val="white"/>
                </a:solidFill>
                <a:latin typeface="Arial"/>
                <a:ea typeface="微軟正黑體"/>
                <a:sym typeface="Arial"/>
              </a:rPr>
              <a:t>六年</a:t>
            </a:r>
          </a:p>
        </p:txBody>
      </p:sp>
      <p:sp>
        <p:nvSpPr>
          <p:cNvPr id="32" name="文字方塊 31"/>
          <p:cNvSpPr txBox="1"/>
          <p:nvPr/>
        </p:nvSpPr>
        <p:spPr>
          <a:xfrm>
            <a:off x="9935589" y="3739668"/>
            <a:ext cx="2016266" cy="584775"/>
          </a:xfrm>
          <a:prstGeom prst="rect">
            <a:avLst/>
          </a:prstGeom>
          <a:noFill/>
        </p:spPr>
        <p:txBody>
          <a:bodyPr wrap="square" rtlCol="0">
            <a:spAutoFit/>
          </a:bodyPr>
          <a:lstStyle/>
          <a:p>
            <a:pPr defTabSz="914377"/>
            <a:r>
              <a:rPr lang="zh-TW" altLang="en-US" sz="3200" b="1" dirty="0">
                <a:solidFill>
                  <a:srgbClr val="546782"/>
                </a:solidFill>
                <a:latin typeface="Arial"/>
                <a:ea typeface="微軟正黑體"/>
                <a:cs typeface="Arial"/>
                <a:sym typeface="Arial"/>
              </a:rPr>
              <a:t>均無過半</a:t>
            </a:r>
          </a:p>
        </p:txBody>
      </p:sp>
      <p:grpSp>
        <p:nvGrpSpPr>
          <p:cNvPr id="34" name="群組 33"/>
          <p:cNvGrpSpPr/>
          <p:nvPr/>
        </p:nvGrpSpPr>
        <p:grpSpPr>
          <a:xfrm>
            <a:off x="5170441" y="5243240"/>
            <a:ext cx="4975983" cy="998221"/>
            <a:chOff x="5228721" y="5644244"/>
            <a:chExt cx="4192696" cy="998220"/>
          </a:xfrm>
        </p:grpSpPr>
        <p:sp>
          <p:nvSpPr>
            <p:cNvPr id="28" name="爆炸 1 27"/>
            <p:cNvSpPr/>
            <p:nvPr/>
          </p:nvSpPr>
          <p:spPr>
            <a:xfrm>
              <a:off x="5228721" y="5644244"/>
              <a:ext cx="1188720" cy="998220"/>
            </a:xfrm>
            <a:prstGeom prst="irregularSeal1">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TW" dirty="0">
                  <a:solidFill>
                    <a:prstClr val="black"/>
                  </a:solidFill>
                  <a:latin typeface="Arial"/>
                  <a:ea typeface="微軟正黑體"/>
                  <a:sym typeface="Arial"/>
                </a:rPr>
                <a:t>6</a:t>
              </a:r>
              <a:r>
                <a:rPr lang="zh-TW" altLang="en-US" dirty="0">
                  <a:solidFill>
                    <a:prstClr val="black"/>
                  </a:solidFill>
                  <a:latin typeface="Arial"/>
                  <a:ea typeface="微軟正黑體"/>
                  <a:sym typeface="Arial"/>
                </a:rPr>
                <a:t>票</a:t>
              </a:r>
            </a:p>
          </p:txBody>
        </p:sp>
        <p:sp>
          <p:nvSpPr>
            <p:cNvPr id="33" name="文字方塊 32"/>
            <p:cNvSpPr txBox="1"/>
            <p:nvPr/>
          </p:nvSpPr>
          <p:spPr>
            <a:xfrm>
              <a:off x="6664453" y="5850967"/>
              <a:ext cx="2756964" cy="584775"/>
            </a:xfrm>
            <a:prstGeom prst="rect">
              <a:avLst/>
            </a:prstGeom>
            <a:noFill/>
          </p:spPr>
          <p:txBody>
            <a:bodyPr wrap="square" rtlCol="0">
              <a:spAutoFit/>
            </a:bodyPr>
            <a:lstStyle/>
            <a:p>
              <a:pPr defTabSz="914377"/>
              <a:r>
                <a:rPr lang="zh-TW" altLang="en-US" sz="3200" b="1" dirty="0">
                  <a:solidFill>
                    <a:srgbClr val="546782"/>
                  </a:solidFill>
                  <a:latin typeface="Arial"/>
                  <a:ea typeface="微軟正黑體"/>
                  <a:cs typeface="Arial"/>
                  <a:sym typeface="Arial"/>
                </a:rPr>
                <a:t>過半，判處七年</a:t>
              </a:r>
            </a:p>
          </p:txBody>
        </p:sp>
      </p:grpSp>
      <p:sp>
        <p:nvSpPr>
          <p:cNvPr id="38" name="矩形 37"/>
          <p:cNvSpPr/>
          <p:nvPr/>
        </p:nvSpPr>
        <p:spPr>
          <a:xfrm>
            <a:off x="1152124" y="6180109"/>
            <a:ext cx="11146923" cy="523220"/>
          </a:xfrm>
          <a:prstGeom prst="rect">
            <a:avLst/>
          </a:prstGeom>
        </p:spPr>
        <p:txBody>
          <a:bodyPr wrap="square">
            <a:spAutoFit/>
          </a:bodyPr>
          <a:lstStyle/>
          <a:p>
            <a:pPr defTabSz="914377"/>
            <a:r>
              <a:rPr lang="zh-TW" altLang="en-US" sz="2800" dirty="0">
                <a:solidFill>
                  <a:srgbClr val="E7E6E6">
                    <a:lumMod val="50000"/>
                  </a:srgbClr>
                </a:solidFill>
                <a:latin typeface="微軟正黑體" panose="020B0604030504040204" pitchFamily="34" charset="-120"/>
                <a:ea typeface="微軟正黑體"/>
                <a:cs typeface="Arial"/>
                <a:sym typeface="Arial"/>
              </a:rPr>
              <a:t>意見歧異無過半意見時，將最不利算入次不利，直到有過半數為止。</a:t>
            </a:r>
          </a:p>
        </p:txBody>
      </p:sp>
    </p:spTree>
    <p:extLst>
      <p:ext uri="{BB962C8B-B14F-4D97-AF65-F5344CB8AC3E}">
        <p14:creationId xmlns:p14="http://schemas.microsoft.com/office/powerpoint/2010/main" val="32649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2" presetClass="entr" presetSubtype="4"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500"/>
                            </p:stCondLst>
                            <p:childTnLst>
                              <p:par>
                                <p:cTn id="63" presetID="37" presetClass="path" presetSubtype="0" accel="50000" decel="50000" fill="hold" grpId="1" nodeType="afterEffect">
                                  <p:stCondLst>
                                    <p:cond delay="0"/>
                                  </p:stCondLst>
                                  <p:childTnLst>
                                    <p:animMotion origin="layout" path="M 4.16667E-6 1.11111E-6 L 0.07591 0.04005 C 0.09166 0.04907 0.11536 0.05393 0.14023 0.05393 C 0.16862 0.05393 0.19127 0.04907 0.20703 0.04005 L 0.28307 1.11111E-6 " pathEditMode="relative" rAng="0" ptsTypes="AAAAA">
                                      <p:cBhvr>
                                        <p:cTn id="64" dur="2000" fill="hold"/>
                                        <p:tgtEl>
                                          <p:spTgt spid="7"/>
                                        </p:tgtEl>
                                        <p:attrNameLst>
                                          <p:attrName>ppt_x</p:attrName>
                                          <p:attrName>ppt_y</p:attrName>
                                        </p:attrNameLst>
                                      </p:cBhvr>
                                      <p:rCtr x="14154" y="2685"/>
                                    </p:animMotion>
                                  </p:childTnLst>
                                </p:cTn>
                              </p:par>
                              <p:par>
                                <p:cTn id="65" presetID="37" presetClass="path" presetSubtype="0" accel="50000" decel="50000" fill="hold" nodeType="withEffect">
                                  <p:stCondLst>
                                    <p:cond delay="0"/>
                                  </p:stCondLst>
                                  <p:childTnLst>
                                    <p:animMotion origin="layout" path="M 4.375E-6 2.22222E-6 L 0.07591 0.04004 C 0.09166 0.04907 0.11536 0.05393 0.14023 0.05393 C 0.16862 0.05393 0.19127 0.04907 0.20703 0.04004 L 0.28307 2.22222E-6 " pathEditMode="relative" rAng="0" ptsTypes="AAAAA">
                                      <p:cBhvr>
                                        <p:cTn id="66" dur="2000" fill="hold"/>
                                        <p:tgtEl>
                                          <p:spTgt spid="21"/>
                                        </p:tgtEl>
                                        <p:attrNameLst>
                                          <p:attrName>ppt_x</p:attrName>
                                          <p:attrName>ppt_y</p:attrName>
                                        </p:attrNameLst>
                                      </p:cBhvr>
                                      <p:rCtr x="14154" y="2685"/>
                                    </p:animMotion>
                                  </p:childTnLst>
                                </p:cTn>
                              </p:par>
                            </p:childTnLst>
                          </p:cTn>
                        </p:par>
                        <p:par>
                          <p:cTn id="67" fill="hold">
                            <p:stCondLst>
                              <p:cond delay="2500"/>
                            </p:stCondLst>
                            <p:childTnLst>
                              <p:par>
                                <p:cTn id="68" presetID="10"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par>
                          <p:cTn id="71" fill="hold">
                            <p:stCondLst>
                              <p:cond delay="3000"/>
                            </p:stCondLst>
                            <p:childTnLst>
                              <p:par>
                                <p:cTn id="72" presetID="2" presetClass="entr" presetSubtype="4" fill="hold" nodeType="after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500" fill="hold"/>
                                        <p:tgtEl>
                                          <p:spTgt spid="34"/>
                                        </p:tgtEl>
                                        <p:attrNameLst>
                                          <p:attrName>ppt_x</p:attrName>
                                        </p:attrNameLst>
                                      </p:cBhvr>
                                      <p:tavLst>
                                        <p:tav tm="0">
                                          <p:val>
                                            <p:strVal val="#ppt_x"/>
                                          </p:val>
                                        </p:tav>
                                        <p:tav tm="100000">
                                          <p:val>
                                            <p:strVal val="#ppt_x"/>
                                          </p:val>
                                        </p:tav>
                                      </p:tavLst>
                                    </p:anim>
                                    <p:anim calcmode="lin" valueType="num">
                                      <p:cBhvr additive="base">
                                        <p:cTn id="75" dur="500" fill="hold"/>
                                        <p:tgtEl>
                                          <p:spTgt spid="34"/>
                                        </p:tgtEl>
                                        <p:attrNameLst>
                                          <p:attrName>ppt_y</p:attrName>
                                        </p:attrNameLst>
                                      </p:cBhvr>
                                      <p:tavLst>
                                        <p:tav tm="0">
                                          <p:val>
                                            <p:strVal val="1+#ppt_h/2"/>
                                          </p:val>
                                        </p:tav>
                                        <p:tav tm="100000">
                                          <p:val>
                                            <p:strVal val="#ppt_y"/>
                                          </p:val>
                                        </p:tav>
                                      </p:tavLst>
                                    </p:anim>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7" grpId="1" animBg="1"/>
      <p:bldP spid="8" grpId="0" animBg="1"/>
      <p:bldP spid="9" grpId="0" animBg="1"/>
      <p:bldP spid="10" grpId="0" animBg="1"/>
      <p:bldP spid="11" grpId="0" animBg="1"/>
      <p:bldP spid="12" grpId="0" animBg="1"/>
      <p:bldP spid="25" grpId="0" animBg="1"/>
      <p:bldP spid="26" grpId="0" animBg="1"/>
      <p:bldP spid="29" grpId="0" animBg="1"/>
      <p:bldP spid="30" grpId="0" animBg="1"/>
      <p:bldP spid="31" grpId="0" animBg="1"/>
      <p:bldP spid="32"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FHTiLVm8s"/>
          <p:cNvPicPr>
            <a:picLocks noRot="1" noChangeAspect="1"/>
          </p:cNvPicPr>
          <p:nvPr>
            <a:videoFile r:link="rId1"/>
          </p:nvPr>
        </p:nvPicPr>
        <p:blipFill>
          <a:blip r:embed="rId4"/>
          <a:stretch>
            <a:fillRect/>
          </a:stretch>
        </p:blipFill>
        <p:spPr>
          <a:xfrm>
            <a:off x="1058334" y="1106061"/>
            <a:ext cx="10075334" cy="5667375"/>
          </a:xfrm>
          <a:prstGeom prst="rect">
            <a:avLst/>
          </a:prstGeom>
        </p:spPr>
      </p:pic>
      <p:sp>
        <p:nvSpPr>
          <p:cNvPr id="6" name="矩形 5"/>
          <p:cNvSpPr/>
          <p:nvPr/>
        </p:nvSpPr>
        <p:spPr>
          <a:xfrm>
            <a:off x="1" y="108140"/>
            <a:ext cx="12192001" cy="95078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7" name="矩形 6"/>
          <p:cNvSpPr/>
          <p:nvPr/>
        </p:nvSpPr>
        <p:spPr>
          <a:xfrm>
            <a:off x="1" y="-44260"/>
            <a:ext cx="12192001" cy="950783"/>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8" name="文字方塊 7"/>
          <p:cNvSpPr txBox="1"/>
          <p:nvPr/>
        </p:nvSpPr>
        <p:spPr>
          <a:xfrm>
            <a:off x="3809875" y="155278"/>
            <a:ext cx="3877985" cy="646331"/>
          </a:xfrm>
          <a:prstGeom prst="rect">
            <a:avLst/>
          </a:prstGeom>
          <a:noFill/>
        </p:spPr>
        <p:txBody>
          <a:bodyPr wrap="none"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國民法官斜槓人生</a:t>
            </a:r>
          </a:p>
        </p:txBody>
      </p:sp>
      <p:sp>
        <p:nvSpPr>
          <p:cNvPr id="2" name="投影片編號版面配置區 1"/>
          <p:cNvSpPr>
            <a:spLocks noGrp="1"/>
          </p:cNvSpPr>
          <p:nvPr>
            <p:ph type="sldNum" sz="quarter" idx="12"/>
          </p:nvPr>
        </p:nvSpPr>
        <p:spPr/>
        <p:txBody>
          <a:bodyPr/>
          <a:lstStyle/>
          <a:p>
            <a:fld id="{F2454B39-FAFD-46DD-83FC-AF85A2338A34}" type="slidenum">
              <a:rPr lang="zh-TW" altLang="en-US" smtClean="0"/>
              <a:t>2</a:t>
            </a:fld>
            <a:endParaRPr lang="zh-TW" altLang="en-US"/>
          </a:p>
        </p:txBody>
      </p:sp>
    </p:spTree>
    <p:extLst>
      <p:ext uri="{BB962C8B-B14F-4D97-AF65-F5344CB8AC3E}">
        <p14:creationId xmlns:p14="http://schemas.microsoft.com/office/powerpoint/2010/main" val="3142726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剪去同側角落矩形 25"/>
          <p:cNvSpPr/>
          <p:nvPr/>
        </p:nvSpPr>
        <p:spPr>
          <a:xfrm>
            <a:off x="4696219" y="782150"/>
            <a:ext cx="7169727" cy="5466250"/>
          </a:xfrm>
          <a:prstGeom prst="snip2SameRect">
            <a:avLst>
              <a:gd name="adj1" fmla="val 3509"/>
              <a:gd name="adj2" fmla="val 2729"/>
            </a:avLst>
          </a:prstGeom>
          <a:solidFill>
            <a:srgbClr val="F2FAFC"/>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p:cNvGrpSpPr/>
          <p:nvPr/>
        </p:nvGrpSpPr>
        <p:grpSpPr>
          <a:xfrm>
            <a:off x="797042" y="807030"/>
            <a:ext cx="3670429" cy="3164080"/>
            <a:chOff x="797042" y="807030"/>
            <a:chExt cx="3670429" cy="3164080"/>
          </a:xfrm>
        </p:grpSpPr>
        <p:sp>
          <p:nvSpPr>
            <p:cNvPr id="6" name="矩形圖說文字 5"/>
            <p:cNvSpPr/>
            <p:nvPr/>
          </p:nvSpPr>
          <p:spPr>
            <a:xfrm>
              <a:off x="797043" y="1393380"/>
              <a:ext cx="3670428" cy="2577730"/>
            </a:xfrm>
            <a:prstGeom prst="wedgeRectCallout">
              <a:avLst>
                <a:gd name="adj1" fmla="val -843"/>
                <a:gd name="adj2" fmla="val 47008"/>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797042" y="807030"/>
              <a:ext cx="3670428" cy="482953"/>
            </a:xfrm>
            <a:prstGeom prst="rect">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828804" y="1245794"/>
            <a:ext cx="3594481" cy="1748729"/>
          </a:xfrm>
        </p:spPr>
        <p:txBody>
          <a:bodyPr>
            <a:noAutofit/>
          </a:bodyPr>
          <a:lstStyle/>
          <a:p>
            <a:pPr algn="just"/>
            <a:r>
              <a:rPr lang="zh-TW" altLang="en-US" sz="3200" b="1" dirty="0">
                <a:latin typeface="微軟正黑體" panose="020B0604030504040204" pitchFamily="34" charset="-120"/>
                <a:ea typeface="微軟正黑體" panose="020B0604030504040204" pitchFamily="34" charset="-120"/>
              </a:rPr>
              <a:t>沒有學過法律，也可以做出判斷嗎？</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20</a:t>
            </a:fld>
            <a:endParaRPr lang="zh-TW" altLang="en-US"/>
          </a:p>
        </p:txBody>
      </p:sp>
      <p:sp>
        <p:nvSpPr>
          <p:cNvPr id="10" name="文字方塊 9"/>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14</a:t>
            </a:r>
            <a:endParaRPr lang="zh-TW" altLang="en-US" sz="4800" b="1"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flipH="1">
            <a:off x="5203037" y="1761944"/>
            <a:ext cx="6156089"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法院需要來自社會大眾多元、清新的經驗與價值觀。</a:t>
            </a:r>
          </a:p>
        </p:txBody>
      </p:sp>
      <p:sp>
        <p:nvSpPr>
          <p:cNvPr id="7" name="等腰三角形 6"/>
          <p:cNvSpPr/>
          <p:nvPr/>
        </p:nvSpPr>
        <p:spPr>
          <a:xfrm rot="10800000">
            <a:off x="2437433" y="3971110"/>
            <a:ext cx="343089" cy="296498"/>
          </a:xfrm>
          <a:prstGeom prst="triangle">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flipH="1">
            <a:off x="5203037" y="3167361"/>
            <a:ext cx="6156089"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檢察官、辯護人要用簡單、容易瞭解的方法說明主張的事實與證據。</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法官也要用淺白的方式說明法律規範等。</a:t>
            </a:r>
          </a:p>
        </p:txBody>
      </p:sp>
      <p:sp>
        <p:nvSpPr>
          <p:cNvPr id="28" name="文字方塊 27"/>
          <p:cNvSpPr txBox="1"/>
          <p:nvPr/>
        </p:nvSpPr>
        <p:spPr>
          <a:xfrm>
            <a:off x="4980457" y="2682245"/>
            <a:ext cx="6686446" cy="461665"/>
          </a:xfrm>
          <a:prstGeom prst="rect">
            <a:avLst/>
          </a:prstGeom>
          <a:noFill/>
        </p:spPr>
        <p:txBody>
          <a:bodyPr wrap="none" rtlCol="0">
            <a:spAutoFit/>
          </a:bodyPr>
          <a:lstStyle/>
          <a:p>
            <a:pPr marL="342900" indent="-342900">
              <a:buFont typeface="Arial" panose="020B0604020202020204" pitchFamily="34" charset="0"/>
              <a:buChar char="•"/>
            </a:pPr>
            <a:r>
              <a:rPr lang="zh-TW" altLang="en-US" sz="2400" dirty="0">
                <a:solidFill>
                  <a:srgbClr val="C00000"/>
                </a:solidFill>
                <a:latin typeface="微軟正黑體" panose="020B0604030504040204" pitchFamily="34" charset="-120"/>
                <a:ea typeface="微軟正黑體" panose="020B0604030504040204" pitchFamily="34" charset="-120"/>
              </a:rPr>
              <a:t>「眼睛看、耳朵聽，就可以瞭解的審判程序」</a:t>
            </a:r>
          </a:p>
        </p:txBody>
      </p:sp>
      <p:sp>
        <p:nvSpPr>
          <p:cNvPr id="29" name="文字方塊 28"/>
          <p:cNvSpPr txBox="1"/>
          <p:nvPr/>
        </p:nvSpPr>
        <p:spPr>
          <a:xfrm>
            <a:off x="4980456" y="4483666"/>
            <a:ext cx="3916457" cy="461665"/>
          </a:xfrm>
          <a:prstGeom prst="rect">
            <a:avLst/>
          </a:prstGeom>
          <a:noFill/>
        </p:spPr>
        <p:txBody>
          <a:bodyPr wrap="none" rtlCol="0">
            <a:spAutoFit/>
          </a:bodyPr>
          <a:lstStyle/>
          <a:p>
            <a:pPr marL="342900" indent="-342900">
              <a:buFont typeface="Arial" panose="020B0604020202020204" pitchFamily="34" charset="0"/>
              <a:buChar char="•"/>
            </a:pPr>
            <a:r>
              <a:rPr lang="zh-TW" altLang="en-US" sz="2400" dirty="0">
                <a:solidFill>
                  <a:srgbClr val="C00000"/>
                </a:solidFill>
                <a:latin typeface="微軟正黑體" panose="020B0604030504040204" pitchFamily="34" charset="-120"/>
                <a:ea typeface="微軟正黑體" panose="020B0604030504040204" pitchFamily="34" charset="-120"/>
              </a:rPr>
              <a:t>國民法官、法官一起討論</a:t>
            </a:r>
          </a:p>
        </p:txBody>
      </p:sp>
      <p:sp>
        <p:nvSpPr>
          <p:cNvPr id="30" name="文字方塊 29"/>
          <p:cNvSpPr txBox="1"/>
          <p:nvPr/>
        </p:nvSpPr>
        <p:spPr>
          <a:xfrm flipH="1">
            <a:off x="5203037" y="5007963"/>
            <a:ext cx="6156089"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法官懇切說明法律規範等，讓國民法官無所顧忌，表達意見、充分討論。</a:t>
            </a:r>
          </a:p>
        </p:txBody>
      </p:sp>
      <p:sp>
        <p:nvSpPr>
          <p:cNvPr id="31" name="文字方塊 30"/>
          <p:cNvSpPr txBox="1"/>
          <p:nvPr/>
        </p:nvSpPr>
        <p:spPr>
          <a:xfrm>
            <a:off x="4980456" y="1288553"/>
            <a:ext cx="2685351" cy="461665"/>
          </a:xfrm>
          <a:prstGeom prst="rect">
            <a:avLst/>
          </a:prstGeom>
          <a:noFill/>
        </p:spPr>
        <p:txBody>
          <a:bodyPr wrap="none" rtlCol="0">
            <a:spAutoFit/>
          </a:bodyPr>
          <a:lstStyle/>
          <a:p>
            <a:pPr marL="342900" indent="-342900">
              <a:buFont typeface="Arial" panose="020B0604020202020204" pitchFamily="34" charset="0"/>
              <a:buChar char="•"/>
            </a:pPr>
            <a:r>
              <a:rPr lang="zh-TW" altLang="en-US" sz="2400" dirty="0">
                <a:solidFill>
                  <a:srgbClr val="C00000"/>
                </a:solidFill>
                <a:latin typeface="微軟正黑體" panose="020B0604030504040204" pitchFamily="34" charset="-120"/>
                <a:ea typeface="微軟正黑體" panose="020B0604030504040204" pitchFamily="34" charset="-120"/>
              </a:rPr>
              <a:t>您的想法很重要</a:t>
            </a:r>
          </a:p>
        </p:txBody>
      </p:sp>
    </p:spTree>
    <p:extLst>
      <p:ext uri="{BB962C8B-B14F-4D97-AF65-F5344CB8AC3E}">
        <p14:creationId xmlns:p14="http://schemas.microsoft.com/office/powerpoint/2010/main" val="276927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xEl>
                                              <p:pRg st="0" end="0"/>
                                            </p:txEl>
                                          </p:spTgt>
                                        </p:tgtEl>
                                        <p:attrNameLst>
                                          <p:attrName>style.visibility</p:attrName>
                                        </p:attrNameLst>
                                      </p:cBhvr>
                                      <p:to>
                                        <p:strVal val="visible"/>
                                      </p:to>
                                    </p:set>
                                    <p:animEffect transition="in" filter="fade">
                                      <p:cBhvr>
                                        <p:cTn id="18" dur="500"/>
                                        <p:tgtEl>
                                          <p:spTgt spid="27">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animEffect transition="in" filter="fade">
                                      <p:cBhvr>
                                        <p:cTn id="21" dur="500"/>
                                        <p:tgtEl>
                                          <p:spTgt spid="2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邊形 15"/>
          <p:cNvSpPr/>
          <p:nvPr/>
        </p:nvSpPr>
        <p:spPr>
          <a:xfrm>
            <a:off x="4738845" y="4085860"/>
            <a:ext cx="2609851" cy="1203403"/>
          </a:xfrm>
          <a:prstGeom prst="homePlate">
            <a:avLst>
              <a:gd name="adj" fmla="val 36974"/>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p:cNvGrpSpPr/>
          <p:nvPr/>
        </p:nvGrpSpPr>
        <p:grpSpPr>
          <a:xfrm>
            <a:off x="797042" y="807030"/>
            <a:ext cx="3670429" cy="3164080"/>
            <a:chOff x="797042" y="807030"/>
            <a:chExt cx="3670429" cy="3164080"/>
          </a:xfrm>
        </p:grpSpPr>
        <p:sp>
          <p:nvSpPr>
            <p:cNvPr id="6" name="矩形圖說文字 5"/>
            <p:cNvSpPr/>
            <p:nvPr/>
          </p:nvSpPr>
          <p:spPr>
            <a:xfrm>
              <a:off x="797043" y="1393380"/>
              <a:ext cx="3670428" cy="2577730"/>
            </a:xfrm>
            <a:prstGeom prst="wedgeRectCallout">
              <a:avLst>
                <a:gd name="adj1" fmla="val -843"/>
                <a:gd name="adj2" fmla="val 47008"/>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797042" y="807030"/>
              <a:ext cx="3670428" cy="482953"/>
            </a:xfrm>
            <a:prstGeom prst="rect">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5" name="五邊形 14"/>
          <p:cNvSpPr/>
          <p:nvPr/>
        </p:nvSpPr>
        <p:spPr>
          <a:xfrm>
            <a:off x="4738846" y="2654432"/>
            <a:ext cx="2594920" cy="1203403"/>
          </a:xfrm>
          <a:prstGeom prst="homePlate">
            <a:avLst>
              <a:gd name="adj" fmla="val 36974"/>
            </a:avLst>
          </a:prstGeom>
          <a:solidFill>
            <a:srgbClr val="F2FAF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五邊形 3"/>
          <p:cNvSpPr/>
          <p:nvPr/>
        </p:nvSpPr>
        <p:spPr>
          <a:xfrm>
            <a:off x="4753777" y="1143124"/>
            <a:ext cx="2594920" cy="1203403"/>
          </a:xfrm>
          <a:prstGeom prst="homePlate">
            <a:avLst>
              <a:gd name="adj" fmla="val 36974"/>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785642" y="1709495"/>
            <a:ext cx="3594481" cy="1748729"/>
          </a:xfrm>
        </p:spPr>
        <p:txBody>
          <a:bodyPr>
            <a:noAutofit/>
          </a:bodyPr>
          <a:lstStyle/>
          <a:p>
            <a:pPr algn="just"/>
            <a:r>
              <a:rPr lang="zh-TW" altLang="en-US" sz="3200" b="1" dirty="0">
                <a:latin typeface="微軟正黑體" panose="020B0604030504040204" pitchFamily="34" charset="-120"/>
                <a:ea typeface="微軟正黑體" panose="020B0604030504040204" pitchFamily="34" charset="-120"/>
              </a:rPr>
              <a:t>電視新聞、媒體報導</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不會影響</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到國民法官的心證嗎？</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21</a:t>
            </a:fld>
            <a:endParaRPr lang="zh-TW" altLang="en-US"/>
          </a:p>
        </p:txBody>
      </p:sp>
      <p:sp>
        <p:nvSpPr>
          <p:cNvPr id="10" name="文字方塊 9"/>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15</a:t>
            </a:r>
            <a:endParaRPr lang="zh-TW" altLang="en-US" sz="4800" b="1"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flipH="1">
            <a:off x="5073109" y="4449086"/>
            <a:ext cx="848868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解任</a:t>
            </a:r>
          </a:p>
        </p:txBody>
      </p:sp>
      <p:sp>
        <p:nvSpPr>
          <p:cNvPr id="13" name="文字方塊 12"/>
          <p:cNvSpPr txBox="1"/>
          <p:nvPr/>
        </p:nvSpPr>
        <p:spPr>
          <a:xfrm flipH="1">
            <a:off x="4971438" y="1483040"/>
            <a:ext cx="848868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訴訟指揮</a:t>
            </a:r>
          </a:p>
        </p:txBody>
      </p:sp>
      <p:sp>
        <p:nvSpPr>
          <p:cNvPr id="14" name="文字方塊 13"/>
          <p:cNvSpPr txBox="1"/>
          <p:nvPr/>
        </p:nvSpPr>
        <p:spPr>
          <a:xfrm flipH="1">
            <a:off x="4971438" y="2962574"/>
            <a:ext cx="848868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懇切說明</a:t>
            </a:r>
          </a:p>
        </p:txBody>
      </p:sp>
      <p:sp>
        <p:nvSpPr>
          <p:cNvPr id="5" name="矩形 4"/>
          <p:cNvSpPr/>
          <p:nvPr/>
        </p:nvSpPr>
        <p:spPr>
          <a:xfrm>
            <a:off x="7635004" y="1167065"/>
            <a:ext cx="3463302" cy="1203403"/>
          </a:xfrm>
          <a:prstGeom prst="rect">
            <a:avLst/>
          </a:prstGeom>
          <a:solidFill>
            <a:schemeClr val="bg1">
              <a:lumMod val="9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635004" y="2695434"/>
            <a:ext cx="3463302" cy="1162401"/>
          </a:xfrm>
          <a:prstGeom prst="rect">
            <a:avLst/>
          </a:prstGeom>
          <a:solidFill>
            <a:srgbClr val="F2FAFC"/>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flipH="1">
            <a:off x="7837832" y="2994523"/>
            <a:ext cx="365290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依照證據做出判斷</a:t>
            </a:r>
          </a:p>
        </p:txBody>
      </p:sp>
      <p:sp>
        <p:nvSpPr>
          <p:cNvPr id="19" name="文字方塊 18"/>
          <p:cNvSpPr txBox="1"/>
          <p:nvPr/>
        </p:nvSpPr>
        <p:spPr>
          <a:xfrm flipH="1">
            <a:off x="7837832" y="1483040"/>
            <a:ext cx="365290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排除不當資訊干擾</a:t>
            </a:r>
          </a:p>
        </p:txBody>
      </p:sp>
      <p:sp>
        <p:nvSpPr>
          <p:cNvPr id="7" name="等腰三角形 6"/>
          <p:cNvSpPr/>
          <p:nvPr/>
        </p:nvSpPr>
        <p:spPr>
          <a:xfrm rot="10800000">
            <a:off x="2437433" y="3971110"/>
            <a:ext cx="343089" cy="296498"/>
          </a:xfrm>
          <a:prstGeom prst="triangle">
            <a:avLst/>
          </a:prstGeom>
          <a:solidFill>
            <a:srgbClr val="65C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五邊形 23"/>
          <p:cNvSpPr/>
          <p:nvPr/>
        </p:nvSpPr>
        <p:spPr>
          <a:xfrm>
            <a:off x="7635004" y="4124975"/>
            <a:ext cx="3463302" cy="1180269"/>
          </a:xfrm>
          <a:prstGeom prst="homePlate">
            <a:avLst>
              <a:gd name="adj" fmla="val 0"/>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flipH="1">
            <a:off x="7682959" y="4442108"/>
            <a:ext cx="3395324" cy="530198"/>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不能公正審判的處理</a:t>
            </a:r>
          </a:p>
        </p:txBody>
      </p:sp>
    </p:spTree>
    <p:extLst>
      <p:ext uri="{BB962C8B-B14F-4D97-AF65-F5344CB8AC3E}">
        <p14:creationId xmlns:p14="http://schemas.microsoft.com/office/powerpoint/2010/main" val="409258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p:bldP spid="19" grpId="0"/>
      <p:bldP spid="24"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108140"/>
            <a:ext cx="12192001" cy="1264209"/>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7" name="矩形 6"/>
          <p:cNvSpPr/>
          <p:nvPr/>
        </p:nvSpPr>
        <p:spPr>
          <a:xfrm>
            <a:off x="1" y="-44260"/>
            <a:ext cx="12192001" cy="130846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pic>
        <p:nvPicPr>
          <p:cNvPr id="8" name="図 4">
            <a:extLst>
              <a:ext uri="{FF2B5EF4-FFF2-40B4-BE49-F238E27FC236}">
                <a16:creationId xmlns:a16="http://schemas.microsoft.com/office/drawing/2014/main" id="{35805E8E-AF9C-4DEF-8F08-FBA883E9AAA2}"/>
              </a:ext>
            </a:extLst>
          </p:cNvPr>
          <p:cNvPicPr>
            <a:picLocks noChangeAspect="1"/>
          </p:cNvPicPr>
          <p:nvPr/>
        </p:nvPicPr>
        <p:blipFill>
          <a:blip r:embed="rId2"/>
          <a:stretch>
            <a:fillRect/>
          </a:stretch>
        </p:blipFill>
        <p:spPr>
          <a:xfrm>
            <a:off x="510849" y="1524749"/>
            <a:ext cx="11223954" cy="5066551"/>
          </a:xfrm>
          <a:prstGeom prst="rect">
            <a:avLst/>
          </a:prstGeom>
        </p:spPr>
      </p:pic>
      <p:sp>
        <p:nvSpPr>
          <p:cNvPr id="9" name="文字方塊 8"/>
          <p:cNvSpPr txBox="1"/>
          <p:nvPr/>
        </p:nvSpPr>
        <p:spPr>
          <a:xfrm>
            <a:off x="1469302" y="70040"/>
            <a:ext cx="9253398" cy="1200329"/>
          </a:xfrm>
          <a:prstGeom prst="rect">
            <a:avLst/>
          </a:prstGeom>
          <a:noFill/>
        </p:spPr>
        <p:txBody>
          <a:bodyPr wrap="square" rtlCol="0">
            <a:spAutoFit/>
          </a:body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檢察官、辯護人提出主張，說明證據；</a:t>
            </a:r>
            <a:endParaRPr lang="en-US" altLang="zh-TW" sz="3600" b="1" dirty="0">
              <a:solidFill>
                <a:schemeClr val="bg1"/>
              </a:solidFill>
              <a:latin typeface="微軟正黑體" panose="020B0604030504040204" pitchFamily="34" charset="-120"/>
              <a:ea typeface="微軟正黑體" panose="020B0604030504040204" pitchFamily="34" charset="-120"/>
            </a:endParaRPr>
          </a:p>
          <a:p>
            <a:pPr algn="ctr"/>
            <a:r>
              <a:rPr lang="zh-TW" altLang="en-US" sz="3600" b="1" dirty="0">
                <a:solidFill>
                  <a:schemeClr val="bg1"/>
                </a:solidFill>
                <a:latin typeface="微軟正黑體" panose="020B0604030504040204" pitchFamily="34" charset="-120"/>
                <a:ea typeface="微軟正黑體" panose="020B0604030504040204" pitchFamily="34" charset="-120"/>
              </a:rPr>
              <a:t>實現「眼見耳聞」就清楚的審判。</a:t>
            </a:r>
          </a:p>
        </p:txBody>
      </p:sp>
      <p:sp>
        <p:nvSpPr>
          <p:cNvPr id="2" name="投影片編號版面配置區 1"/>
          <p:cNvSpPr>
            <a:spLocks noGrp="1"/>
          </p:cNvSpPr>
          <p:nvPr>
            <p:ph type="sldNum" sz="quarter" idx="12"/>
          </p:nvPr>
        </p:nvSpPr>
        <p:spPr/>
        <p:txBody>
          <a:bodyPr/>
          <a:lstStyle/>
          <a:p>
            <a:fld id="{F2454B39-FAFD-46DD-83FC-AF85A2338A34}" type="slidenum">
              <a:rPr lang="zh-TW" altLang="en-US" smtClean="0"/>
              <a:t>22</a:t>
            </a:fld>
            <a:endParaRPr lang="zh-TW" altLang="en-US"/>
          </a:p>
        </p:txBody>
      </p:sp>
    </p:spTree>
    <p:extLst>
      <p:ext uri="{BB962C8B-B14F-4D97-AF65-F5344CB8AC3E}">
        <p14:creationId xmlns:p14="http://schemas.microsoft.com/office/powerpoint/2010/main" val="2962537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5404585"/>
            <a:ext cx="12192001" cy="1264209"/>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7" name="矩形 6"/>
          <p:cNvSpPr/>
          <p:nvPr/>
        </p:nvSpPr>
        <p:spPr>
          <a:xfrm>
            <a:off x="-2" y="5566420"/>
            <a:ext cx="12192001" cy="1308469"/>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9" name="文字方塊 8"/>
          <p:cNvSpPr txBox="1"/>
          <p:nvPr/>
        </p:nvSpPr>
        <p:spPr>
          <a:xfrm>
            <a:off x="1469299" y="5657671"/>
            <a:ext cx="9253398" cy="1200329"/>
          </a:xfrm>
          <a:prstGeom prst="rect">
            <a:avLst/>
          </a:prstGeom>
          <a:noFill/>
        </p:spPr>
        <p:txBody>
          <a:bodyPr wrap="square" rtlCol="0">
            <a:spAutoFit/>
          </a:body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國民法官與法官共同討論，充分瞭解法律、證據與爭點以後，才做出判斷。</a:t>
            </a:r>
          </a:p>
        </p:txBody>
      </p:sp>
      <p:pic>
        <p:nvPicPr>
          <p:cNvPr id="10" name="図 12">
            <a:extLst>
              <a:ext uri="{FF2B5EF4-FFF2-40B4-BE49-F238E27FC236}">
                <a16:creationId xmlns:a16="http://schemas.microsoft.com/office/drawing/2014/main" id="{A1D79FFA-195C-433A-91D3-A3DECD416CCF}"/>
              </a:ext>
            </a:extLst>
          </p:cNvPr>
          <p:cNvPicPr>
            <a:picLocks noChangeAspect="1"/>
          </p:cNvPicPr>
          <p:nvPr/>
        </p:nvPicPr>
        <p:blipFill>
          <a:blip r:embed="rId2"/>
          <a:stretch>
            <a:fillRect/>
          </a:stretch>
        </p:blipFill>
        <p:spPr>
          <a:xfrm>
            <a:off x="629460" y="752385"/>
            <a:ext cx="10933078" cy="4814035"/>
          </a:xfrm>
          <a:prstGeom prst="rect">
            <a:avLst/>
          </a:prstGeom>
        </p:spPr>
      </p:pic>
      <p:sp>
        <p:nvSpPr>
          <p:cNvPr id="2" name="投影片編號版面配置區 1"/>
          <p:cNvSpPr>
            <a:spLocks noGrp="1"/>
          </p:cNvSpPr>
          <p:nvPr>
            <p:ph type="sldNum" sz="quarter" idx="12"/>
          </p:nvPr>
        </p:nvSpPr>
        <p:spPr/>
        <p:txBody>
          <a:bodyPr/>
          <a:lstStyle/>
          <a:p>
            <a:fld id="{F2454B39-FAFD-46DD-83FC-AF85A2338A34}" type="slidenum">
              <a:rPr lang="zh-TW" altLang="en-US" smtClean="0"/>
              <a:t>23</a:t>
            </a:fld>
            <a:endParaRPr lang="zh-TW" altLang="en-US"/>
          </a:p>
        </p:txBody>
      </p:sp>
    </p:spTree>
    <p:extLst>
      <p:ext uri="{BB962C8B-B14F-4D97-AF65-F5344CB8AC3E}">
        <p14:creationId xmlns:p14="http://schemas.microsoft.com/office/powerpoint/2010/main" val="2478974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0865" y="1464086"/>
            <a:ext cx="3949715" cy="2456442"/>
          </a:xfrm>
        </p:spPr>
        <p:txBody>
          <a:bodyPr>
            <a:normAutofit/>
          </a:bodyPr>
          <a:lstStyle/>
          <a:p>
            <a:pPr algn="l"/>
            <a:r>
              <a:rPr lang="zh-TW" altLang="en-US" b="1" dirty="0">
                <a:latin typeface="微軟正黑體" panose="020B0604030504040204" pitchFamily="34" charset="-120"/>
                <a:ea typeface="微軟正黑體" panose="020B0604030504040204" pitchFamily="34" charset="-120"/>
              </a:rPr>
              <a:t>關於國民法官，我想瞭解更多</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24</a:t>
            </a:fld>
            <a:endParaRPr lang="zh-TW" altLang="en-US"/>
          </a:p>
        </p:txBody>
      </p:sp>
      <p:sp>
        <p:nvSpPr>
          <p:cNvPr id="10" name="文字方塊 9"/>
          <p:cNvSpPr txBox="1"/>
          <p:nvPr/>
        </p:nvSpPr>
        <p:spPr>
          <a:xfrm>
            <a:off x="1025791" y="274320"/>
            <a:ext cx="1547218"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16</a:t>
            </a:r>
            <a:endParaRPr lang="zh-TW" altLang="en-US" sz="4800" b="1" dirty="0">
              <a:latin typeface="微軟正黑體" panose="020B0604030504040204" pitchFamily="34" charset="-120"/>
              <a:ea typeface="微軟正黑體" panose="020B0604030504040204" pitchFamily="34" charset="-120"/>
            </a:endParaRPr>
          </a:p>
        </p:txBody>
      </p:sp>
      <p:pic>
        <p:nvPicPr>
          <p:cNvPr id="8" name="圖片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580" y="2692307"/>
            <a:ext cx="7551420" cy="3097589"/>
          </a:xfrm>
          <a:prstGeom prst="rect">
            <a:avLst/>
          </a:prstGeom>
        </p:spPr>
      </p:pic>
      <p:sp>
        <p:nvSpPr>
          <p:cNvPr id="9" name="文字方塊 8"/>
          <p:cNvSpPr txBox="1"/>
          <p:nvPr/>
        </p:nvSpPr>
        <p:spPr>
          <a:xfrm flipH="1">
            <a:off x="4640580" y="1662698"/>
            <a:ext cx="8488682" cy="830997"/>
          </a:xfrm>
          <a:prstGeom prst="rect">
            <a:avLst/>
          </a:prstGeom>
          <a:noFill/>
        </p:spPr>
        <p:txBody>
          <a:bodyPr wrap="square" rtlCol="0">
            <a:spAutoFit/>
          </a:bodyPr>
          <a:lstStyle/>
          <a:p>
            <a:r>
              <a:rPr lang="zh-TW" altLang="en-US" sz="4800" dirty="0">
                <a:latin typeface="微軟正黑體" panose="020B0604030504040204" pitchFamily="34" charset="-120"/>
                <a:ea typeface="微軟正黑體" panose="020B0604030504040204" pitchFamily="34" charset="-120"/>
              </a:rPr>
              <a:t>來看看司法院有什麼吧！</a:t>
            </a:r>
          </a:p>
        </p:txBody>
      </p:sp>
      <p:sp>
        <p:nvSpPr>
          <p:cNvPr id="11" name="向右箭號 10"/>
          <p:cNvSpPr/>
          <p:nvPr/>
        </p:nvSpPr>
        <p:spPr>
          <a:xfrm rot="7728042">
            <a:off x="10522931" y="3485375"/>
            <a:ext cx="1507446" cy="1137008"/>
          </a:xfrm>
          <a:prstGeom prst="rightArrow">
            <a:avLst>
              <a:gd name="adj1" fmla="val 50000"/>
              <a:gd name="adj2" fmla="val 58674"/>
            </a:avLst>
          </a:prstGeom>
          <a:solidFill>
            <a:schemeClr val="accent2">
              <a:lumMod val="20000"/>
              <a:lumOff val="80000"/>
            </a:schemeClr>
          </a:solid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8838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641370" y="6423761"/>
            <a:ext cx="9334500" cy="2947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33"/>
          <p:cNvSpPr/>
          <p:nvPr/>
        </p:nvSpPr>
        <p:spPr>
          <a:xfrm>
            <a:off x="0" y="0"/>
            <a:ext cx="12192000" cy="952500"/>
          </a:xfrm>
          <a:prstGeom prst="rect">
            <a:avLst/>
          </a:prstGeom>
          <a:solidFill>
            <a:schemeClr val="accent2">
              <a:lumMod val="60000"/>
              <a:lumOff val="40000"/>
            </a:schemeClr>
          </a:solidFill>
          <a:ln>
            <a:noFill/>
          </a:ln>
          <a:effectLst>
            <a:outerShdw dist="38100" dir="5400000" algn="t"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en-US" sz="33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536" y="1163782"/>
            <a:ext cx="9947271" cy="4625211"/>
          </a:xfrm>
          <a:prstGeom prst="rect">
            <a:avLst/>
          </a:prstGeom>
          <a:ln>
            <a:noFill/>
          </a:ln>
          <a:effectLst>
            <a:outerShdw blurRad="292100" dist="139700" dir="2700000" algn="tl" rotWithShape="0">
              <a:srgbClr val="333333">
                <a:alpha val="65000"/>
              </a:srgbClr>
            </a:outerShdw>
          </a:effectLst>
        </p:spPr>
      </p:pic>
      <p:sp>
        <p:nvSpPr>
          <p:cNvPr id="2" name="投影片編號版面配置區 1"/>
          <p:cNvSpPr>
            <a:spLocks noGrp="1"/>
          </p:cNvSpPr>
          <p:nvPr>
            <p:ph type="sldNum" sz="quarter" idx="12"/>
          </p:nvPr>
        </p:nvSpPr>
        <p:spPr/>
        <p:txBody>
          <a:bodyPr/>
          <a:lstStyle/>
          <a:p>
            <a:fld id="{F2454B39-FAFD-46DD-83FC-AF85A2338A34}" type="slidenum">
              <a:rPr lang="zh-TW" altLang="en-US" smtClean="0"/>
              <a:t>25</a:t>
            </a:fld>
            <a:endParaRPr lang="zh-TW" altLang="en-US"/>
          </a:p>
        </p:txBody>
      </p:sp>
      <p:sp>
        <p:nvSpPr>
          <p:cNvPr id="5" name="標題 4"/>
          <p:cNvSpPr>
            <a:spLocks noGrp="1"/>
          </p:cNvSpPr>
          <p:nvPr>
            <p:ph type="ctrTitle" idx="4294967295"/>
          </p:nvPr>
        </p:nvSpPr>
        <p:spPr>
          <a:xfrm>
            <a:off x="0" y="41275"/>
            <a:ext cx="8680450" cy="1004888"/>
          </a:xfrm>
        </p:spPr>
        <p:txBody>
          <a:bodyPr>
            <a:normAutofit fontScale="90000"/>
          </a:bodyPr>
          <a:lstStyle/>
          <a:p>
            <a:r>
              <a:rPr lang="zh-TW" altLang="en-US" sz="4800" b="1" dirty="0">
                <a:solidFill>
                  <a:schemeClr val="bg1"/>
                </a:solidFill>
                <a:latin typeface="微軟正黑體" panose="020B0604030504040204" pitchFamily="34" charset="-120"/>
                <a:ea typeface="微軟正黑體" panose="020B0604030504040204" pitchFamily="34" charset="-120"/>
              </a:rPr>
              <a:t>司法院官網「國民法官專區」</a:t>
            </a:r>
          </a:p>
        </p:txBody>
      </p:sp>
      <p:sp>
        <p:nvSpPr>
          <p:cNvPr id="8" name="矩形 7"/>
          <p:cNvSpPr/>
          <p:nvPr/>
        </p:nvSpPr>
        <p:spPr>
          <a:xfrm>
            <a:off x="3174673" y="6047895"/>
            <a:ext cx="8864927" cy="523220"/>
          </a:xfrm>
          <a:prstGeom prst="rect">
            <a:avLst/>
          </a:prstGeom>
        </p:spPr>
        <p:txBody>
          <a:bodyPr wrap="none">
            <a:spAutoFit/>
          </a:bodyPr>
          <a:lstStyle/>
          <a:p>
            <a:r>
              <a:rPr lang="en-US" altLang="zh-TW" sz="2800" dirty="0"/>
              <a:t>https://www.judicial.gov.tw/tw/lp-2011-1.html</a:t>
            </a:r>
            <a:endParaRPr lang="zh-TW" altLang="en-US" sz="2800" dirty="0"/>
          </a:p>
        </p:txBody>
      </p:sp>
      <p:sp>
        <p:nvSpPr>
          <p:cNvPr id="7" name="矩形 6"/>
          <p:cNvSpPr/>
          <p:nvPr/>
        </p:nvSpPr>
        <p:spPr>
          <a:xfrm flipV="1">
            <a:off x="0" y="885825"/>
            <a:ext cx="12192000" cy="1333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2955175" y="1596385"/>
            <a:ext cx="1433945"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3969326" y="1070128"/>
            <a:ext cx="1608513" cy="707886"/>
          </a:xfrm>
          <a:prstGeom prst="rect">
            <a:avLst/>
          </a:prstGeom>
          <a:noFill/>
        </p:spPr>
        <p:txBody>
          <a:bodyPr wrap="square" rtlCol="0">
            <a:spAutoFit/>
          </a:bodyPr>
          <a:lstStyle/>
          <a:p>
            <a:r>
              <a:rPr lang="en-US" altLang="zh-TW" sz="4000" dirty="0">
                <a:solidFill>
                  <a:srgbClr val="FF0000"/>
                </a:solidFill>
                <a:latin typeface="微軟正黑體" panose="020B0604030504040204" pitchFamily="34" charset="-120"/>
                <a:ea typeface="微軟正黑體" panose="020B0604030504040204" pitchFamily="34" charset="-120"/>
              </a:rPr>
              <a:t>Click!</a:t>
            </a:r>
            <a:endParaRPr lang="zh-TW" altLang="en-US" sz="40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21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74EA93C6-D6C0-47A3-8B15-9C96A068F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56" y="1070183"/>
            <a:ext cx="10127488" cy="5933440"/>
          </a:xfrm>
          <a:prstGeom prst="rect">
            <a:avLst/>
          </a:prstGeom>
        </p:spPr>
      </p:pic>
      <p:sp>
        <p:nvSpPr>
          <p:cNvPr id="8" name="矩形 7">
            <a:extLst>
              <a:ext uri="{FF2B5EF4-FFF2-40B4-BE49-F238E27FC236}">
                <a16:creationId xmlns:a16="http://schemas.microsoft.com/office/drawing/2014/main" id="{3031654D-45B1-4599-9041-C4DF97000145}"/>
              </a:ext>
            </a:extLst>
          </p:cNvPr>
          <p:cNvSpPr/>
          <p:nvPr/>
        </p:nvSpPr>
        <p:spPr>
          <a:xfrm>
            <a:off x="0" y="0"/>
            <a:ext cx="12192000" cy="2359459"/>
          </a:xfrm>
          <a:prstGeom prst="rect">
            <a:avLst/>
          </a:prstGeom>
          <a:solidFill>
            <a:srgbClr val="FFB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p>
        </p:txBody>
      </p:sp>
      <p:sp>
        <p:nvSpPr>
          <p:cNvPr id="7" name="文字方塊 6"/>
          <p:cNvSpPr txBox="1"/>
          <p:nvPr/>
        </p:nvSpPr>
        <p:spPr>
          <a:xfrm>
            <a:off x="7967175" y="913165"/>
            <a:ext cx="3669744" cy="1241237"/>
          </a:xfrm>
          <a:prstGeom prst="rect">
            <a:avLst/>
          </a:prstGeom>
          <a:noFill/>
        </p:spPr>
        <p:txBody>
          <a:bodyPr wrap="square" rtlCol="0">
            <a:spAutoFit/>
          </a:bodyPr>
          <a:lstStyle/>
          <a:p>
            <a:pPr algn="r"/>
            <a:r>
              <a:rPr lang="zh-TW" altLang="en-US" sz="3733" b="1">
                <a:latin typeface="Microsoft YaHei UI" panose="020B0503020204020204" pitchFamily="34" charset="-122"/>
                <a:ea typeface="Microsoft YaHei UI" panose="020B0503020204020204" pitchFamily="34" charset="-122"/>
              </a:rPr>
              <a:t>報告</a:t>
            </a:r>
            <a:r>
              <a:rPr lang="zh-TW" altLang="en-US" sz="3733" b="1" dirty="0">
                <a:latin typeface="Microsoft YaHei UI" panose="020B0503020204020204" pitchFamily="34" charset="-122"/>
                <a:ea typeface="Microsoft YaHei UI" panose="020B0503020204020204" pitchFamily="34" charset="-122"/>
              </a:rPr>
              <a:t>完畢</a:t>
            </a:r>
            <a:endParaRPr lang="en-US" altLang="zh-TW" sz="3733" b="1" dirty="0">
              <a:latin typeface="Microsoft YaHei UI" panose="020B0503020204020204" pitchFamily="34" charset="-122"/>
              <a:ea typeface="Microsoft YaHei UI" panose="020B0503020204020204" pitchFamily="34" charset="-122"/>
            </a:endParaRPr>
          </a:p>
          <a:p>
            <a:pPr algn="r"/>
            <a:r>
              <a:rPr lang="zh-TW" altLang="en-US" sz="3733" b="1" dirty="0">
                <a:latin typeface="Microsoft YaHei UI" panose="020B0503020204020204" pitchFamily="34" charset="-122"/>
                <a:ea typeface="Microsoft YaHei UI" panose="020B0503020204020204" pitchFamily="34" charset="-122"/>
              </a:rPr>
              <a:t>敬請指教</a:t>
            </a:r>
          </a:p>
        </p:txBody>
      </p:sp>
      <p:sp>
        <p:nvSpPr>
          <p:cNvPr id="18" name="投影片編號版面配置區 17">
            <a:extLst>
              <a:ext uri="{FF2B5EF4-FFF2-40B4-BE49-F238E27FC236}">
                <a16:creationId xmlns:a16="http://schemas.microsoft.com/office/drawing/2014/main" id="{DAA08781-0136-4C97-8B05-AB79E3149544}"/>
              </a:ext>
            </a:extLst>
          </p:cNvPr>
          <p:cNvSpPr>
            <a:spLocks noGrp="1"/>
          </p:cNvSpPr>
          <p:nvPr>
            <p:ph type="sldNum" sz="quarter" idx="12"/>
          </p:nvPr>
        </p:nvSpPr>
        <p:spPr/>
        <p:txBody>
          <a:bodyPr/>
          <a:lstStyle/>
          <a:p>
            <a:fld id="{8954F43F-6217-4F7F-8BA8-BF8B7A003CEB}" type="slidenum">
              <a:rPr lang="zh-TW" altLang="en-US" smtClean="0"/>
              <a:t>26</a:t>
            </a:fld>
            <a:endParaRPr lang="zh-TW" altLang="en-US"/>
          </a:p>
        </p:txBody>
      </p:sp>
    </p:spTree>
    <p:extLst>
      <p:ext uri="{BB962C8B-B14F-4D97-AF65-F5344CB8AC3E}">
        <p14:creationId xmlns:p14="http://schemas.microsoft.com/office/powerpoint/2010/main" val="2551291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什麼是國民法官制度？</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3</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1</a:t>
            </a:r>
            <a:endParaRPr lang="zh-TW" altLang="en-US" sz="4800" b="1" dirty="0">
              <a:latin typeface="微軟正黑體" panose="020B0604030504040204" pitchFamily="34" charset="-120"/>
              <a:ea typeface="微軟正黑體" panose="020B0604030504040204" pitchFamily="34" charset="-120"/>
            </a:endParaRPr>
          </a:p>
        </p:txBody>
      </p:sp>
      <p:sp>
        <p:nvSpPr>
          <p:cNvPr id="11" name="剪去同側角落矩形 10"/>
          <p:cNvSpPr/>
          <p:nvPr/>
        </p:nvSpPr>
        <p:spPr>
          <a:xfrm>
            <a:off x="4613564" y="810492"/>
            <a:ext cx="7169727" cy="4800600"/>
          </a:xfrm>
          <a:prstGeom prst="snip2SameRect">
            <a:avLst>
              <a:gd name="adj1" fmla="val 3509"/>
              <a:gd name="adj2" fmla="val 2729"/>
            </a:avLst>
          </a:prstGeom>
          <a:solidFill>
            <a:srgbClr val="F2FAFC"/>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880262" y="1453453"/>
            <a:ext cx="6591301" cy="954107"/>
          </a:xfrm>
          <a:prstGeom prst="rect">
            <a:avLst/>
          </a:prstGeom>
        </p:spPr>
        <p:txBody>
          <a:bodyPr wrap="square">
            <a:spAutoFit/>
          </a:bodyPr>
          <a:lstStyle/>
          <a:p>
            <a:pPr marL="457200" indent="-457200">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rPr>
              <a:t>隨機選出一批國民法官，參與特定重大刑事案件的審理。</a:t>
            </a:r>
            <a:endParaRPr lang="en-US" altLang="zh-TW" sz="2800" dirty="0">
              <a:latin typeface="微軟正黑體" panose="020B0604030504040204" pitchFamily="34" charset="-120"/>
              <a:ea typeface="微軟正黑體" panose="020B0604030504040204" pitchFamily="34" charset="-120"/>
            </a:endParaRPr>
          </a:p>
        </p:txBody>
      </p:sp>
      <p:sp>
        <p:nvSpPr>
          <p:cNvPr id="15" name="矩形 14"/>
          <p:cNvSpPr/>
          <p:nvPr/>
        </p:nvSpPr>
        <p:spPr>
          <a:xfrm>
            <a:off x="4880261" y="2681674"/>
            <a:ext cx="6591301" cy="1815882"/>
          </a:xfrm>
          <a:prstGeom prst="rect">
            <a:avLst/>
          </a:prstGeom>
        </p:spPr>
        <p:txBody>
          <a:bodyPr wrap="square">
            <a:spAutoFit/>
          </a:bodyPr>
          <a:lstStyle/>
          <a:p>
            <a:pPr marL="457200" indent="-457200">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rPr>
              <a:t>全程與法官一起審判、共同討論，最後與法官一起決定被告究竟犯了什麼罪，要判有罪、無罪，以及如果判有罪的刑度輕重。</a:t>
            </a:r>
          </a:p>
        </p:txBody>
      </p:sp>
    </p:spTree>
    <p:extLst>
      <p:ext uri="{BB962C8B-B14F-4D97-AF65-F5344CB8AC3E}">
        <p14:creationId xmlns:p14="http://schemas.microsoft.com/office/powerpoint/2010/main" val="258692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2960" y="1453453"/>
            <a:ext cx="3740727"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為什麼要國民法官制度？</a:t>
            </a:r>
          </a:p>
        </p:txBody>
      </p:sp>
      <p:sp>
        <p:nvSpPr>
          <p:cNvPr id="5" name="投影片編號版面配置區 4"/>
          <p:cNvSpPr>
            <a:spLocks noGrp="1"/>
          </p:cNvSpPr>
          <p:nvPr>
            <p:ph type="sldNum" sz="quarter" idx="12"/>
          </p:nvPr>
        </p:nvSpPr>
        <p:spPr/>
        <p:txBody>
          <a:bodyPr/>
          <a:lstStyle/>
          <a:p>
            <a:fld id="{F2454B39-FAFD-46DD-83FC-AF85A2338A34}" type="slidenum">
              <a:rPr lang="zh-TW" altLang="en-US" smtClean="0"/>
              <a:t>4</a:t>
            </a:fld>
            <a:endParaRPr lang="zh-TW" altLang="en-US"/>
          </a:p>
        </p:txBody>
      </p:sp>
      <p:sp>
        <p:nvSpPr>
          <p:cNvPr id="3" name="內容版面配置區 2"/>
          <p:cNvSpPr>
            <a:spLocks noGrp="1"/>
          </p:cNvSpPr>
          <p:nvPr>
            <p:ph idx="4294967295"/>
          </p:nvPr>
        </p:nvSpPr>
        <p:spPr>
          <a:xfrm>
            <a:off x="5247298" y="1043374"/>
            <a:ext cx="6689725" cy="1638300"/>
          </a:xfrm>
        </p:spPr>
        <p:txBody>
          <a:bodyPr>
            <a:noAutofit/>
          </a:bodyPr>
          <a:lstStyle/>
          <a:p>
            <a:pPr marL="0" indent="0">
              <a:lnSpc>
                <a:spcPct val="100000"/>
              </a:lnSpc>
              <a:buNone/>
            </a:pPr>
            <a:r>
              <a:rPr lang="zh-TW" altLang="en-US" sz="3200" b="1" dirty="0">
                <a:solidFill>
                  <a:srgbClr val="F81B02"/>
                </a:solidFill>
                <a:latin typeface="微軟正黑體" panose="020B0604030504040204" pitchFamily="34" charset="-120"/>
                <a:ea typeface="微軟正黑體" panose="020B0604030504040204" pitchFamily="34" charset="-120"/>
              </a:rPr>
              <a:t>國民法官制度，是由一群來自各行各業的民眾，與法官共同審判的制度</a:t>
            </a:r>
            <a:endParaRPr lang="en-US" altLang="zh-TW" sz="3200" b="1" dirty="0">
              <a:solidFill>
                <a:srgbClr val="F81B02"/>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892040" y="2423077"/>
            <a:ext cx="6601968" cy="954107"/>
          </a:xfrm>
          <a:prstGeom prst="rect">
            <a:avLst/>
          </a:prstGeom>
          <a:noFill/>
        </p:spPr>
        <p:txBody>
          <a:bodyPr wrap="square" rtlCol="0">
            <a:spAutoFit/>
          </a:bodyPr>
          <a:lstStyle/>
          <a:p>
            <a:pPr marL="342900" indent="-342900" algn="just">
              <a:buFont typeface="Arial" panose="020B0604020202020204" pitchFamily="34" charset="0"/>
              <a:buChar char="•"/>
            </a:pPr>
            <a:r>
              <a:rPr lang="zh-TW" altLang="en-US" sz="2800" b="1" dirty="0">
                <a:solidFill>
                  <a:srgbClr val="F81B02"/>
                </a:solidFill>
                <a:latin typeface="微軟正黑體" panose="020B0604030504040204" pitchFamily="34" charset="-120"/>
                <a:ea typeface="微軟正黑體" panose="020B0604030504040204" pitchFamily="34" charset="-120"/>
              </a:rPr>
              <a:t>多元</a:t>
            </a:r>
            <a:r>
              <a:rPr lang="zh-TW" altLang="en-US" sz="2800" b="1"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將不同民眾的生活經驗、價值思考、法律感情，帶進法庭。</a:t>
            </a:r>
            <a:endParaRPr lang="en-US" altLang="zh-TW" sz="2800"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2</a:t>
            </a:r>
            <a:endParaRPr lang="zh-TW" altLang="en-US" sz="48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892040" y="3450336"/>
            <a:ext cx="6601968" cy="954107"/>
          </a:xfrm>
          <a:prstGeom prst="rect">
            <a:avLst/>
          </a:prstGeom>
          <a:noFill/>
        </p:spPr>
        <p:txBody>
          <a:bodyPr wrap="square" rtlCol="0">
            <a:spAutoFit/>
          </a:bodyPr>
          <a:lstStyle/>
          <a:p>
            <a:pPr marL="342900" indent="-342900" algn="just">
              <a:buFont typeface="Arial" panose="020B0604020202020204" pitchFamily="34" charset="0"/>
              <a:buChar char="•"/>
            </a:pPr>
            <a:r>
              <a:rPr lang="zh-TW" altLang="en-US" sz="2800" b="1" dirty="0">
                <a:solidFill>
                  <a:srgbClr val="F81B02"/>
                </a:solidFill>
                <a:latin typeface="微軟正黑體" panose="020B0604030504040204" pitchFamily="34" charset="-120"/>
                <a:ea typeface="微軟正黑體" panose="020B0604030504040204" pitchFamily="34" charset="-120"/>
              </a:rPr>
              <a:t>透明</a:t>
            </a:r>
            <a:r>
              <a:rPr lang="zh-TW" altLang="en-US" sz="2800" b="1"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國民法官與職業法官一同參與刑事審判，讓司法更透明。</a:t>
            </a:r>
          </a:p>
        </p:txBody>
      </p:sp>
      <p:sp>
        <p:nvSpPr>
          <p:cNvPr id="8" name="文字方塊 7"/>
          <p:cNvSpPr txBox="1"/>
          <p:nvPr/>
        </p:nvSpPr>
        <p:spPr>
          <a:xfrm>
            <a:off x="4892040" y="4477595"/>
            <a:ext cx="6601968" cy="1384995"/>
          </a:xfrm>
          <a:prstGeom prst="rect">
            <a:avLst/>
          </a:prstGeom>
          <a:noFill/>
        </p:spPr>
        <p:txBody>
          <a:bodyPr wrap="square" rtlCol="0">
            <a:spAutoFit/>
          </a:bodyPr>
          <a:lstStyle/>
          <a:p>
            <a:pPr marL="342900" indent="-342900" algn="just">
              <a:buFont typeface="Arial" panose="020B0604020202020204" pitchFamily="34" charset="0"/>
              <a:buChar char="•"/>
            </a:pPr>
            <a:r>
              <a:rPr lang="zh-TW" altLang="en-US" sz="2800" b="1" dirty="0">
                <a:solidFill>
                  <a:srgbClr val="F81B02"/>
                </a:solidFill>
                <a:latin typeface="微軟正黑體" panose="020B0604030504040204" pitchFamily="34" charset="-120"/>
                <a:ea typeface="微軟正黑體" panose="020B0604030504040204" pitchFamily="34" charset="-120"/>
              </a:rPr>
              <a:t>對話</a:t>
            </a:r>
            <a:r>
              <a:rPr lang="zh-TW" altLang="en-US" sz="2800" b="1"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司法專業與外界對話、交流與反思，促進國民與法院間的相互理解。</a:t>
            </a:r>
          </a:p>
          <a:p>
            <a:endParaRPr lang="zh-TW" altLang="en-US" sz="2800" dirty="0"/>
          </a:p>
        </p:txBody>
      </p:sp>
    </p:spTree>
    <p:extLst>
      <p:ext uri="{BB962C8B-B14F-4D97-AF65-F5344CB8AC3E}">
        <p14:creationId xmlns:p14="http://schemas.microsoft.com/office/powerpoint/2010/main" val="1265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誰能擔任</a:t>
            </a:r>
            <a:r>
              <a:rPr lang="en-US" altLang="zh-TW" sz="4400" b="1" dirty="0">
                <a:latin typeface="微軟正黑體" panose="020B0604030504040204" pitchFamily="34" charset="-120"/>
                <a:ea typeface="微軟正黑體" panose="020B0604030504040204" pitchFamily="34" charset="-120"/>
              </a:rPr>
              <a:t/>
            </a:r>
            <a:br>
              <a:rPr lang="en-US" altLang="zh-TW" sz="4400" b="1" dirty="0">
                <a:latin typeface="微軟正黑體" panose="020B0604030504040204" pitchFamily="34" charset="-120"/>
                <a:ea typeface="微軟正黑體" panose="020B0604030504040204" pitchFamily="34" charset="-120"/>
              </a:rPr>
            </a:br>
            <a:r>
              <a:rPr lang="zh-TW" altLang="en-US" sz="4400" b="1" dirty="0">
                <a:latin typeface="微軟正黑體" panose="020B0604030504040204" pitchFamily="34" charset="-120"/>
                <a:ea typeface="微軟正黑體" panose="020B0604030504040204" pitchFamily="34" charset="-120"/>
              </a:rPr>
              <a:t>國民法官？</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5</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3</a:t>
            </a:r>
            <a:endParaRPr lang="zh-TW" altLang="en-US" sz="4800" b="1" dirty="0">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4882896" y="4340201"/>
            <a:ext cx="6690614" cy="2132317"/>
            <a:chOff x="4882896" y="2681674"/>
            <a:chExt cx="6690614" cy="2132317"/>
          </a:xfrm>
        </p:grpSpPr>
        <p:sp>
          <p:nvSpPr>
            <p:cNvPr id="11" name="內容版面配置區 2"/>
            <p:cNvSpPr txBox="1">
              <a:spLocks/>
            </p:cNvSpPr>
            <p:nvPr/>
          </p:nvSpPr>
          <p:spPr>
            <a:xfrm>
              <a:off x="4882896" y="2681674"/>
              <a:ext cx="6690614" cy="7420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nSpc>
                  <a:spcPct val="100000"/>
                </a:lnSpc>
                <a:buFont typeface="Wingdings" panose="05000000000000000000" pitchFamily="2" charset="2"/>
                <a:buNone/>
              </a:pPr>
              <a:r>
                <a:rPr lang="zh-TW" altLang="en-US" sz="2800" b="1" dirty="0">
                  <a:solidFill>
                    <a:srgbClr val="002060"/>
                  </a:solidFill>
                  <a:latin typeface="微軟正黑體" panose="020B0604030504040204" pitchFamily="34" charset="-120"/>
                  <a:ea typeface="微軟正黑體" panose="020B0604030504040204" pitchFamily="34" charset="-120"/>
                </a:rPr>
                <a:t>公正審理</a:t>
              </a:r>
              <a:endParaRPr lang="en-US" altLang="zh-TW" sz="2800" b="1" dirty="0">
                <a:solidFill>
                  <a:srgbClr val="00206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882896" y="3328416"/>
              <a:ext cx="6455664" cy="1485575"/>
            </a:xfrm>
            <a:prstGeom prst="rect">
              <a:avLst/>
            </a:prstGeom>
            <a:noFill/>
            <a:ln w="76200">
              <a:solidFill>
                <a:srgbClr val="1B3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5121644" y="3638278"/>
              <a:ext cx="6216916" cy="830997"/>
            </a:xfrm>
            <a:prstGeom prst="rect">
              <a:avLst/>
            </a:prstGeom>
            <a:noFill/>
          </p:spPr>
          <p:txBody>
            <a:bodyPr wrap="square" rtlCol="0">
              <a:spAutoFit/>
            </a:bodyPr>
            <a:lstStyle/>
            <a:p>
              <a:r>
                <a:rPr lang="zh-TW" altLang="en-US" sz="2400" b="1" dirty="0">
                  <a:solidFill>
                    <a:srgbClr val="002060"/>
                  </a:solidFill>
                  <a:latin typeface="微軟正黑體" panose="020B0604030504040204" pitchFamily="34" charset="-120"/>
                  <a:ea typeface="微軟正黑體" panose="020B0604030504040204" pitchFamily="34" charset="-120"/>
                </a:rPr>
                <a:t>國民法官之選任，應避免選任帶有偏見、歧視、差別待遇或有其他不當行為之人擔任。</a:t>
              </a:r>
              <a:endParaRPr lang="en-US" altLang="zh-TW" sz="2400" dirty="0">
                <a:solidFill>
                  <a:srgbClr val="002060"/>
                </a:solidFill>
                <a:latin typeface="微軟正黑體" panose="020B0604030504040204" pitchFamily="34" charset="-120"/>
                <a:ea typeface="微軟正黑體" panose="020B0604030504040204" pitchFamily="34" charset="-120"/>
              </a:endParaRPr>
            </a:p>
          </p:txBody>
        </p:sp>
      </p:grpSp>
      <p:grpSp>
        <p:nvGrpSpPr>
          <p:cNvPr id="28" name="群組 27"/>
          <p:cNvGrpSpPr/>
          <p:nvPr/>
        </p:nvGrpSpPr>
        <p:grpSpPr>
          <a:xfrm>
            <a:off x="4882896" y="424546"/>
            <a:ext cx="6455664" cy="2257128"/>
            <a:chOff x="4882896" y="284904"/>
            <a:chExt cx="6455664" cy="2257128"/>
          </a:xfrm>
        </p:grpSpPr>
        <p:grpSp>
          <p:nvGrpSpPr>
            <p:cNvPr id="22" name="群組 21"/>
            <p:cNvGrpSpPr/>
            <p:nvPr/>
          </p:nvGrpSpPr>
          <p:grpSpPr>
            <a:xfrm>
              <a:off x="4882896" y="864447"/>
              <a:ext cx="6455664" cy="1677585"/>
              <a:chOff x="4882896" y="864447"/>
              <a:chExt cx="6455664" cy="1677585"/>
            </a:xfrm>
          </p:grpSpPr>
          <p:sp>
            <p:nvSpPr>
              <p:cNvPr id="4" name="矩形 3"/>
              <p:cNvSpPr/>
              <p:nvPr/>
            </p:nvSpPr>
            <p:spPr>
              <a:xfrm>
                <a:off x="4882896" y="864447"/>
                <a:ext cx="6455664" cy="1677585"/>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p:cNvCxnSpPr/>
              <p:nvPr/>
            </p:nvCxnSpPr>
            <p:spPr>
              <a:xfrm>
                <a:off x="6803136" y="1137513"/>
                <a:ext cx="0" cy="117332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 name="群組 20"/>
              <p:cNvGrpSpPr/>
              <p:nvPr/>
            </p:nvGrpSpPr>
            <p:grpSpPr>
              <a:xfrm>
                <a:off x="5272389" y="1079732"/>
                <a:ext cx="5821894" cy="1236388"/>
                <a:chOff x="5272389" y="1079732"/>
                <a:chExt cx="5821894" cy="1236388"/>
              </a:xfrm>
            </p:grpSpPr>
            <p:sp>
              <p:nvSpPr>
                <p:cNvPr id="5" name="文字方塊 4"/>
                <p:cNvSpPr txBox="1"/>
                <p:nvPr/>
              </p:nvSpPr>
              <p:spPr>
                <a:xfrm>
                  <a:off x="5272389" y="1664507"/>
                  <a:ext cx="1143262" cy="369332"/>
                </a:xfrm>
                <a:prstGeom prst="rect">
                  <a:avLst/>
                </a:prstGeom>
                <a:noFill/>
              </p:spPr>
              <p:txBody>
                <a:bodyPr wrap="none" rtlCol="0">
                  <a:spAutoFit/>
                </a:bodyPr>
                <a:lstStyle/>
                <a:p>
                  <a:r>
                    <a:rPr lang="zh-TW" altLang="en-US" dirty="0">
                      <a:latin typeface="微軟正黑體" panose="020B0604030504040204" pitchFamily="34" charset="-120"/>
                      <a:ea typeface="微軟正黑體" panose="020B0604030504040204" pitchFamily="34" charset="-120"/>
                    </a:rPr>
                    <a:t>年滿</a:t>
                  </a:r>
                  <a:r>
                    <a:rPr lang="en-US" altLang="zh-TW" dirty="0">
                      <a:latin typeface="微軟正黑體" panose="020B0604030504040204" pitchFamily="34" charset="-120"/>
                      <a:ea typeface="微軟正黑體" panose="020B0604030504040204" pitchFamily="34" charset="-120"/>
                    </a:rPr>
                    <a:t>23</a:t>
                  </a:r>
                  <a:r>
                    <a:rPr lang="zh-TW" altLang="en-US" dirty="0">
                      <a:latin typeface="微軟正黑體" panose="020B0604030504040204" pitchFamily="34" charset="-120"/>
                      <a:ea typeface="微軟正黑體" panose="020B0604030504040204" pitchFamily="34" charset="-120"/>
                    </a:rPr>
                    <a:t>歲</a:t>
                  </a:r>
                </a:p>
              </p:txBody>
            </p:sp>
            <p:sp>
              <p:nvSpPr>
                <p:cNvPr id="13" name="文字方塊 12"/>
                <p:cNvSpPr txBox="1"/>
                <p:nvPr/>
              </p:nvSpPr>
              <p:spPr>
                <a:xfrm>
                  <a:off x="7088193" y="1664507"/>
                  <a:ext cx="1679309"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具有</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中華民國國籍</a:t>
                  </a:r>
                </a:p>
              </p:txBody>
            </p:sp>
            <p:sp>
              <p:nvSpPr>
                <p:cNvPr id="15" name="文字方塊 14"/>
                <p:cNvSpPr txBox="1"/>
                <p:nvPr/>
              </p:nvSpPr>
              <p:spPr>
                <a:xfrm>
                  <a:off x="9293790" y="1669789"/>
                  <a:ext cx="1800493" cy="646331"/>
                </a:xfrm>
                <a:prstGeom prst="rect">
                  <a:avLst/>
                </a:prstGeom>
                <a:noFill/>
              </p:spPr>
              <p:txBody>
                <a:bodyPr wrap="none" rtlCol="0">
                  <a:spAutoFit/>
                </a:bodyPr>
                <a:lstStyle/>
                <a:p>
                  <a:pPr algn="ctr"/>
                  <a:r>
                    <a:rPr lang="zh-TW" altLang="en-US" dirty="0">
                      <a:latin typeface="微軟正黑體" panose="020B0604030504040204" pitchFamily="34" charset="-120"/>
                      <a:ea typeface="微軟正黑體" panose="020B0604030504040204" pitchFamily="34" charset="-120"/>
                    </a:rPr>
                    <a:t>在地院轄區連續</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居住</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個月以上</a:t>
                  </a:r>
                </a:p>
              </p:txBody>
            </p:sp>
            <p:sp>
              <p:nvSpPr>
                <p:cNvPr id="16" name="文字方塊 15"/>
                <p:cNvSpPr txBox="1"/>
                <p:nvPr/>
              </p:nvSpPr>
              <p:spPr>
                <a:xfrm>
                  <a:off x="5341318" y="1085485"/>
                  <a:ext cx="1005403" cy="584775"/>
                </a:xfrm>
                <a:prstGeom prst="rect">
                  <a:avLst/>
                </a:prstGeom>
                <a:noFill/>
              </p:spPr>
              <p:txBody>
                <a:bodyPr wrap="none" rtlCol="0">
                  <a:spAutoFit/>
                </a:bodyPr>
                <a:lstStyle/>
                <a:p>
                  <a:r>
                    <a:rPr lang="zh-TW" altLang="en-US" sz="3200" b="1" dirty="0">
                      <a:solidFill>
                        <a:srgbClr val="0070C0"/>
                      </a:solidFill>
                      <a:latin typeface="微軟正黑體" panose="020B0604030504040204" pitchFamily="34" charset="-120"/>
                      <a:ea typeface="微軟正黑體" panose="020B0604030504040204" pitchFamily="34" charset="-120"/>
                    </a:rPr>
                    <a:t>年齡</a:t>
                  </a:r>
                </a:p>
              </p:txBody>
            </p:sp>
            <p:sp>
              <p:nvSpPr>
                <p:cNvPr id="17" name="文字方塊 16"/>
                <p:cNvSpPr txBox="1"/>
                <p:nvPr/>
              </p:nvSpPr>
              <p:spPr>
                <a:xfrm>
                  <a:off x="7425145" y="1079732"/>
                  <a:ext cx="1005403" cy="584775"/>
                </a:xfrm>
                <a:prstGeom prst="rect">
                  <a:avLst/>
                </a:prstGeom>
                <a:noFill/>
              </p:spPr>
              <p:txBody>
                <a:bodyPr wrap="none" rtlCol="0">
                  <a:spAutoFit/>
                </a:bodyPr>
                <a:lstStyle/>
                <a:p>
                  <a:r>
                    <a:rPr lang="zh-TW" altLang="en-US" sz="3200" b="1" dirty="0">
                      <a:solidFill>
                        <a:srgbClr val="0070C0"/>
                      </a:solidFill>
                      <a:latin typeface="微軟正黑體" panose="020B0604030504040204" pitchFamily="34" charset="-120"/>
                      <a:ea typeface="微軟正黑體" panose="020B0604030504040204" pitchFamily="34" charset="-120"/>
                    </a:rPr>
                    <a:t>國籍</a:t>
                  </a:r>
                </a:p>
              </p:txBody>
            </p:sp>
            <p:sp>
              <p:nvSpPr>
                <p:cNvPr id="18" name="文字方塊 17"/>
                <p:cNvSpPr txBox="1"/>
                <p:nvPr/>
              </p:nvSpPr>
              <p:spPr>
                <a:xfrm>
                  <a:off x="9487761" y="1079732"/>
                  <a:ext cx="1415772" cy="584775"/>
                </a:xfrm>
                <a:prstGeom prst="rect">
                  <a:avLst/>
                </a:prstGeom>
                <a:noFill/>
              </p:spPr>
              <p:txBody>
                <a:bodyPr wrap="none" rtlCol="0">
                  <a:spAutoFit/>
                </a:bodyPr>
                <a:lstStyle/>
                <a:p>
                  <a:r>
                    <a:rPr lang="zh-TW" altLang="en-US" sz="3200" b="1" dirty="0">
                      <a:solidFill>
                        <a:srgbClr val="0070C0"/>
                      </a:solidFill>
                      <a:latin typeface="微軟正黑體" panose="020B0604030504040204" pitchFamily="34" charset="-120"/>
                      <a:ea typeface="微軟正黑體" panose="020B0604030504040204" pitchFamily="34" charset="-120"/>
                    </a:rPr>
                    <a:t>居住地</a:t>
                  </a:r>
                </a:p>
              </p:txBody>
            </p:sp>
          </p:grpSp>
          <p:cxnSp>
            <p:nvCxnSpPr>
              <p:cNvPr id="23" name="直線接點 22"/>
              <p:cNvCxnSpPr/>
              <p:nvPr/>
            </p:nvCxnSpPr>
            <p:spPr>
              <a:xfrm>
                <a:off x="9003792" y="1137513"/>
                <a:ext cx="0" cy="117332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7" name="文字方塊 26"/>
            <p:cNvSpPr txBox="1"/>
            <p:nvPr/>
          </p:nvSpPr>
          <p:spPr>
            <a:xfrm>
              <a:off x="4882896" y="284904"/>
              <a:ext cx="2006235" cy="523220"/>
            </a:xfrm>
            <a:prstGeom prst="rect">
              <a:avLst/>
            </a:prstGeom>
            <a:noFill/>
          </p:spPr>
          <p:txBody>
            <a:bodyPr wrap="square" rtlCol="0">
              <a:sp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三大條件</a:t>
              </a:r>
              <a:endParaRPr lang="en-US" altLang="zh-TW" sz="2800" b="1" dirty="0">
                <a:solidFill>
                  <a:srgbClr val="0070C0"/>
                </a:solidFill>
                <a:latin typeface="微軟正黑體" panose="020B0604030504040204" pitchFamily="34" charset="-120"/>
                <a:ea typeface="微軟正黑體" panose="020B0604030504040204" pitchFamily="34" charset="-120"/>
              </a:endParaRPr>
            </a:p>
          </p:txBody>
        </p:sp>
      </p:grpSp>
      <p:grpSp>
        <p:nvGrpSpPr>
          <p:cNvPr id="24" name="群組 23"/>
          <p:cNvGrpSpPr/>
          <p:nvPr/>
        </p:nvGrpSpPr>
        <p:grpSpPr>
          <a:xfrm>
            <a:off x="4882896" y="2723546"/>
            <a:ext cx="6690614" cy="1547369"/>
            <a:chOff x="4882896" y="2681674"/>
            <a:chExt cx="6690614" cy="1547369"/>
          </a:xfrm>
        </p:grpSpPr>
        <p:sp>
          <p:nvSpPr>
            <p:cNvPr id="25" name="內容版面配置區 2"/>
            <p:cNvSpPr txBox="1">
              <a:spLocks/>
            </p:cNvSpPr>
            <p:nvPr/>
          </p:nvSpPr>
          <p:spPr>
            <a:xfrm>
              <a:off x="4882896" y="2681674"/>
              <a:ext cx="6690614" cy="7420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nSpc>
                  <a:spcPct val="100000"/>
                </a:lnSpc>
                <a:buFont typeface="Wingdings" panose="05000000000000000000" pitchFamily="2" charset="2"/>
                <a:buNone/>
              </a:pPr>
              <a:r>
                <a:rPr lang="zh-TW" altLang="en-US" sz="2800" b="1" dirty="0">
                  <a:solidFill>
                    <a:schemeClr val="accent5">
                      <a:lumMod val="75000"/>
                    </a:schemeClr>
                  </a:solidFill>
                  <a:latin typeface="微軟正黑體" panose="020B0604030504040204" pitchFamily="34" charset="-120"/>
                  <a:ea typeface="微軟正黑體" panose="020B0604030504040204" pitchFamily="34" charset="-120"/>
                </a:rPr>
                <a:t>普遍參與</a:t>
              </a:r>
              <a:endParaRPr lang="en-US" altLang="zh-TW" sz="2800" b="1" dirty="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26" name="矩形 25"/>
            <p:cNvSpPr/>
            <p:nvPr/>
          </p:nvSpPr>
          <p:spPr>
            <a:xfrm>
              <a:off x="4882896" y="3328417"/>
              <a:ext cx="6455664" cy="900626"/>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5119745" y="3584049"/>
              <a:ext cx="6216916" cy="461665"/>
            </a:xfrm>
            <a:prstGeom prst="rect">
              <a:avLst/>
            </a:prstGeom>
            <a:noFill/>
          </p:spPr>
          <p:txBody>
            <a:bodyPr wrap="square" rtlCol="0">
              <a:spAutoFit/>
            </a:bodyPr>
            <a:lstStyle/>
            <a:p>
              <a:r>
                <a:rPr lang="zh-TW" altLang="en-US" sz="2400" b="1" dirty="0">
                  <a:solidFill>
                    <a:schemeClr val="accent5">
                      <a:lumMod val="75000"/>
                    </a:schemeClr>
                  </a:solidFill>
                  <a:latin typeface="微軟正黑體" panose="020B0604030504040204" pitchFamily="34" charset="-120"/>
                  <a:ea typeface="微軟正黑體" panose="020B0604030504040204" pitchFamily="34" charset="-120"/>
                </a:rPr>
                <a:t>我國國民原則均有機會成為國民法官。</a:t>
              </a:r>
              <a:endParaRPr lang="en-US" altLang="zh-TW" sz="2400" dirty="0">
                <a:solidFill>
                  <a:schemeClr val="accent5">
                    <a:lumMod val="7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7645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誰不能擔任國民法官？</a:t>
            </a:r>
          </a:p>
        </p:txBody>
      </p:sp>
      <p:sp>
        <p:nvSpPr>
          <p:cNvPr id="3" name="投影片編號版面配置區 2"/>
          <p:cNvSpPr>
            <a:spLocks noGrp="1"/>
          </p:cNvSpPr>
          <p:nvPr>
            <p:ph type="sldNum" sz="quarter" idx="12"/>
          </p:nvPr>
        </p:nvSpPr>
        <p:spPr/>
        <p:txBody>
          <a:bodyPr/>
          <a:lstStyle/>
          <a:p>
            <a:fld id="{F2454B39-FAFD-46DD-83FC-AF85A2338A34}" type="slidenum">
              <a:rPr lang="zh-TW" altLang="en-US" smtClean="0"/>
              <a:t>6</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4</a:t>
            </a:r>
            <a:endParaRPr lang="zh-TW" altLang="en-US" sz="4800" b="1" dirty="0">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4882896" y="747978"/>
            <a:ext cx="6690614" cy="4845999"/>
            <a:chOff x="4882896" y="1639145"/>
            <a:chExt cx="6690614" cy="5097076"/>
          </a:xfrm>
        </p:grpSpPr>
        <p:sp>
          <p:nvSpPr>
            <p:cNvPr id="11" name="內容版面配置區 2"/>
            <p:cNvSpPr txBox="1">
              <a:spLocks/>
            </p:cNvSpPr>
            <p:nvPr/>
          </p:nvSpPr>
          <p:spPr>
            <a:xfrm>
              <a:off x="4882896" y="1639145"/>
              <a:ext cx="6690614" cy="742027"/>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nSpc>
                  <a:spcPct val="100000"/>
                </a:lnSpc>
                <a:buFont typeface="Wingdings" panose="05000000000000000000" pitchFamily="2" charset="2"/>
                <a:buNone/>
              </a:pPr>
              <a:r>
                <a:rPr lang="zh-TW" altLang="en-US" sz="3200" b="1" dirty="0">
                  <a:solidFill>
                    <a:srgbClr val="F81B02"/>
                  </a:solidFill>
                  <a:latin typeface="微軟正黑體" panose="020B0604030504040204" pitchFamily="34" charset="-120"/>
                  <a:ea typeface="微軟正黑體" panose="020B0604030504040204" pitchFamily="34" charset="-120"/>
                </a:rPr>
                <a:t>六種不能</a:t>
              </a:r>
              <a:endParaRPr lang="en-US" altLang="zh-TW" sz="3200" b="1" dirty="0">
                <a:solidFill>
                  <a:srgbClr val="F81B02"/>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882896" y="2281902"/>
              <a:ext cx="6455664" cy="4454319"/>
            </a:xfrm>
            <a:prstGeom prst="rect">
              <a:avLst/>
            </a:prstGeom>
            <a:noFill/>
            <a:ln w="76200">
              <a:solidFill>
                <a:srgbClr val="F81B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7894300" y="3334474"/>
              <a:ext cx="3444258" cy="677108"/>
            </a:xfrm>
            <a:prstGeom prst="rect">
              <a:avLst/>
            </a:prstGeom>
            <a:noFill/>
          </p:spPr>
          <p:txBody>
            <a:bodyPr wrap="square" rtlCol="0">
              <a:spAutoFit/>
            </a:bodyPr>
            <a:lstStyle/>
            <a:p>
              <a:r>
                <a:rPr lang="zh-TW" altLang="en-US" sz="2000" b="1" dirty="0">
                  <a:solidFill>
                    <a:srgbClr val="F81B02"/>
                  </a:solidFill>
                  <a:latin typeface="微軟正黑體" panose="020B0604030504040204" pitchFamily="34" charset="-120"/>
                  <a:ea typeface="微軟正黑體" panose="020B0604030504040204" pitchFamily="34" charset="-120"/>
                </a:rPr>
                <a:t>特定職業</a:t>
              </a:r>
              <a:endParaRPr lang="en-US" altLang="zh-TW" sz="2000" b="1" dirty="0">
                <a:solidFill>
                  <a:srgbClr val="F81B02"/>
                </a:solidFill>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具有法政軍警相關職業背景。</a:t>
              </a:r>
              <a:endParaRPr lang="en-US" altLang="zh-TW"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flipH="1">
              <a:off x="7894299" y="4091417"/>
              <a:ext cx="3219655" cy="1294891"/>
            </a:xfrm>
            <a:prstGeom prst="rect">
              <a:avLst/>
            </a:prstGeom>
            <a:noFill/>
          </p:spPr>
          <p:txBody>
            <a:bodyPr wrap="square" rtlCol="0">
              <a:spAutoFit/>
            </a:bodyPr>
            <a:lstStyle/>
            <a:p>
              <a:r>
                <a:rPr lang="zh-TW" altLang="en-US" sz="2000" b="1" dirty="0">
                  <a:solidFill>
                    <a:srgbClr val="F81B02"/>
                  </a:solidFill>
                  <a:latin typeface="微軟正黑體" panose="020B0604030504040204" pitchFamily="34" charset="-120"/>
                  <a:ea typeface="微軟正黑體" panose="020B0604030504040204" pitchFamily="34" charset="-120"/>
                </a:rPr>
                <a:t>案件相關</a:t>
              </a:r>
              <a:endParaRPr lang="en-US" altLang="zh-TW" sz="2000" b="1" dirty="0">
                <a:solidFill>
                  <a:srgbClr val="F81B02"/>
                </a:solidFill>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與案件有關之人。</a:t>
              </a:r>
              <a:endParaRPr lang="en-US" altLang="zh-TW"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與被告、被害人有一定關係，如：親屬、僱傭等。</a:t>
              </a:r>
            </a:p>
          </p:txBody>
        </p:sp>
        <p:sp>
          <p:nvSpPr>
            <p:cNvPr id="19" name="文字方塊 18"/>
            <p:cNvSpPr txBox="1"/>
            <p:nvPr/>
          </p:nvSpPr>
          <p:spPr>
            <a:xfrm>
              <a:off x="7894300" y="2610659"/>
              <a:ext cx="3219653" cy="712190"/>
            </a:xfrm>
            <a:prstGeom prst="rect">
              <a:avLst/>
            </a:prstGeom>
            <a:noFill/>
          </p:spPr>
          <p:txBody>
            <a:bodyPr wrap="square" rtlCol="0">
              <a:spAutoFit/>
            </a:bodyPr>
            <a:lstStyle/>
            <a:p>
              <a:r>
                <a:rPr lang="zh-TW" altLang="en-US" sz="2000" b="1" dirty="0">
                  <a:solidFill>
                    <a:srgbClr val="F81B02"/>
                  </a:solidFill>
                  <a:latin typeface="微軟正黑體" panose="020B0604030504040204" pitchFamily="34" charset="-120"/>
                  <a:ea typeface="微軟正黑體" panose="020B0604030504040204" pitchFamily="34" charset="-120"/>
                </a:rPr>
                <a:t>教育程度</a:t>
              </a:r>
              <a:endParaRPr lang="en-US" altLang="zh-TW" sz="2000" b="1" dirty="0">
                <a:solidFill>
                  <a:srgbClr val="F81B02"/>
                </a:solidFill>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未完成國民教育。</a:t>
              </a:r>
            </a:p>
          </p:txBody>
        </p:sp>
        <p:sp>
          <p:nvSpPr>
            <p:cNvPr id="20" name="文字方塊 19"/>
            <p:cNvSpPr txBox="1"/>
            <p:nvPr/>
          </p:nvSpPr>
          <p:spPr>
            <a:xfrm>
              <a:off x="5080684" y="2617644"/>
              <a:ext cx="2813617" cy="2460294"/>
            </a:xfrm>
            <a:prstGeom prst="rect">
              <a:avLst/>
            </a:prstGeom>
            <a:noFill/>
          </p:spPr>
          <p:txBody>
            <a:bodyPr wrap="square" rtlCol="0">
              <a:spAutoFit/>
            </a:bodyPr>
            <a:lstStyle/>
            <a:p>
              <a:r>
                <a:rPr lang="zh-TW" altLang="en-US" sz="2000" b="1" dirty="0">
                  <a:solidFill>
                    <a:srgbClr val="F81B02"/>
                  </a:solidFill>
                  <a:latin typeface="微軟正黑體" panose="020B0604030504040204" pitchFamily="34" charset="-120"/>
                  <a:ea typeface="微軟正黑體" panose="020B0604030504040204" pitchFamily="34" charset="-120"/>
                </a:rPr>
                <a:t>牽涉刑事案件</a:t>
              </a:r>
              <a:endParaRPr lang="en-US" altLang="zh-TW" sz="2000" b="1" dirty="0">
                <a:solidFill>
                  <a:srgbClr val="F81B02"/>
                </a:solidFill>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有案件在法院尚未結束。</a:t>
              </a:r>
              <a:endParaRPr lang="en-US" altLang="zh-TW"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曾被判處有期徒刑。</a:t>
              </a:r>
              <a:endParaRPr lang="en-US" altLang="zh-TW"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緩起訴期間或期滿後未超過二年。</a:t>
              </a:r>
              <a:endParaRPr lang="en-US" altLang="zh-TW" dirty="0">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被判處有期徒刑，且在緩刑期間內或緩刑期滿後未超過二年。</a:t>
              </a:r>
              <a:endParaRPr lang="en-US" altLang="zh-TW" dirty="0">
                <a:latin typeface="微軟正黑體" panose="020B0604030504040204" pitchFamily="34" charset="-120"/>
                <a:ea typeface="微軟正黑體" panose="020B0604030504040204" pitchFamily="34" charset="-120"/>
              </a:endParaRPr>
            </a:p>
          </p:txBody>
        </p:sp>
      </p:grpSp>
      <p:sp>
        <p:nvSpPr>
          <p:cNvPr id="24" name="文字方塊 23"/>
          <p:cNvSpPr txBox="1"/>
          <p:nvPr/>
        </p:nvSpPr>
        <p:spPr>
          <a:xfrm flipH="1">
            <a:off x="5080683" y="3978059"/>
            <a:ext cx="2813617" cy="1231106"/>
          </a:xfrm>
          <a:prstGeom prst="rect">
            <a:avLst/>
          </a:prstGeom>
          <a:noFill/>
        </p:spPr>
        <p:txBody>
          <a:bodyPr wrap="square" rtlCol="0">
            <a:spAutoFit/>
          </a:bodyPr>
          <a:lstStyle/>
          <a:p>
            <a:r>
              <a:rPr lang="zh-TW" altLang="en-US" sz="2000" b="1" dirty="0">
                <a:solidFill>
                  <a:srgbClr val="F81B02"/>
                </a:solidFill>
                <a:latin typeface="微軟正黑體" panose="020B0604030504040204" pitchFamily="34" charset="-120"/>
                <a:ea typeface="微軟正黑體" panose="020B0604030504040204" pitchFamily="34" charset="-120"/>
              </a:rPr>
              <a:t>自身因素</a:t>
            </a:r>
            <a:endParaRPr lang="en-US" altLang="zh-TW" sz="2000" b="1" dirty="0">
              <a:solidFill>
                <a:srgbClr val="F81B02"/>
              </a:solidFill>
              <a:latin typeface="微軟正黑體" panose="020B0604030504040204" pitchFamily="34" charset="-120"/>
              <a:ea typeface="微軟正黑體" panose="020B0604030504040204" pitchFamily="34" charset="-120"/>
            </a:endParaRPr>
          </a:p>
          <a:p>
            <a:pPr marL="182563" indent="-182563">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因心智狀態不能或較難與他人溝通，而受到法院監護或輔助宣告。</a:t>
            </a:r>
          </a:p>
        </p:txBody>
      </p:sp>
      <p:sp>
        <p:nvSpPr>
          <p:cNvPr id="25" name="文字方塊 24"/>
          <p:cNvSpPr txBox="1"/>
          <p:nvPr/>
        </p:nvSpPr>
        <p:spPr>
          <a:xfrm flipH="1">
            <a:off x="7894299" y="4325818"/>
            <a:ext cx="3219654" cy="677108"/>
          </a:xfrm>
          <a:prstGeom prst="rect">
            <a:avLst/>
          </a:prstGeom>
          <a:noFill/>
        </p:spPr>
        <p:txBody>
          <a:bodyPr wrap="square" rtlCol="0">
            <a:spAutoFit/>
          </a:bodyPr>
          <a:lstStyle/>
          <a:p>
            <a:r>
              <a:rPr lang="zh-TW" altLang="en-US" sz="2000" b="1" dirty="0">
                <a:solidFill>
                  <a:srgbClr val="F81B02"/>
                </a:solidFill>
                <a:latin typeface="微軟正黑體" panose="020B0604030504040204" pitchFamily="34" charset="-120"/>
                <a:ea typeface="微軟正黑體" panose="020B0604030504040204" pitchFamily="34" charset="-120"/>
              </a:rPr>
              <a:t>不能公平</a:t>
            </a:r>
            <a:endParaRPr lang="en-US" altLang="zh-TW" sz="2000" b="1" dirty="0">
              <a:solidFill>
                <a:srgbClr val="F81B02"/>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其他有事證難以公平審判。</a:t>
            </a:r>
          </a:p>
        </p:txBody>
      </p:sp>
    </p:spTree>
    <p:extLst>
      <p:ext uri="{BB962C8B-B14F-4D97-AF65-F5344CB8AC3E}">
        <p14:creationId xmlns:p14="http://schemas.microsoft.com/office/powerpoint/2010/main" val="282804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3277" y="1465028"/>
            <a:ext cx="3787541"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國民法官也是電腦選的嗎？</a:t>
            </a:r>
          </a:p>
        </p:txBody>
      </p:sp>
      <p:sp>
        <p:nvSpPr>
          <p:cNvPr id="8" name="投影片編號版面配置區 7"/>
          <p:cNvSpPr>
            <a:spLocks noGrp="1"/>
          </p:cNvSpPr>
          <p:nvPr>
            <p:ph type="sldNum" sz="quarter" idx="12"/>
          </p:nvPr>
        </p:nvSpPr>
        <p:spPr/>
        <p:txBody>
          <a:bodyPr/>
          <a:lstStyle/>
          <a:p>
            <a:fld id="{F2454B39-FAFD-46DD-83FC-AF85A2338A34}" type="slidenum">
              <a:rPr lang="zh-TW" altLang="en-US" smtClean="0"/>
              <a:t>7</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5</a:t>
            </a:r>
            <a:endParaRPr lang="zh-TW" altLang="en-US" sz="4000" b="1"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2015344" y="4259483"/>
            <a:ext cx="1237141" cy="2027357"/>
            <a:chOff x="6091936" y="2904236"/>
            <a:chExt cx="1746504" cy="2862072"/>
          </a:xfrm>
        </p:grpSpPr>
        <p:pic>
          <p:nvPicPr>
            <p:cNvPr id="3" name="圖片 2"/>
            <p:cNvPicPr>
              <a:picLocks noChangeAspect="1"/>
            </p:cNvPicPr>
            <p:nvPr/>
          </p:nvPicPr>
          <p:blipFill rotWithShape="1">
            <a:blip r:embed="rId3">
              <a:extLst>
                <a:ext uri="{BEBA8EAE-BF5A-486C-A8C5-ECC9F3942E4B}">
                  <a14:imgProps xmlns:a14="http://schemas.microsoft.com/office/drawing/2010/main">
                    <a14:imgLayer r:embed="rId4">
                      <a14:imgEffect>
                        <a14:backgroundRemoval t="2637" b="92090" l="21094" r="75977">
                          <a14:foregroundMark x1="45215" y1="39355" x2="45215" y2="39355"/>
                        </a14:backgroundRemoval>
                      </a14:imgEffect>
                    </a14:imgLayer>
                  </a14:imgProps>
                </a:ext>
              </a:extLst>
            </a:blip>
            <a:srcRect l="21043" t="2606" r="23649" b="6757"/>
            <a:stretch/>
          </p:blipFill>
          <p:spPr>
            <a:xfrm>
              <a:off x="6091936" y="2904236"/>
              <a:ext cx="1746504" cy="2862072"/>
            </a:xfrm>
            <a:prstGeom prst="rect">
              <a:avLst/>
            </a:prstGeom>
          </p:spPr>
        </p:pic>
        <p:sp>
          <p:nvSpPr>
            <p:cNvPr id="5" name="橢圓 4"/>
            <p:cNvSpPr/>
            <p:nvPr/>
          </p:nvSpPr>
          <p:spPr>
            <a:xfrm>
              <a:off x="6595050" y="3457987"/>
              <a:ext cx="782754" cy="436062"/>
            </a:xfrm>
            <a:prstGeom prst="ellipse">
              <a:avLst/>
            </a:prstGeom>
            <a:blipFill dpi="0" rotWithShape="1">
              <a:blip r:embed="rId5">
                <a:alphaModFix amt="94000"/>
              </a:blip>
              <a:srcRect/>
              <a:tile tx="0" ty="0" sx="100000" sy="100000" flip="none" algn="tl"/>
            </a:bli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文字方塊 3"/>
          <p:cNvSpPr txBox="1"/>
          <p:nvPr/>
        </p:nvSpPr>
        <p:spPr>
          <a:xfrm>
            <a:off x="4540818" y="685010"/>
            <a:ext cx="6300567" cy="1323439"/>
          </a:xfrm>
          <a:prstGeom prst="rect">
            <a:avLst/>
          </a:prstGeom>
          <a:noFill/>
        </p:spPr>
        <p:txBody>
          <a:bodyPr wrap="square" rtlCol="0">
            <a:spAutoFit/>
          </a:bodyPr>
          <a:lstStyle/>
          <a:p>
            <a:r>
              <a:rPr lang="zh-TW" altLang="en-US" sz="3600" b="1" dirty="0">
                <a:solidFill>
                  <a:srgbClr val="FF0000"/>
                </a:solidFill>
                <a:latin typeface="微軟正黑體" panose="020B0604030504040204" pitchFamily="34" charset="-120"/>
                <a:ea typeface="微軟正黑體" panose="020B0604030504040204" pitchFamily="34" charset="-120"/>
              </a:rPr>
              <a:t>樂透抽一次 </a:t>
            </a:r>
            <a:endParaRPr lang="en-US" altLang="zh-TW" sz="3600" b="1" dirty="0">
              <a:solidFill>
                <a:srgbClr val="FF0000"/>
              </a:solidFill>
              <a:latin typeface="微軟正黑體" panose="020B0604030504040204" pitchFamily="34" charset="-120"/>
              <a:ea typeface="微軟正黑體" panose="020B0604030504040204" pitchFamily="34" charset="-120"/>
            </a:endParaRPr>
          </a:p>
          <a:p>
            <a:r>
              <a:rPr lang="zh-TW" altLang="en-US" sz="4400" b="1" dirty="0">
                <a:solidFill>
                  <a:srgbClr val="FF0000"/>
                </a:solidFill>
                <a:latin typeface="微軟正黑體" panose="020B0604030504040204" pitchFamily="34" charset="-120"/>
                <a:ea typeface="微軟正黑體" panose="020B0604030504040204" pitchFamily="34" charset="-120"/>
              </a:rPr>
              <a:t>國民法官抽三次</a:t>
            </a:r>
          </a:p>
        </p:txBody>
      </p:sp>
      <p:grpSp>
        <p:nvGrpSpPr>
          <p:cNvPr id="15" name="グループ化 14">
            <a:extLst>
              <a:ext uri="{FF2B5EF4-FFF2-40B4-BE49-F238E27FC236}">
                <a16:creationId xmlns:a16="http://schemas.microsoft.com/office/drawing/2014/main" id="{7C534E8B-D279-4F71-8C15-5C784FFBF38D}"/>
              </a:ext>
            </a:extLst>
          </p:cNvPr>
          <p:cNvGrpSpPr/>
          <p:nvPr/>
        </p:nvGrpSpPr>
        <p:grpSpPr>
          <a:xfrm>
            <a:off x="4738363" y="2264474"/>
            <a:ext cx="7514067" cy="4022365"/>
            <a:chOff x="4738363" y="2264474"/>
            <a:chExt cx="7514067" cy="4022365"/>
          </a:xfrm>
        </p:grpSpPr>
        <p:grpSp>
          <p:nvGrpSpPr>
            <p:cNvPr id="13" name="グループ化 12">
              <a:extLst>
                <a:ext uri="{FF2B5EF4-FFF2-40B4-BE49-F238E27FC236}">
                  <a16:creationId xmlns:a16="http://schemas.microsoft.com/office/drawing/2014/main" id="{66EF05D9-F4C4-4B03-843C-5FCF0E2ABC59}"/>
                </a:ext>
              </a:extLst>
            </p:cNvPr>
            <p:cNvGrpSpPr/>
            <p:nvPr/>
          </p:nvGrpSpPr>
          <p:grpSpPr>
            <a:xfrm>
              <a:off x="4738363" y="2264474"/>
              <a:ext cx="7514067" cy="4022365"/>
              <a:chOff x="4738363" y="2264474"/>
              <a:chExt cx="7514067" cy="4022365"/>
            </a:xfrm>
          </p:grpSpPr>
          <p:pic>
            <p:nvPicPr>
              <p:cNvPr id="7" name="Picture 2">
                <a:extLst>
                  <a:ext uri="{FF2B5EF4-FFF2-40B4-BE49-F238E27FC236}">
                    <a16:creationId xmlns:a16="http://schemas.microsoft.com/office/drawing/2014/main" id="{D0339B35-8F9D-4F6F-8345-4F351E18D1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4253" b="5677"/>
              <a:stretch/>
            </p:blipFill>
            <p:spPr bwMode="auto">
              <a:xfrm>
                <a:off x="4738363" y="2264474"/>
                <a:ext cx="7514067" cy="4022365"/>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5644340" y="2564530"/>
                <a:ext cx="1319763" cy="576504"/>
              </a:xfrm>
              <a:prstGeom prst="rect">
                <a:avLst/>
              </a:prstGeom>
              <a:noFill/>
            </p:spPr>
            <p:txBody>
              <a:bodyPr wrap="square" rtlCol="0">
                <a:spAutoFit/>
              </a:bodyPr>
              <a:lstStyle/>
              <a:p>
                <a:pPr algn="ctr">
                  <a:lnSpc>
                    <a:spcPts val="2000"/>
                  </a:lnSpc>
                </a:pPr>
                <a:r>
                  <a:rPr lang="zh-TW" altLang="en-US" sz="2000" b="1" dirty="0">
                    <a:solidFill>
                      <a:srgbClr val="783502"/>
                    </a:solidFill>
                    <a:latin typeface="微軟正黑體" panose="020B0604030504040204" pitchFamily="34" charset="-120"/>
                    <a:ea typeface="微軟正黑體" panose="020B0604030504040204" pitchFamily="34" charset="-120"/>
                  </a:rPr>
                  <a:t>隨機抽選</a:t>
                </a:r>
                <a:endParaRPr lang="en-US" altLang="zh-TW" sz="2000" b="1" dirty="0">
                  <a:solidFill>
                    <a:srgbClr val="783502"/>
                  </a:solidFill>
                  <a:latin typeface="微軟正黑體" panose="020B0604030504040204" pitchFamily="34" charset="-120"/>
                  <a:ea typeface="微軟正黑體" panose="020B0604030504040204" pitchFamily="34" charset="-120"/>
                </a:endParaRPr>
              </a:p>
              <a:p>
                <a:pPr algn="ctr">
                  <a:lnSpc>
                    <a:spcPts val="2000"/>
                  </a:lnSpc>
                </a:pPr>
                <a:r>
                  <a:rPr lang="zh-TW" altLang="en-US" sz="1200" b="1" dirty="0">
                    <a:solidFill>
                      <a:srgbClr val="783502"/>
                    </a:solidFill>
                    <a:latin typeface="微軟正黑體" panose="020B0604030504040204" pitchFamily="34" charset="-120"/>
                    <a:ea typeface="微軟正黑體" panose="020B0604030504040204" pitchFamily="34" charset="-120"/>
                  </a:rPr>
                  <a:t>地方政府</a:t>
                </a:r>
              </a:p>
            </p:txBody>
          </p:sp>
        </p:grpSp>
        <p:sp>
          <p:nvSpPr>
            <p:cNvPr id="9" name="向下箭號圖說文字 8"/>
            <p:cNvSpPr/>
            <p:nvPr/>
          </p:nvSpPr>
          <p:spPr>
            <a:xfrm>
              <a:off x="5644340" y="2456873"/>
              <a:ext cx="1292169" cy="988292"/>
            </a:xfrm>
            <a:prstGeom prst="downArrowCallout">
              <a:avLst>
                <a:gd name="adj1" fmla="val 22974"/>
                <a:gd name="adj2" fmla="val 24765"/>
                <a:gd name="adj3" fmla="val 25157"/>
                <a:gd name="adj4" fmla="val 67781"/>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矩形 11"/>
          <p:cNvSpPr/>
          <p:nvPr/>
        </p:nvSpPr>
        <p:spPr>
          <a:xfrm>
            <a:off x="9402618" y="2650835"/>
            <a:ext cx="969818" cy="711201"/>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641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578A21E-CE63-4260-B9CB-6E7104E587F4}"/>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CD08052-46D4-4451-BCD3-D01F8058DAE8}" type="slidenum">
              <a:rPr kumimoji="0" lang="en-US" sz="1200" b="0" i="0" u="none" strike="noStrike" kern="0" cap="none" spc="0" normalizeH="0" baseline="0" noProof="0">
                <a:ln>
                  <a:noFill/>
                </a:ln>
                <a:solidFill>
                  <a:srgbClr val="FFFFFF">
                    <a:lumMod val="65000"/>
                  </a:srgb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rgbClr val="FFFFFF">
                  <a:lumMod val="65000"/>
                </a:srgbClr>
              </a:solidFill>
              <a:effectLst/>
              <a:uLnTx/>
              <a:uFillTx/>
              <a:latin typeface="Arial"/>
              <a:ea typeface="+mn-ea"/>
              <a:cs typeface="Arial"/>
              <a:sym typeface="Arial"/>
            </a:endParaRPr>
          </a:p>
        </p:txBody>
      </p:sp>
      <p:sp>
        <p:nvSpPr>
          <p:cNvPr id="9" name="四角形: 1 つの角を切り取る 8">
            <a:extLst>
              <a:ext uri="{FF2B5EF4-FFF2-40B4-BE49-F238E27FC236}">
                <a16:creationId xmlns:a16="http://schemas.microsoft.com/office/drawing/2014/main" id="{6D81EC12-E59E-4815-BA87-B0513C3A9F93}"/>
              </a:ext>
            </a:extLst>
          </p:cNvPr>
          <p:cNvSpPr/>
          <p:nvPr/>
        </p:nvSpPr>
        <p:spPr>
          <a:xfrm>
            <a:off x="653882" y="4699582"/>
            <a:ext cx="10789684" cy="1657565"/>
          </a:xfrm>
          <a:prstGeom prst="snip1Rect">
            <a:avLst>
              <a:gd name="adj" fmla="val 19822"/>
            </a:avLst>
          </a:prstGeom>
          <a:solidFill>
            <a:schemeClr val="bg2">
              <a:lumMod val="20000"/>
              <a:lumOff val="80000"/>
              <a:alpha val="29804"/>
            </a:schemeClr>
          </a:solidFill>
          <a:ln w="38100">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sp>
        <p:nvSpPr>
          <p:cNvPr id="2" name="正方形/長方形 1">
            <a:extLst>
              <a:ext uri="{FF2B5EF4-FFF2-40B4-BE49-F238E27FC236}">
                <a16:creationId xmlns:a16="http://schemas.microsoft.com/office/drawing/2014/main" id="{FDEEF7E5-DC7E-4261-A62B-3475B97C8384}"/>
              </a:ext>
            </a:extLst>
          </p:cNvPr>
          <p:cNvSpPr/>
          <p:nvPr/>
        </p:nvSpPr>
        <p:spPr>
          <a:xfrm>
            <a:off x="1025894" y="5099735"/>
            <a:ext cx="10064865"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從一般民眾中</a:t>
            </a:r>
            <a:r>
              <a:rPr kumimoji="1" lang="zh-TW" altLang="en-US" sz="2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隨機選任</a:t>
            </a:r>
            <a:r>
              <a:rPr kumimoji="1" lang="zh-TW"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國民法官，並排除不具資格、於該案中無法公正審理，或有正當理由</a:t>
            </a:r>
            <a:r>
              <a:rPr kumimoji="1" lang="zh-TW" altLang="en-US" sz="2800" dirty="0">
                <a:solidFill>
                  <a:prstClr val="black"/>
                </a:solidFill>
                <a:latin typeface="游ゴシック" panose="020B0400000000000000" pitchFamily="50" charset="-128"/>
                <a:ea typeface="游ゴシック" panose="020B0400000000000000" pitchFamily="50" charset="-128"/>
              </a:rPr>
              <a:t>而</a:t>
            </a:r>
            <a:r>
              <a:rPr kumimoji="1" lang="zh-TW"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拒絕參與者。</a:t>
            </a:r>
            <a:endParaRPr kumimoji="1" lang="en-US" altLang="zh-TW"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四角形: 角を丸くする 2">
            <a:extLst>
              <a:ext uri="{FF2B5EF4-FFF2-40B4-BE49-F238E27FC236}">
                <a16:creationId xmlns:a16="http://schemas.microsoft.com/office/drawing/2014/main" id="{F811EA79-1E39-4278-82BE-26ABC0032896}"/>
              </a:ext>
            </a:extLst>
          </p:cNvPr>
          <p:cNvSpPr/>
          <p:nvPr/>
        </p:nvSpPr>
        <p:spPr>
          <a:xfrm>
            <a:off x="6776571" y="1798240"/>
            <a:ext cx="2522158" cy="1624379"/>
          </a:xfrm>
          <a:prstGeom prst="roundRect">
            <a:avLst>
              <a:gd name="adj" fmla="val 10412"/>
            </a:avLst>
          </a:prstGeom>
          <a:ln w="19050"/>
        </p:spPr>
        <p:style>
          <a:lnRef idx="2">
            <a:schemeClr val="accent2"/>
          </a:lnRef>
          <a:fillRef idx="1">
            <a:schemeClr val="lt1"/>
          </a:fillRef>
          <a:effectRef idx="0">
            <a:schemeClr val="accent2"/>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sp>
        <p:nvSpPr>
          <p:cNvPr id="8" name="フローチャート: 書類 7">
            <a:extLst>
              <a:ext uri="{FF2B5EF4-FFF2-40B4-BE49-F238E27FC236}">
                <a16:creationId xmlns:a16="http://schemas.microsoft.com/office/drawing/2014/main" id="{4E77502E-C982-4BE8-99A1-6B0C163F03CA}"/>
              </a:ext>
            </a:extLst>
          </p:cNvPr>
          <p:cNvSpPr/>
          <p:nvPr/>
        </p:nvSpPr>
        <p:spPr>
          <a:xfrm>
            <a:off x="193638" y="1798240"/>
            <a:ext cx="3046164" cy="2137344"/>
          </a:xfrm>
          <a:prstGeom prst="flowChartDocument">
            <a:avLst/>
          </a:prstGeom>
          <a:ln w="19050"/>
        </p:spPr>
        <p:style>
          <a:lnRef idx="2">
            <a:schemeClr val="accent2"/>
          </a:lnRef>
          <a:fillRef idx="1">
            <a:schemeClr val="lt1"/>
          </a:fillRef>
          <a:effectRef idx="0">
            <a:schemeClr val="accent2"/>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sp>
        <p:nvSpPr>
          <p:cNvPr id="10" name="フローチャート: 書類 9">
            <a:extLst>
              <a:ext uri="{FF2B5EF4-FFF2-40B4-BE49-F238E27FC236}">
                <a16:creationId xmlns:a16="http://schemas.microsoft.com/office/drawing/2014/main" id="{D2FB2F87-D641-462B-8977-7B8BF12BE5AB}"/>
              </a:ext>
            </a:extLst>
          </p:cNvPr>
          <p:cNvSpPr/>
          <p:nvPr/>
        </p:nvSpPr>
        <p:spPr>
          <a:xfrm>
            <a:off x="3592308" y="1798240"/>
            <a:ext cx="2677713" cy="1624379"/>
          </a:xfrm>
          <a:prstGeom prst="flowChartDocument">
            <a:avLst/>
          </a:prstGeom>
          <a:ln w="19050"/>
        </p:spPr>
        <p:style>
          <a:lnRef idx="2">
            <a:schemeClr val="accent2"/>
          </a:lnRef>
          <a:fillRef idx="1">
            <a:schemeClr val="lt1"/>
          </a:fillRef>
          <a:effectRef idx="0">
            <a:schemeClr val="accent2"/>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pic>
        <p:nvPicPr>
          <p:cNvPr id="18" name="図 17">
            <a:extLst>
              <a:ext uri="{FF2B5EF4-FFF2-40B4-BE49-F238E27FC236}">
                <a16:creationId xmlns:a16="http://schemas.microsoft.com/office/drawing/2014/main" id="{35AB0FF1-8CB0-4BD2-A3D0-F5209AE4C838}"/>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105750" y="1870186"/>
            <a:ext cx="1984501" cy="767263"/>
          </a:xfrm>
          <a:prstGeom prst="rect">
            <a:avLst/>
          </a:prstGeom>
        </p:spPr>
      </p:pic>
      <p:sp>
        <p:nvSpPr>
          <p:cNvPr id="19" name="テキスト ボックス 18">
            <a:extLst>
              <a:ext uri="{FF2B5EF4-FFF2-40B4-BE49-F238E27FC236}">
                <a16:creationId xmlns:a16="http://schemas.microsoft.com/office/drawing/2014/main" id="{DB2EDB70-121A-4EED-95BA-EDF4B212E7A9}"/>
              </a:ext>
            </a:extLst>
          </p:cNvPr>
          <p:cNvSpPr txBox="1"/>
          <p:nvPr/>
        </p:nvSpPr>
        <p:spPr>
          <a:xfrm>
            <a:off x="442480" y="1995087"/>
            <a:ext cx="2778241" cy="132363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zh-TW" altLang="en-US" sz="2667" dirty="0">
                <a:solidFill>
                  <a:prstClr val="black"/>
                </a:solidFill>
                <a:latin typeface="微軟正黑體" panose="020B0604030504040204" pitchFamily="34" charset="-120"/>
                <a:ea typeface="微軟正黑體" panose="020B0604030504040204" pitchFamily="34" charset="-120"/>
              </a:rPr>
              <a:t>地方政府</a:t>
            </a:r>
            <a:r>
              <a:rPr kumimoji="1" lang="zh-TW" altLang="en-US"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初選</a:t>
            </a:r>
            <a:endParaRPr kumimoji="1" lang="en-US" altLang="zh-TW"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zh-TW" altLang="en-US"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審核小組審核</a:t>
            </a:r>
            <a:endParaRPr kumimoji="1" lang="en-US" altLang="zh-TW"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zh-TW" altLang="en-US" sz="2667" dirty="0">
                <a:solidFill>
                  <a:prstClr val="black"/>
                </a:solidFill>
                <a:latin typeface="微軟正黑體" panose="020B0604030504040204" pitchFamily="34" charset="-120"/>
                <a:ea typeface="微軟正黑體" panose="020B0604030504040204" pitchFamily="34" charset="-120"/>
              </a:rPr>
              <a:t>合議庭抽選</a:t>
            </a:r>
            <a:endParaRPr kumimoji="1" lang="ja-JP" altLang="en-US"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0" name="テキスト ボックス 19">
            <a:extLst>
              <a:ext uri="{FF2B5EF4-FFF2-40B4-BE49-F238E27FC236}">
                <a16:creationId xmlns:a16="http://schemas.microsoft.com/office/drawing/2014/main" id="{61C6A90D-92DA-42DF-84CA-60FCDE20E47F}"/>
              </a:ext>
            </a:extLst>
          </p:cNvPr>
          <p:cNvSpPr txBox="1"/>
          <p:nvPr/>
        </p:nvSpPr>
        <p:spPr>
          <a:xfrm>
            <a:off x="3712961" y="2005765"/>
            <a:ext cx="2778241" cy="913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候選國民法官</a:t>
            </a:r>
            <a:endParaRPr kumimoji="1" lang="en-US" altLang="zh-TW"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（選任程序）</a:t>
            </a:r>
            <a:endParaRPr kumimoji="1" lang="ja-JP" altLang="en-US" sz="266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1" name="矢印: 右 20">
            <a:extLst>
              <a:ext uri="{FF2B5EF4-FFF2-40B4-BE49-F238E27FC236}">
                <a16:creationId xmlns:a16="http://schemas.microsoft.com/office/drawing/2014/main" id="{DE0B58AF-561D-4F86-A18E-84B035CF1B34}"/>
              </a:ext>
            </a:extLst>
          </p:cNvPr>
          <p:cNvSpPr/>
          <p:nvPr/>
        </p:nvSpPr>
        <p:spPr>
          <a:xfrm flipV="1">
            <a:off x="3085758" y="2726421"/>
            <a:ext cx="660593" cy="641181"/>
          </a:xfrm>
          <a:prstGeom prst="rightArrow">
            <a:avLst/>
          </a:prstGeom>
        </p:spPr>
        <p:style>
          <a:lnRef idx="1">
            <a:schemeClr val="accent2"/>
          </a:lnRef>
          <a:fillRef idx="2">
            <a:schemeClr val="accent2"/>
          </a:fillRef>
          <a:effectRef idx="1">
            <a:schemeClr val="accent2"/>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sp>
        <p:nvSpPr>
          <p:cNvPr id="22" name="四角形: 角を丸くする 21">
            <a:extLst>
              <a:ext uri="{FF2B5EF4-FFF2-40B4-BE49-F238E27FC236}">
                <a16:creationId xmlns:a16="http://schemas.microsoft.com/office/drawing/2014/main" id="{8FCDF5F4-85A0-4454-B4D1-8CE68C754545}"/>
              </a:ext>
            </a:extLst>
          </p:cNvPr>
          <p:cNvSpPr/>
          <p:nvPr/>
        </p:nvSpPr>
        <p:spPr>
          <a:xfrm>
            <a:off x="9412241" y="1798239"/>
            <a:ext cx="1309547" cy="1624379"/>
          </a:xfrm>
          <a:prstGeom prst="roundRect">
            <a:avLst>
              <a:gd name="adj" fmla="val 15115"/>
            </a:avLst>
          </a:prstGeom>
          <a:ln w="19050"/>
        </p:spPr>
        <p:style>
          <a:lnRef idx="2">
            <a:schemeClr val="accent2"/>
          </a:lnRef>
          <a:fillRef idx="1">
            <a:schemeClr val="lt1"/>
          </a:fillRef>
          <a:effectRef idx="0">
            <a:schemeClr val="accent2"/>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pic>
        <p:nvPicPr>
          <p:cNvPr id="16" name="図 15">
            <a:extLst>
              <a:ext uri="{FF2B5EF4-FFF2-40B4-BE49-F238E27FC236}">
                <a16:creationId xmlns:a16="http://schemas.microsoft.com/office/drawing/2014/main" id="{F7B8319D-D78B-4D03-81C3-E5C4ED1E34B5}"/>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9714727" y="1880533"/>
            <a:ext cx="704574" cy="715939"/>
          </a:xfrm>
          <a:prstGeom prst="rect">
            <a:avLst/>
          </a:prstGeom>
        </p:spPr>
      </p:pic>
      <p:sp>
        <p:nvSpPr>
          <p:cNvPr id="23" name="テキスト ボックス 22">
            <a:extLst>
              <a:ext uri="{FF2B5EF4-FFF2-40B4-BE49-F238E27FC236}">
                <a16:creationId xmlns:a16="http://schemas.microsoft.com/office/drawing/2014/main" id="{69710F81-4888-4108-9C3F-64ACC210459C}"/>
              </a:ext>
            </a:extLst>
          </p:cNvPr>
          <p:cNvSpPr txBox="1"/>
          <p:nvPr/>
        </p:nvSpPr>
        <p:spPr>
          <a:xfrm>
            <a:off x="6850704" y="3537184"/>
            <a:ext cx="24945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國民法官（</a:t>
            </a:r>
            <a:r>
              <a:rPr kumimoji="1" lang="en-US" altLang="zh-TW"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6</a:t>
            </a:r>
            <a:r>
              <a:rPr kumimoji="1" lang="zh-TW"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名）</a:t>
            </a:r>
            <a:endParaRPr kumimoji="1" lang="ja-JP"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endParaRPr>
          </a:p>
        </p:txBody>
      </p:sp>
      <p:sp>
        <p:nvSpPr>
          <p:cNvPr id="25" name="テキスト ボックス 24">
            <a:extLst>
              <a:ext uri="{FF2B5EF4-FFF2-40B4-BE49-F238E27FC236}">
                <a16:creationId xmlns:a16="http://schemas.microsoft.com/office/drawing/2014/main" id="{D3F10D52-F11D-46B0-B1A1-B3191BCC2F1E}"/>
              </a:ext>
            </a:extLst>
          </p:cNvPr>
          <p:cNvSpPr txBox="1"/>
          <p:nvPr/>
        </p:nvSpPr>
        <p:spPr>
          <a:xfrm>
            <a:off x="9298729" y="3545717"/>
            <a:ext cx="203132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備位國民法官</a:t>
            </a:r>
            <a:endParaRPr kumimoji="1" lang="en-US" altLang="zh-TW"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a:t>
            </a:r>
            <a:r>
              <a:rPr kumimoji="1" lang="en-US" altLang="zh-TW"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1</a:t>
            </a:r>
            <a:r>
              <a:rPr kumimoji="1" lang="zh-TW"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至</a:t>
            </a:r>
            <a:r>
              <a:rPr kumimoji="1" lang="en-US" altLang="zh-TW"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4</a:t>
            </a:r>
            <a:r>
              <a:rPr kumimoji="1" lang="zh-TW"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rPr>
              <a:t>名）</a:t>
            </a:r>
            <a:endParaRPr kumimoji="1" lang="ja-JP" altLang="en-US" sz="2400" b="0" i="0" u="none" strike="noStrike" kern="1200" cap="none" spc="0" normalizeH="0" baseline="0" noProof="0" dirty="0">
              <a:ln>
                <a:noFill/>
              </a:ln>
              <a:solidFill>
                <a:prstClr val="black"/>
              </a:solidFill>
              <a:effectLst/>
              <a:uLnTx/>
              <a:uFillTx/>
              <a:latin typeface="游ゴシック Medium" panose="020B0500000000000000" pitchFamily="34" charset="-128"/>
              <a:ea typeface="游ゴシック Medium" panose="020B0500000000000000" pitchFamily="34" charset="-128"/>
            </a:endParaRPr>
          </a:p>
        </p:txBody>
      </p:sp>
      <p:sp>
        <p:nvSpPr>
          <p:cNvPr id="27" name="矢印: 右 26">
            <a:extLst>
              <a:ext uri="{FF2B5EF4-FFF2-40B4-BE49-F238E27FC236}">
                <a16:creationId xmlns:a16="http://schemas.microsoft.com/office/drawing/2014/main" id="{5335250B-C4F4-4DD2-B1EE-E54D895827CB}"/>
              </a:ext>
            </a:extLst>
          </p:cNvPr>
          <p:cNvSpPr/>
          <p:nvPr/>
        </p:nvSpPr>
        <p:spPr>
          <a:xfrm flipV="1">
            <a:off x="6166349" y="2732316"/>
            <a:ext cx="748803" cy="570960"/>
          </a:xfrm>
          <a:prstGeom prst="rightArrow">
            <a:avLst/>
          </a:prstGeom>
        </p:spPr>
        <p:style>
          <a:lnRef idx="1">
            <a:schemeClr val="accent2"/>
          </a:lnRef>
          <a:fillRef idx="2">
            <a:schemeClr val="accent2"/>
          </a:fillRef>
          <a:effectRef idx="1">
            <a:schemeClr val="accent2"/>
          </a:effectRef>
          <a:fontRef idx="minor">
            <a:schemeClr val="dk1"/>
          </a:fontRef>
        </p:style>
        <p:txBody>
          <a:bodyPr wrap="square" lIns="121920" tIns="60960" rIns="121920" bIns="6096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333"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游ゴシック" panose="020B0400000000000000" pitchFamily="34" charset="-128"/>
              <a:cs typeface="+mn-cs"/>
            </a:endParaRPr>
          </a:p>
        </p:txBody>
      </p:sp>
      <p:pic>
        <p:nvPicPr>
          <p:cNvPr id="35" name="図 34">
            <a:extLst>
              <a:ext uri="{FF2B5EF4-FFF2-40B4-BE49-F238E27FC236}">
                <a16:creationId xmlns:a16="http://schemas.microsoft.com/office/drawing/2014/main" id="{FE40239E-4C40-4C48-AEBD-0AED807BD7F0}"/>
              </a:ext>
            </a:extLst>
          </p:cNvPr>
          <p:cNvPicPr>
            <a:picLocks noChangeAspect="1"/>
          </p:cNvPicPr>
          <p:nvPr/>
        </p:nvPicPr>
        <p:blipFill>
          <a:blip r:embed="rId6"/>
          <a:stretch>
            <a:fillRect/>
          </a:stretch>
        </p:blipFill>
        <p:spPr>
          <a:xfrm>
            <a:off x="3746351" y="3563918"/>
            <a:ext cx="2627075" cy="649487"/>
          </a:xfrm>
          <a:prstGeom prst="rect">
            <a:avLst/>
          </a:prstGeom>
        </p:spPr>
      </p:pic>
      <p:sp>
        <p:nvSpPr>
          <p:cNvPr id="28" name="テキスト ボックス 27">
            <a:extLst>
              <a:ext uri="{FF2B5EF4-FFF2-40B4-BE49-F238E27FC236}">
                <a16:creationId xmlns:a16="http://schemas.microsoft.com/office/drawing/2014/main" id="{2552DD6C-8A06-43D6-88B2-9DDA5037C60C}"/>
              </a:ext>
            </a:extLst>
          </p:cNvPr>
          <p:cNvSpPr txBox="1"/>
          <p:nvPr/>
        </p:nvSpPr>
        <p:spPr>
          <a:xfrm>
            <a:off x="3778642" y="3488407"/>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詢問、篩選、抽籤</a:t>
            </a:r>
            <a:endParaRPr kumimoji="1" lang="ja-JP" altLang="en-US" sz="2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3" name="図 32">
            <a:extLst>
              <a:ext uri="{FF2B5EF4-FFF2-40B4-BE49-F238E27FC236}">
                <a16:creationId xmlns:a16="http://schemas.microsoft.com/office/drawing/2014/main" id="{2EB7741E-ED07-4C08-B758-3E0A3093951D}"/>
              </a:ext>
            </a:extLst>
          </p:cNvPr>
          <p:cNvPicPr>
            <a:picLocks noChangeAspect="1"/>
          </p:cNvPicPr>
          <p:nvPr/>
        </p:nvPicPr>
        <p:blipFill>
          <a:blip r:embed="rId7"/>
          <a:stretch>
            <a:fillRect/>
          </a:stretch>
        </p:blipFill>
        <p:spPr>
          <a:xfrm>
            <a:off x="1931717" y="3546720"/>
            <a:ext cx="1245825" cy="486871"/>
          </a:xfrm>
          <a:prstGeom prst="rect">
            <a:avLst/>
          </a:prstGeom>
        </p:spPr>
      </p:pic>
      <p:sp>
        <p:nvSpPr>
          <p:cNvPr id="29" name="テキスト ボックス 28">
            <a:extLst>
              <a:ext uri="{FF2B5EF4-FFF2-40B4-BE49-F238E27FC236}">
                <a16:creationId xmlns:a16="http://schemas.microsoft.com/office/drawing/2014/main" id="{3280AB78-93DD-461C-9681-7380F5AD8230}"/>
              </a:ext>
            </a:extLst>
          </p:cNvPr>
          <p:cNvSpPr txBox="1"/>
          <p:nvPr/>
        </p:nvSpPr>
        <p:spPr>
          <a:xfrm>
            <a:off x="1933173" y="3473919"/>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dirty="0">
                <a:solidFill>
                  <a:prstClr val="black"/>
                </a:solidFill>
                <a:latin typeface="UD デジタル 教科書体 NP-R" panose="02020400000000000000" pitchFamily="18" charset="-128"/>
                <a:ea typeface="UD デジタル 教科書体 NP-R" panose="02020400000000000000" pitchFamily="18" charset="-128"/>
              </a:rPr>
              <a:t>隨機抽選</a:t>
            </a:r>
            <a:endParaRPr kumimoji="1" lang="ja-JP" altLang="en-US" sz="2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4" name="矩形 23"/>
          <p:cNvSpPr/>
          <p:nvPr/>
        </p:nvSpPr>
        <p:spPr>
          <a:xfrm>
            <a:off x="1" y="108140"/>
            <a:ext cx="12192001" cy="95078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26" name="矩形 25"/>
          <p:cNvSpPr/>
          <p:nvPr/>
        </p:nvSpPr>
        <p:spPr>
          <a:xfrm>
            <a:off x="1" y="-44260"/>
            <a:ext cx="12192001" cy="950783"/>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軟正黑體"/>
              <a:cs typeface="+mn-cs"/>
              <a:sym typeface="Arial"/>
            </a:endParaRPr>
          </a:p>
        </p:txBody>
      </p:sp>
      <p:sp>
        <p:nvSpPr>
          <p:cNvPr id="5" name="タイトル 4">
            <a:extLst>
              <a:ext uri="{FF2B5EF4-FFF2-40B4-BE49-F238E27FC236}">
                <a16:creationId xmlns:a16="http://schemas.microsoft.com/office/drawing/2014/main" id="{3DC3164C-99B2-4AD5-AE02-0CF290567115}"/>
              </a:ext>
            </a:extLst>
          </p:cNvPr>
          <p:cNvSpPr>
            <a:spLocks noGrp="1"/>
          </p:cNvSpPr>
          <p:nvPr>
            <p:ph type="title" idx="4294967295"/>
          </p:nvPr>
        </p:nvSpPr>
        <p:spPr>
          <a:xfrm>
            <a:off x="3416054" y="-46647"/>
            <a:ext cx="5597111" cy="1325563"/>
          </a:xfrm>
        </p:spPr>
        <p:txBody>
          <a:bodyPr>
            <a:normAutofit/>
          </a:bodyPr>
          <a:lstStyle/>
          <a:p>
            <a:r>
              <a:rPr kumimoji="1" lang="zh-TW" altLang="en-US" sz="4000" b="1" dirty="0">
                <a:solidFill>
                  <a:schemeClr val="bg1"/>
                </a:solidFill>
                <a:latin typeface="游ゴシック Medium" panose="020B0500000000000000" pitchFamily="50" charset="-128"/>
                <a:ea typeface="游ゴシック Medium" panose="020B0500000000000000" pitchFamily="50" charset="-128"/>
              </a:rPr>
              <a:t>國民參與審判選任程序</a:t>
            </a:r>
            <a:endParaRPr kumimoji="1" lang="ja-JP" altLang="en-US" sz="4000" b="1" dirty="0">
              <a:solidFill>
                <a:schemeClr val="bg1"/>
              </a:solidFill>
              <a:latin typeface="游ゴシック Medium" panose="020B0500000000000000" pitchFamily="50" charset="-128"/>
              <a:ea typeface="游ゴシック Medium" panose="020B0500000000000000" pitchFamily="50" charset="-128"/>
            </a:endParaRPr>
          </a:p>
        </p:txBody>
      </p:sp>
      <p:pic>
        <p:nvPicPr>
          <p:cNvPr id="30" name="図 17">
            <a:extLst>
              <a:ext uri="{FF2B5EF4-FFF2-40B4-BE49-F238E27FC236}">
                <a16:creationId xmlns:a16="http://schemas.microsoft.com/office/drawing/2014/main" id="{35AB0FF1-8CB0-4BD2-A3D0-F5209AE4C838}"/>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7141536" y="2543318"/>
            <a:ext cx="1974536" cy="774891"/>
          </a:xfrm>
          <a:prstGeom prst="rect">
            <a:avLst/>
          </a:prstGeom>
        </p:spPr>
      </p:pic>
      <p:pic>
        <p:nvPicPr>
          <p:cNvPr id="31" name="図 15">
            <a:extLst>
              <a:ext uri="{FF2B5EF4-FFF2-40B4-BE49-F238E27FC236}">
                <a16:creationId xmlns:a16="http://schemas.microsoft.com/office/drawing/2014/main" id="{F7B8319D-D78B-4D03-81C3-E5C4ED1E34B5}"/>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9751461" y="2572055"/>
            <a:ext cx="749860" cy="738412"/>
          </a:xfrm>
          <a:prstGeom prst="rect">
            <a:avLst/>
          </a:prstGeom>
        </p:spPr>
      </p:pic>
    </p:spTree>
    <p:extLst>
      <p:ext uri="{BB962C8B-B14F-4D97-AF65-F5344CB8AC3E}">
        <p14:creationId xmlns:p14="http://schemas.microsoft.com/office/powerpoint/2010/main" val="171966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2327" y="1462597"/>
            <a:ext cx="3719945" cy="2456442"/>
          </a:xfrm>
        </p:spPr>
        <p:txBody>
          <a:bodyPr>
            <a:normAutofit/>
          </a:bodyPr>
          <a:lstStyle/>
          <a:p>
            <a:pPr algn="l"/>
            <a:r>
              <a:rPr lang="zh-TW" altLang="en-US" sz="4400" b="1" dirty="0">
                <a:latin typeface="微軟正黑體" panose="020B0604030504040204" pitchFamily="34" charset="-120"/>
                <a:ea typeface="微軟正黑體" panose="020B0604030504040204" pitchFamily="34" charset="-120"/>
              </a:rPr>
              <a:t>我要上班、上課怎麼辦？</a:t>
            </a:r>
          </a:p>
        </p:txBody>
      </p:sp>
      <p:sp>
        <p:nvSpPr>
          <p:cNvPr id="5" name="投影片編號版面配置區 4"/>
          <p:cNvSpPr>
            <a:spLocks noGrp="1"/>
          </p:cNvSpPr>
          <p:nvPr>
            <p:ph type="sldNum" sz="quarter" idx="12"/>
          </p:nvPr>
        </p:nvSpPr>
        <p:spPr/>
        <p:txBody>
          <a:bodyPr/>
          <a:lstStyle/>
          <a:p>
            <a:fld id="{F2454B39-FAFD-46DD-83FC-AF85A2338A34}" type="slidenum">
              <a:rPr lang="zh-TW" altLang="en-US" smtClean="0"/>
              <a:t>9</a:t>
            </a:fld>
            <a:endParaRPr lang="zh-TW" altLang="en-US"/>
          </a:p>
        </p:txBody>
      </p:sp>
      <p:sp>
        <p:nvSpPr>
          <p:cNvPr id="10" name="文字方塊 9"/>
          <p:cNvSpPr txBox="1"/>
          <p:nvPr/>
        </p:nvSpPr>
        <p:spPr>
          <a:xfrm>
            <a:off x="1025791" y="274320"/>
            <a:ext cx="1180131" cy="1015663"/>
          </a:xfrm>
          <a:prstGeom prst="rect">
            <a:avLst/>
          </a:prstGeom>
          <a:noFill/>
        </p:spPr>
        <p:txBody>
          <a:bodyPr wrap="none" rtlCol="0">
            <a:spAutoFit/>
          </a:bodyPr>
          <a:lstStyle/>
          <a:p>
            <a:r>
              <a:rPr lang="en-US" altLang="zh-TW" sz="6000" b="1" dirty="0">
                <a:latin typeface="微軟正黑體" panose="020B0604030504040204" pitchFamily="34" charset="-120"/>
                <a:ea typeface="微軟正黑體" panose="020B0604030504040204" pitchFamily="34" charset="-120"/>
              </a:rPr>
              <a:t>Q</a:t>
            </a:r>
            <a:r>
              <a:rPr lang="en-US" altLang="zh-TW" sz="4800" b="1" dirty="0">
                <a:latin typeface="微軟正黑體" panose="020B0604030504040204" pitchFamily="34" charset="-120"/>
                <a:ea typeface="微軟正黑體" panose="020B0604030504040204" pitchFamily="34" charset="-120"/>
              </a:rPr>
              <a:t>6</a:t>
            </a:r>
            <a:endParaRPr lang="zh-TW" altLang="en-US" sz="4800" b="1"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4981258" y="746151"/>
            <a:ext cx="5928569" cy="1878304"/>
            <a:chOff x="5113679" y="782151"/>
            <a:chExt cx="5928569" cy="1878304"/>
          </a:xfrm>
        </p:grpSpPr>
        <p:grpSp>
          <p:nvGrpSpPr>
            <p:cNvPr id="41" name="群組 40"/>
            <p:cNvGrpSpPr/>
            <p:nvPr/>
          </p:nvGrpSpPr>
          <p:grpSpPr>
            <a:xfrm>
              <a:off x="5113679" y="782151"/>
              <a:ext cx="5928569" cy="1878304"/>
              <a:chOff x="5084064" y="914400"/>
              <a:chExt cx="5928569" cy="1878304"/>
            </a:xfrm>
          </p:grpSpPr>
          <p:sp>
            <p:nvSpPr>
              <p:cNvPr id="35" name="矩形 34"/>
              <p:cNvSpPr/>
              <p:nvPr/>
            </p:nvSpPr>
            <p:spPr>
              <a:xfrm>
                <a:off x="5378051" y="1299806"/>
                <a:ext cx="5634582" cy="1492898"/>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lstStyle/>
              <a:p>
                <a:pPr marL="539750" lvl="0" indent="-274638">
                  <a:buFont typeface="Arial" panose="020B0604020202020204" pitchFamily="34" charset="0"/>
                  <a:buChar char="•"/>
                </a:pPr>
                <a:r>
                  <a:rPr lang="zh-TW" altLang="en-US" sz="2800" dirty="0">
                    <a:solidFill>
                      <a:schemeClr val="tx1"/>
                    </a:solidFill>
                    <a:latin typeface="微軟正黑體" panose="020B0604030504040204" pitchFamily="34" charset="-120"/>
                    <a:ea typeface="微軟正黑體" panose="020B0604030504040204" pitchFamily="34" charset="-120"/>
                  </a:rPr>
                  <a:t>有公假</a:t>
                </a:r>
              </a:p>
              <a:p>
                <a:pPr marL="539750" lvl="0" indent="-274638">
                  <a:buFont typeface="Arial" panose="020B0604020202020204" pitchFamily="34" charset="0"/>
                  <a:buChar char="•"/>
                </a:pPr>
                <a:r>
                  <a:rPr lang="zh-TW" altLang="en-US" sz="2800" dirty="0">
                    <a:solidFill>
                      <a:schemeClr val="tx1"/>
                    </a:solidFill>
                    <a:latin typeface="微軟正黑體" panose="020B0604030504040204" pitchFamily="34" charset="-120"/>
                    <a:ea typeface="微軟正黑體" panose="020B0604030504040204" pitchFamily="34" charset="-120"/>
                  </a:rPr>
                  <a:t>有錢領</a:t>
                </a:r>
              </a:p>
              <a:p>
                <a:pPr algn="ctr"/>
                <a:endParaRPr lang="zh-TW" altLang="en-US" dirty="0"/>
              </a:p>
            </p:txBody>
          </p:sp>
          <p:sp>
            <p:nvSpPr>
              <p:cNvPr id="40" name="矩形 39"/>
              <p:cNvSpPr/>
              <p:nvPr/>
            </p:nvSpPr>
            <p:spPr>
              <a:xfrm>
                <a:off x="5084064" y="914400"/>
                <a:ext cx="1819656"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上班族</a:t>
                </a:r>
              </a:p>
            </p:txBody>
          </p:sp>
        </p:grpSp>
        <p:pic>
          <p:nvPicPr>
            <p:cNvPr id="45" name="圖片 44"/>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flipH="1">
              <a:off x="9592304" y="1408367"/>
              <a:ext cx="1186607" cy="1078733"/>
            </a:xfrm>
            <a:prstGeom prst="rect">
              <a:avLst/>
            </a:prstGeom>
          </p:spPr>
        </p:pic>
      </p:grpSp>
      <p:grpSp>
        <p:nvGrpSpPr>
          <p:cNvPr id="4" name="群組 3"/>
          <p:cNvGrpSpPr/>
          <p:nvPr/>
        </p:nvGrpSpPr>
        <p:grpSpPr>
          <a:xfrm>
            <a:off x="4981258" y="3115932"/>
            <a:ext cx="5929153" cy="3247209"/>
            <a:chOff x="5113678" y="3123229"/>
            <a:chExt cx="5813224" cy="2814583"/>
          </a:xfrm>
        </p:grpSpPr>
        <p:grpSp>
          <p:nvGrpSpPr>
            <p:cNvPr id="42" name="群組 41"/>
            <p:cNvGrpSpPr/>
            <p:nvPr/>
          </p:nvGrpSpPr>
          <p:grpSpPr>
            <a:xfrm>
              <a:off x="5113678" y="3123229"/>
              <a:ext cx="5813224" cy="2814583"/>
              <a:chOff x="5084063" y="914400"/>
              <a:chExt cx="5813224" cy="2814583"/>
            </a:xfrm>
          </p:grpSpPr>
          <p:sp>
            <p:nvSpPr>
              <p:cNvPr id="43" name="矩形 42"/>
              <p:cNvSpPr/>
              <p:nvPr/>
            </p:nvSpPr>
            <p:spPr>
              <a:xfrm>
                <a:off x="5362513" y="1423587"/>
                <a:ext cx="5534774" cy="2305396"/>
              </a:xfrm>
              <a:prstGeom prst="rect">
                <a:avLst/>
              </a:prstGeom>
              <a:noFill/>
              <a:ln w="57150">
                <a:solidFill>
                  <a:srgbClr val="B9E7D9"/>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marL="539750" lvl="0" indent="-274638">
                  <a:buFont typeface="Arial" panose="020B0604020202020204" pitchFamily="34" charset="0"/>
                  <a:buChar char="•"/>
                </a:pPr>
                <a:endParaRPr lang="en-US" altLang="zh-TW" sz="2800" dirty="0">
                  <a:solidFill>
                    <a:schemeClr val="tx1"/>
                  </a:solidFill>
                  <a:latin typeface="微軟正黑體" panose="020B0604030504040204" pitchFamily="34" charset="-120"/>
                  <a:ea typeface="微軟正黑體" panose="020B0604030504040204" pitchFamily="34" charset="-120"/>
                </a:endParaRPr>
              </a:p>
              <a:p>
                <a:pPr marL="539750" lvl="0" indent="-274638">
                  <a:buFont typeface="Arial" panose="020B0604020202020204" pitchFamily="34" charset="0"/>
                  <a:buChar char="•"/>
                </a:pPr>
                <a:r>
                  <a:rPr lang="zh-TW" altLang="en-US" sz="2800" dirty="0">
                    <a:solidFill>
                      <a:schemeClr val="tx1"/>
                    </a:solidFill>
                    <a:latin typeface="微軟正黑體" panose="020B0604030504040204" pitchFamily="34" charset="-120"/>
                    <a:ea typeface="微軟正黑體" panose="020B0604030504040204" pitchFamily="34" charset="-120"/>
                  </a:rPr>
                  <a:t>可以拒絕成為國民法官</a:t>
                </a:r>
                <a:endParaRPr lang="en-US" altLang="zh-TW" sz="2800" dirty="0">
                  <a:solidFill>
                    <a:schemeClr val="tx1"/>
                  </a:solidFill>
                  <a:latin typeface="微軟正黑體" panose="020B0604030504040204" pitchFamily="34" charset="-120"/>
                  <a:ea typeface="微軟正黑體" panose="020B0604030504040204" pitchFamily="34" charset="-120"/>
                </a:endParaRPr>
              </a:p>
              <a:p>
                <a:pPr marL="539750" lvl="0" indent="-274638">
                  <a:buFont typeface="Arial" panose="020B0604020202020204" pitchFamily="34" charset="0"/>
                  <a:buChar char="•"/>
                </a:pPr>
                <a:r>
                  <a:rPr lang="zh-TW" altLang="en-US" sz="2800" dirty="0">
                    <a:solidFill>
                      <a:schemeClr val="tx1"/>
                    </a:solidFill>
                    <a:latin typeface="微軟正黑體" panose="020B0604030504040204" pitchFamily="34" charset="-120"/>
                    <a:ea typeface="微軟正黑體" panose="020B0604030504040204" pitchFamily="34" charset="-120"/>
                  </a:rPr>
                  <a:t>如不拒絕，仍然可以</a:t>
                </a:r>
                <a:endParaRPr lang="en-US" altLang="zh-TW" sz="2800" dirty="0">
                  <a:solidFill>
                    <a:schemeClr val="tx1"/>
                  </a:solidFill>
                  <a:latin typeface="微軟正黑體" panose="020B0604030504040204" pitchFamily="34" charset="-120"/>
                  <a:ea typeface="微軟正黑體" panose="020B0604030504040204" pitchFamily="34" charset="-120"/>
                </a:endParaRPr>
              </a:p>
              <a:p>
                <a:pPr marL="265112" lvl="0"/>
                <a:r>
                  <a:rPr lang="zh-TW" altLang="en-US" sz="2800" dirty="0">
                    <a:solidFill>
                      <a:schemeClr val="tx1"/>
                    </a:solidFill>
                    <a:latin typeface="微軟正黑體" panose="020B0604030504040204" pitchFamily="34" charset="-120"/>
                    <a:ea typeface="微軟正黑體" panose="020B0604030504040204" pitchFamily="34" charset="-120"/>
                  </a:rPr>
                  <a:t>   擔任國民法官</a:t>
                </a:r>
                <a:endParaRPr lang="en-US" altLang="zh-TW" sz="2800" dirty="0">
                  <a:solidFill>
                    <a:schemeClr val="tx1"/>
                  </a:solidFill>
                  <a:latin typeface="微軟正黑體" panose="020B0604030504040204" pitchFamily="34" charset="-120"/>
                  <a:ea typeface="微軟正黑體" panose="020B0604030504040204" pitchFamily="34" charset="-120"/>
                </a:endParaRPr>
              </a:p>
              <a:p>
                <a:pPr marL="265112" lvl="0"/>
                <a:r>
                  <a:rPr lang="zh-TW" altLang="en-US" sz="2800" dirty="0">
                    <a:solidFill>
                      <a:schemeClr val="tx1"/>
                    </a:solidFill>
                    <a:latin typeface="微軟正黑體" panose="020B0604030504040204" pitchFamily="34" charset="-120"/>
                    <a:ea typeface="微軟正黑體" panose="020B0604030504040204" pitchFamily="34" charset="-120"/>
                  </a:rPr>
                  <a:t>   </a:t>
                </a:r>
              </a:p>
            </p:txBody>
          </p:sp>
          <p:sp>
            <p:nvSpPr>
              <p:cNvPr id="44" name="矩形 43"/>
              <p:cNvSpPr/>
              <p:nvPr/>
            </p:nvSpPr>
            <p:spPr>
              <a:xfrm>
                <a:off x="5084063" y="914400"/>
                <a:ext cx="3317090" cy="626216"/>
              </a:xfrm>
              <a:prstGeom prst="rect">
                <a:avLst/>
              </a:prstGeom>
              <a:solidFill>
                <a:srgbClr val="8CD8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學校老師、學生</a:t>
                </a:r>
              </a:p>
            </p:txBody>
          </p:sp>
        </p:grpSp>
        <p:pic>
          <p:nvPicPr>
            <p:cNvPr id="47" name="圖片 46"/>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flipH="1">
              <a:off x="9404349" y="4688412"/>
              <a:ext cx="1263792" cy="1027482"/>
            </a:xfrm>
            <a:prstGeom prst="rect">
              <a:avLst/>
            </a:prstGeom>
          </p:spPr>
        </p:pic>
      </p:grpSp>
    </p:spTree>
    <p:extLst>
      <p:ext uri="{BB962C8B-B14F-4D97-AF65-F5344CB8AC3E}">
        <p14:creationId xmlns:p14="http://schemas.microsoft.com/office/powerpoint/2010/main" val="15267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5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BFD8D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TM16401371[[fn=地圖集]]</Template>
  <TotalTime>1478</TotalTime>
  <Words>10668</Words>
  <Application>Microsoft Office PowerPoint</Application>
  <PresentationFormat>寬螢幕</PresentationFormat>
  <Paragraphs>955</Paragraphs>
  <Slides>26</Slides>
  <Notes>24</Notes>
  <HiddenSlides>0</HiddenSlides>
  <MMClips>1</MMClips>
  <ScaleCrop>false</ScaleCrop>
  <HeadingPairs>
    <vt:vector size="6" baseType="variant">
      <vt:variant>
        <vt:lpstr>使用字型</vt:lpstr>
      </vt:variant>
      <vt:variant>
        <vt:i4>13</vt:i4>
      </vt:variant>
      <vt:variant>
        <vt:lpstr>佈景主題</vt:lpstr>
      </vt:variant>
      <vt:variant>
        <vt:i4>3</vt:i4>
      </vt:variant>
      <vt:variant>
        <vt:lpstr>投影片標題</vt:lpstr>
      </vt:variant>
      <vt:variant>
        <vt:i4>26</vt:i4>
      </vt:variant>
    </vt:vector>
  </HeadingPairs>
  <TitlesOfParts>
    <vt:vector size="42" baseType="lpstr">
      <vt:lpstr>Microsoft YaHei UI</vt:lpstr>
      <vt:lpstr>UD デジタル 教科書体 NP-R</vt:lpstr>
      <vt:lpstr>游ゴシック</vt:lpstr>
      <vt:lpstr>細明體</vt:lpstr>
      <vt:lpstr>游ゴシック Medium</vt:lpstr>
      <vt:lpstr>微軟正黑體</vt:lpstr>
      <vt:lpstr>微軟正黑體 Light</vt:lpstr>
      <vt:lpstr>新細明體</vt:lpstr>
      <vt:lpstr>Arial</vt:lpstr>
      <vt:lpstr>Calibri</vt:lpstr>
      <vt:lpstr>Calibri Light</vt:lpstr>
      <vt:lpstr>Rockwell</vt:lpstr>
      <vt:lpstr>Wingdings</vt:lpstr>
      <vt:lpstr>Atlas</vt:lpstr>
      <vt:lpstr>5_Office 佈景主題</vt:lpstr>
      <vt:lpstr>Office 佈景主題</vt:lpstr>
      <vt:lpstr>國民法官制度簡介Q&amp;A</vt:lpstr>
      <vt:lpstr>PowerPoint 簡報</vt:lpstr>
      <vt:lpstr>什麼是國民法官制度？</vt:lpstr>
      <vt:lpstr>為什麼要國民法官制度？</vt:lpstr>
      <vt:lpstr>誰能擔任 國民法官？</vt:lpstr>
      <vt:lpstr>誰不能擔任國民法官？</vt:lpstr>
      <vt:lpstr>國民法官也是電腦選的嗎？</vt:lpstr>
      <vt:lpstr>國民參與審判選任程序</vt:lpstr>
      <vt:lpstr>我要上班、上課怎麼辦？</vt:lpstr>
      <vt:lpstr>我可以拒絕成為國民法官嗎？</vt:lpstr>
      <vt:lpstr>收到調查表及通知單怎麼辦？</vt:lpstr>
      <vt:lpstr>我有可拒絕參與的正當事由，還一定要去法院參加選任嗎？</vt:lpstr>
      <vt:lpstr>鄉民或被告會不會找上我？</vt:lpstr>
      <vt:lpstr>國民法官有什麼義務？</vt:lpstr>
      <vt:lpstr>國民法官審理什麼案件？</vt:lpstr>
      <vt:lpstr>國民法官可以決定哪些事？ 可以判死刑嗎？</vt:lpstr>
      <vt:lpstr>PowerPoint 簡報</vt:lpstr>
      <vt:lpstr>PowerPoint 簡報</vt:lpstr>
      <vt:lpstr>PowerPoint 簡報</vt:lpstr>
      <vt:lpstr>沒有學過法律，也可以做出判斷嗎？</vt:lpstr>
      <vt:lpstr>電視新聞、媒體報導.…..不會影響 到國民法官的心證嗎？</vt:lpstr>
      <vt:lpstr>PowerPoint 簡報</vt:lpstr>
      <vt:lpstr>PowerPoint 簡報</vt:lpstr>
      <vt:lpstr>關於國民法官，我想瞭解更多…</vt:lpstr>
      <vt:lpstr>司法院官網「國民法官專區」</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國民法官</dc:title>
  <dc:creator>林益樑</dc:creator>
  <cp:lastModifiedBy>Windows User</cp:lastModifiedBy>
  <cp:revision>177</cp:revision>
  <cp:lastPrinted>2020-12-02T03:14:57Z</cp:lastPrinted>
  <dcterms:created xsi:type="dcterms:W3CDTF">2020-10-31T06:20:41Z</dcterms:created>
  <dcterms:modified xsi:type="dcterms:W3CDTF">2020-12-07T01:14:37Z</dcterms:modified>
</cp:coreProperties>
</file>