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67" r:id="rId2"/>
    <p:sldId id="330" r:id="rId3"/>
    <p:sldId id="315" r:id="rId4"/>
    <p:sldId id="317" r:id="rId5"/>
    <p:sldId id="318" r:id="rId6"/>
    <p:sldId id="319" r:id="rId7"/>
    <p:sldId id="320" r:id="rId8"/>
    <p:sldId id="340" r:id="rId9"/>
    <p:sldId id="341" r:id="rId10"/>
    <p:sldId id="332" r:id="rId11"/>
    <p:sldId id="337" r:id="rId12"/>
    <p:sldId id="338" r:id="rId13"/>
    <p:sldId id="339" r:id="rId14"/>
    <p:sldId id="343" r:id="rId15"/>
    <p:sldId id="299" r:id="rId16"/>
    <p:sldId id="300" r:id="rId17"/>
    <p:sldId id="301" r:id="rId18"/>
    <p:sldId id="302" r:id="rId19"/>
    <p:sldId id="292" r:id="rId20"/>
    <p:sldId id="304" r:id="rId21"/>
  </p:sldIdLst>
  <p:sldSz cx="9144000" cy="6858000" type="screen4x3"/>
  <p:notesSz cx="6858000" cy="9144000"/>
  <p:embeddedFontLst>
    <p:embeddedFont>
      <p:font typeface="華康行書體" panose="03000509000000000000" pitchFamily="65" charset="-120"/>
      <p:regular r:id="rId23"/>
    </p:embeddedFont>
    <p:embeddedFont>
      <p:font typeface="微軟正黑體" panose="020B0604030504040204" pitchFamily="34" charset="-120"/>
      <p:regular r:id="rId24"/>
      <p:bold r:id="rId25"/>
    </p:embeddedFont>
    <p:embeddedFont>
      <p:font typeface="華康中圓體" panose="020F0509000000000000" pitchFamily="49" charset="-12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華康新篆體" panose="030F0509000000000000" pitchFamily="65" charset="-120"/>
      <p:regular r:id="rId31"/>
    </p:embeddedFont>
    <p:embeddedFont>
      <p:font typeface="Blackadder ITC" panose="020B0604020202020204" charset="0"/>
      <p:regular r:id="rId32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E22"/>
    <a:srgbClr val="990099"/>
    <a:srgbClr val="FEFB6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4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37A259A-938C-449A-87A1-03CF7373BA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0818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8CF0EB-5827-4C68-90BE-678B9513CE85}" type="slidenum">
              <a:rPr lang="en-US" altLang="zh-TW"/>
              <a:pPr/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711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95294D-080F-46BA-AB24-E6CE903372C2}" type="slidenum">
              <a:rPr lang="en-US" altLang="zh-TW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174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95294D-080F-46BA-AB24-E6CE903372C2}" type="slidenum">
              <a:rPr lang="en-US" altLang="zh-TW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832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95294D-080F-46BA-AB24-E6CE903372C2}" type="slidenum">
              <a:rPr lang="en-US" altLang="zh-TW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016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95294D-080F-46BA-AB24-E6CE903372C2}" type="slidenum">
              <a:rPr lang="en-US" altLang="zh-TW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153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95294D-080F-46BA-AB24-E6CE903372C2}" type="slidenum">
              <a:rPr lang="en-US" altLang="zh-TW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823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95294D-080F-46BA-AB24-E6CE903372C2}" type="slidenum">
              <a:rPr lang="en-US" altLang="zh-TW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667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E30C0E1-B3D9-4F51-B083-3E4CE9A79B71}" type="slidenum">
              <a:rPr lang="en-US" altLang="zh-TW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570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49313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495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E58765-F737-48A0-8006-07D73B6BE3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709" y="6336939"/>
            <a:ext cx="3989203" cy="52106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912" y="6335633"/>
            <a:ext cx="2512088" cy="5210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2532" y="0"/>
            <a:ext cx="10323561" cy="685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6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A96A-DBAA-4F6A-B576-6E1D1B0E46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198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8707-8086-45B1-A672-5A2CAB4E60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890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A4170-200D-4FFB-825B-616FC9EAC4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747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DFAE-2253-4684-AA71-395F0E2616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6694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E4DD8-27BC-4142-A40D-E87D0AB26F86}" type="datetimeFigureOut">
              <a:rPr lang="en-US" altLang="zh-TW"/>
              <a:pPr/>
              <a:t>12/3/2020</a:t>
            </a:fld>
            <a:endParaRPr lang="en-US" altLang="zh-TW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3BE868-4567-4A03-9F8B-76141E01BF49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2" name="圖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846" y="-84684"/>
            <a:ext cx="1397991" cy="120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640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4284"/>
            <a:ext cx="8229600" cy="1143000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5400" b="1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1308"/>
            <a:ext cx="8229600" cy="49748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4EF38-BE4F-4D79-BE22-F2372540FE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009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C1366-83C9-44CF-9E2C-CE04A51700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072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869F-0C40-4BE6-8D60-A349C2D319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12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20EA-8A2B-4115-A9A7-7E580CF137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259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C78D-E34E-4DF6-8C79-E3BBFB099C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912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B13F-B99A-460F-B306-B43247A571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42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03D50-24A4-4812-B026-D158F3133C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979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B351C-1C5D-4B0B-A148-C2FCE1300F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577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4AB7506-EE48-4696-80BA-9CA2A85B24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 rotWithShape="1">
          <a:blip r:embed="rId1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 userDrawn="1"/>
        </p:nvPicPr>
        <p:blipFill>
          <a:blip r:embed="rId17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2532" y="0"/>
            <a:ext cx="10323561" cy="685669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709" y="6336939"/>
            <a:ext cx="3989203" cy="52106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912" y="6335633"/>
            <a:ext cx="2512088" cy="5210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://www.hsinlungbus.com/10.asp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0" y="2235601"/>
            <a:ext cx="3831775" cy="384579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91581" y="1734061"/>
            <a:ext cx="3287128" cy="123982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TW" altLang="en-US" sz="6000" b="1" dirty="0">
                <a:solidFill>
                  <a:srgbClr val="7030A0"/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誠</a:t>
            </a:r>
            <a:r>
              <a:rPr lang="zh-TW" altLang="en-US" sz="6000" b="1" dirty="0">
                <a:solidFill>
                  <a:srgbClr val="FFC000"/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樸</a:t>
            </a:r>
            <a:r>
              <a:rPr lang="zh-TW" altLang="en-US" sz="6000" b="1" dirty="0">
                <a:solidFill>
                  <a:srgbClr val="00B050"/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勤</a:t>
            </a: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儉</a:t>
            </a:r>
          </a:p>
        </p:txBody>
      </p:sp>
      <p:sp>
        <p:nvSpPr>
          <p:cNvPr id="17411" name="Title 4"/>
          <p:cNvSpPr>
            <a:spLocks noGrp="1"/>
          </p:cNvSpPr>
          <p:nvPr>
            <p:ph type="title"/>
          </p:nvPr>
        </p:nvSpPr>
        <p:spPr>
          <a:xfrm>
            <a:off x="1038335" y="3563960"/>
            <a:ext cx="7239000" cy="2247724"/>
          </a:xfrm>
        </p:spPr>
        <p:txBody>
          <a:bodyPr/>
          <a:lstStyle/>
          <a:p>
            <a:r>
              <a:rPr lang="zh-TW" altLang="en-US" sz="4800" b="1" dirty="0">
                <a:ln w="1905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天主教</a:t>
            </a:r>
            <a:r>
              <a:rPr lang="zh-TW" altLang="en-US" sz="6600" b="1" dirty="0">
                <a:ln w="19050">
                  <a:solidFill>
                    <a:srgbClr val="FFFF00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磐石</a:t>
            </a:r>
            <a:r>
              <a:rPr lang="zh-TW" altLang="en-US" sz="4800" b="1" dirty="0">
                <a:ln w="1905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高級中學</a:t>
            </a:r>
            <a:r>
              <a:rPr altLang="zh-TW" sz="4800" b="1" dirty="0">
                <a:ln w="1905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altLang="zh-TW" sz="4800" b="1" dirty="0">
                <a:ln w="1905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4800" b="1" dirty="0">
                <a:ln w="1270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附設</a:t>
            </a:r>
            <a:r>
              <a:rPr lang="zh-TW" altLang="en-US" sz="6000" b="1" dirty="0">
                <a:ln w="1270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國中部</a:t>
            </a:r>
          </a:p>
        </p:txBody>
      </p:sp>
      <p:pic>
        <p:nvPicPr>
          <p:cNvPr id="8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213" y="987426"/>
            <a:ext cx="1513083" cy="130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04" y="923592"/>
            <a:ext cx="1200910" cy="143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170" y="2218484"/>
            <a:ext cx="3848830" cy="38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1544" y="346860"/>
            <a:ext cx="300595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數理</a:t>
            </a:r>
            <a:r>
              <a:rPr lang="zh-TW" altLang="en-US" sz="4400" b="1" dirty="0"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菁英班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5014" y="1242725"/>
            <a:ext cx="5877866" cy="4744172"/>
          </a:xfrm>
        </p:spPr>
        <p:txBody>
          <a:bodyPr/>
          <a:lstStyle/>
          <a:p>
            <a:pPr lvl="0"/>
            <a:r>
              <a:rPr lang="zh-TW" altLang="en-US" sz="2400" b="1" dirty="0">
                <a:solidFill>
                  <a:srgbClr val="1B1E22"/>
                </a:solidFill>
              </a:rPr>
              <a:t>導入</a:t>
            </a:r>
            <a:r>
              <a:rPr lang="en-US" altLang="zh-TW" sz="2400" b="1" dirty="0">
                <a:solidFill>
                  <a:srgbClr val="FF0000"/>
                </a:solidFill>
              </a:rPr>
              <a:t>STEAM</a:t>
            </a:r>
            <a:r>
              <a:rPr lang="zh-TW" altLang="en-US" sz="2400" b="1" dirty="0">
                <a:solidFill>
                  <a:srgbClr val="1B1E22"/>
                </a:solidFill>
              </a:rPr>
              <a:t>精神，發展</a:t>
            </a:r>
            <a:r>
              <a:rPr lang="zh-TW" altLang="en-US" sz="2400" b="1" dirty="0">
                <a:solidFill>
                  <a:srgbClr val="FF0000"/>
                </a:solidFill>
              </a:rPr>
              <a:t>數理特色課程</a:t>
            </a:r>
            <a:r>
              <a:rPr lang="zh-TW" altLang="en-US" sz="2400" b="1" dirty="0">
                <a:solidFill>
                  <a:srgbClr val="1B1E22"/>
                </a:solidFill>
              </a:rPr>
              <a:t>。</a:t>
            </a:r>
          </a:p>
          <a:p>
            <a:pPr lvl="0"/>
            <a:r>
              <a:rPr lang="zh-TW" altLang="en-US" sz="2400" b="1" dirty="0">
                <a:solidFill>
                  <a:srgbClr val="1B1E22"/>
                </a:solidFill>
              </a:rPr>
              <a:t>利用多元課程</a:t>
            </a:r>
            <a:r>
              <a:rPr lang="zh-TW" altLang="en-US" sz="2400" b="1" dirty="0">
                <a:solidFill>
                  <a:srgbClr val="FF0000"/>
                </a:solidFill>
              </a:rPr>
              <a:t>加強數學</a:t>
            </a:r>
            <a:r>
              <a:rPr lang="zh-TW" altLang="en-US" sz="2400" b="1" dirty="0">
                <a:solidFill>
                  <a:srgbClr val="1B1E22"/>
                </a:solidFill>
              </a:rPr>
              <a:t>應用能力及科學素養。</a:t>
            </a:r>
          </a:p>
          <a:p>
            <a:pPr lvl="0"/>
            <a:r>
              <a:rPr lang="zh-TW" altLang="en-US" sz="2400" b="1" dirty="0">
                <a:solidFill>
                  <a:srgbClr val="1B1E22"/>
                </a:solidFill>
              </a:rPr>
              <a:t>規劃</a:t>
            </a:r>
            <a:r>
              <a:rPr lang="zh-TW" altLang="en-US" sz="2400" b="1" dirty="0">
                <a:solidFill>
                  <a:srgbClr val="FF0000"/>
                </a:solidFill>
              </a:rPr>
              <a:t>科學課程</a:t>
            </a:r>
            <a:r>
              <a:rPr lang="zh-TW" altLang="en-US" sz="2400" b="1" dirty="0">
                <a:solidFill>
                  <a:srgbClr val="1B1E22"/>
                </a:solidFill>
              </a:rPr>
              <a:t>，進行生物及理化實驗，培養科展及奧林匹亞科學競賽選手。</a:t>
            </a:r>
          </a:p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44" y="3131747"/>
            <a:ext cx="2355452" cy="16818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902563" y="4592537"/>
            <a:ext cx="19421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科展比賽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45013" y="6244006"/>
            <a:ext cx="3533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奧林匹亞科學競賽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23437" y="3451578"/>
            <a:ext cx="2471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數理特色課程</a:t>
            </a:r>
            <a:endParaRPr lang="en-US" altLang="zh-TW" sz="2800" b="1" dirty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44" y="5011349"/>
            <a:ext cx="2358665" cy="14689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500" y="1287844"/>
            <a:ext cx="2706760" cy="21637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74031" y="3707857"/>
            <a:ext cx="2992847" cy="21222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700" y="3972670"/>
            <a:ext cx="3482396" cy="22713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5018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611544" y="1318058"/>
            <a:ext cx="8230831" cy="491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導入</a:t>
            </a:r>
            <a:r>
              <a:rPr lang="en-US" altLang="zh-TW" sz="24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ESL</a:t>
            </a:r>
            <a:r>
              <a:rPr lang="zh-TW" altLang="en-US" sz="24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課程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，利用</a:t>
            </a:r>
            <a:r>
              <a:rPr lang="zh-TW" altLang="en-US" sz="24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沉浸式教學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設計</a:t>
            </a:r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，</a:t>
            </a:r>
            <a:endParaRPr lang="en-US" altLang="zh-TW" sz="2400" b="1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hangingPunct="1">
              <a:spcBef>
                <a:spcPts val="1200"/>
              </a:spcBef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  讓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學生自然發展英語能力</a:t>
            </a:r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。</a:t>
            </a:r>
            <a:endParaRPr lang="en-US" altLang="zh-TW" sz="2400" b="1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每週</a:t>
            </a:r>
            <a:r>
              <a:rPr lang="en-US" altLang="zh-TW" sz="24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12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節英語課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外師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8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節，中師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4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節</a:t>
            </a:r>
            <a:r>
              <a:rPr lang="en-US" altLang="zh-TW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。</a:t>
            </a:r>
            <a:endParaRPr lang="en-US" altLang="zh-TW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小班</a:t>
            </a:r>
            <a:r>
              <a:rPr lang="zh-TW" altLang="en-US" sz="24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分組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教學，教材依程度進行分級，教師可適性個別加強。</a:t>
            </a:r>
          </a:p>
          <a:p>
            <a:pPr marL="457200" indent="-4572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舉辦多種</a:t>
            </a:r>
            <a:r>
              <a:rPr lang="zh-TW" altLang="en-US" sz="24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國際交流活動</a:t>
            </a:r>
            <a:r>
              <a:rPr lang="zh-TW" altLang="en-US" sz="24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與課程，拓展國際視野</a:t>
            </a:r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。</a:t>
            </a:r>
            <a:endParaRPr lang="en-US" altLang="zh-TW" sz="2400" b="1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1593953-687F-419E-876C-86FB6CC99D5D}"/>
              </a:ext>
            </a:extLst>
          </p:cNvPr>
          <p:cNvSpPr/>
          <p:nvPr/>
        </p:nvSpPr>
        <p:spPr>
          <a:xfrm>
            <a:off x="611544" y="346860"/>
            <a:ext cx="300595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英語</a:t>
            </a:r>
            <a:r>
              <a:rPr lang="zh-TW" altLang="en-US" sz="4400" b="1" dirty="0"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菁英班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1028987" y="6137742"/>
            <a:ext cx="19421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外師團隊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6523855" y="5747592"/>
            <a:ext cx="2694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芝加哥教育局交流</a:t>
            </a:r>
            <a:endParaRPr lang="en-US" altLang="zh-TW" sz="24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4001579" y="5870078"/>
            <a:ext cx="2313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沉浸式教學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855" y="4070419"/>
            <a:ext cx="2502789" cy="17749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95" y="4217773"/>
            <a:ext cx="2677298" cy="20759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5463" y="4099367"/>
            <a:ext cx="2900983" cy="19224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20848" y="-65104"/>
            <a:ext cx="1882782" cy="27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8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477" y="3490466"/>
            <a:ext cx="3712087" cy="246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2C91013D-64F6-43E3-8329-B52D46A942C4}"/>
              </a:ext>
            </a:extLst>
          </p:cNvPr>
          <p:cNvSpPr/>
          <p:nvPr/>
        </p:nvSpPr>
        <p:spPr>
          <a:xfrm>
            <a:off x="611544" y="346860"/>
            <a:ext cx="300595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英語菁英班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594460" y="2905691"/>
            <a:ext cx="1828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小組教學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506108" y="5881176"/>
            <a:ext cx="2630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原文小說閱讀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5331151" y="5758163"/>
            <a:ext cx="2630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英文聽力課程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986557" y="3292672"/>
            <a:ext cx="2630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視覺藝術</a:t>
            </a: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教學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9D1C7D79-2B9E-41A2-AB67-173726507A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678" y="3969875"/>
            <a:ext cx="2694693" cy="19860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C0A97E36-7F9E-4897-81E9-3D0806CE7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129" y="677102"/>
            <a:ext cx="3191219" cy="2426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76" y="1221011"/>
            <a:ext cx="3218750" cy="228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280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DDAF5396-8C93-42B4-9519-9FD93B647E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40" y="3974619"/>
            <a:ext cx="3479690" cy="23111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3016EB8A-1524-45A5-99CD-40839C753E0F}"/>
              </a:ext>
            </a:extLst>
          </p:cNvPr>
          <p:cNvSpPr/>
          <p:nvPr/>
        </p:nvSpPr>
        <p:spPr>
          <a:xfrm>
            <a:off x="611544" y="346860"/>
            <a:ext cx="300595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英語菁英班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5197156" y="3093497"/>
            <a:ext cx="3317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校外教學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195951" y="5980837"/>
            <a:ext cx="2421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表演藝術課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1326078" y="3402375"/>
            <a:ext cx="2421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視覺</a:t>
            </a: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藝術課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5455347" y="5807317"/>
            <a:ext cx="26949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華康行書體" panose="02010609010101010101" pitchFamily="49" charset="-120"/>
                <a:ea typeface="華康行書體" panose="02010609010101010101" pitchFamily="49" charset="-120"/>
              </a:rPr>
              <a:t>期末成果發表</a:t>
            </a:r>
            <a:endParaRPr lang="en-US" altLang="zh-TW" sz="3200" b="1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華康行書體" panose="02010609010101010101" pitchFamily="49" charset="-120"/>
              <a:ea typeface="華康行書體" panose="02010609010101010101" pitchFamily="49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029" y="3542266"/>
            <a:ext cx="2946102" cy="24543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內容版面配置區 3">
            <a:extLst>
              <a:ext uri="{FF2B5EF4-FFF2-40B4-BE49-F238E27FC236}">
                <a16:creationId xmlns:a16="http://schemas.microsoft.com/office/drawing/2014/main" xmlns="" id="{78F4CF38-3F52-4DDF-8028-82387A9120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950" y="708454"/>
            <a:ext cx="3707027" cy="24448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410" y="1256266"/>
            <a:ext cx="3218750" cy="228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82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1593953-687F-419E-876C-86FB6CC99D5D}"/>
              </a:ext>
            </a:extLst>
          </p:cNvPr>
          <p:cNvSpPr/>
          <p:nvPr/>
        </p:nvSpPr>
        <p:spPr>
          <a:xfrm>
            <a:off x="768983" y="859478"/>
            <a:ext cx="244169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體驗課程</a:t>
            </a:r>
            <a:endParaRPr lang="zh-TW" altLang="en-US" sz="4400" b="1" dirty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96" y="1796000"/>
            <a:ext cx="7396759" cy="26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2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637" y="377022"/>
            <a:ext cx="52508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新生報名注意事項</a:t>
            </a:r>
            <a:endParaRPr lang="en-US" sz="44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301625" y="838200"/>
            <a:ext cx="85407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zh-TW" sz="3200" b="1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301625" y="1607641"/>
            <a:ext cx="8832850" cy="469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報名時間：</a:t>
            </a:r>
            <a:r>
              <a:rPr lang="zh-TW" altLang="en-US" sz="3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即日起</a:t>
            </a:r>
            <a:r>
              <a:rPr lang="en-US" altLang="zh-TW" sz="3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</a:rPr>
              <a:t> ~ 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110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年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月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17(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六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日止</a:t>
            </a:r>
            <a:endParaRPr lang="en-US" altLang="zh-TW" sz="3200" b="1" kern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zh-TW" altLang="en-US" sz="3200" b="1" kern="0" dirty="0" smtClean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報名</a:t>
            </a: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地點：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磐石路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55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號</a:t>
            </a: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國中部一樓辦公室</a:t>
            </a:r>
            <a:endParaRPr lang="en-US" altLang="zh-TW" sz="3200" b="1" kern="0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聯絡電話：</a:t>
            </a:r>
            <a:r>
              <a:rPr lang="en-US" altLang="zh-TW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03-5223946</a:t>
            </a: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轉</a:t>
            </a:r>
            <a:r>
              <a:rPr lang="en-US" altLang="zh-TW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312</a:t>
            </a: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、</a:t>
            </a:r>
            <a:r>
              <a:rPr lang="en-US" altLang="zh-TW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311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報名資料：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 pitchFamily="2" charset="2"/>
              </a:rPr>
              <a:t>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吋相片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張</a:t>
            </a:r>
            <a:endParaRPr lang="en-US" altLang="zh-TW" sz="3200" b="1" kern="0" dirty="0" smtClean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　　　　　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 pitchFamily="2" charset="2"/>
              </a:rPr>
              <a:t>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六上成績單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影本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　　		 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 pitchFamily="2" charset="2"/>
              </a:rPr>
              <a:t>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戶口名簿</a:t>
            </a:r>
            <a:r>
              <a:rPr lang="en-US" altLang="zh-TW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驗畢歸還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 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         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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報名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費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650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元、英語菁英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班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850</a:t>
            </a:r>
            <a:r>
              <a:rPr lang="zh-TW" altLang="en-US" sz="3200" b="1" kern="0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sym typeface="Wingdings"/>
              </a:rPr>
              <a:t>元</a:t>
            </a:r>
            <a:endParaRPr lang="en-US" altLang="zh-TW" sz="3200" b="1" kern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51605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481012"/>
            <a:ext cx="5666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國小學力檢測</a:t>
            </a:r>
            <a:endParaRPr lang="en-US" sz="44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301625" y="1094874"/>
            <a:ext cx="8540750" cy="492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zh-TW" sz="3200" b="1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533400" y="1482436"/>
            <a:ext cx="8540750" cy="42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針對國小學習狀況進行檢測及分析成績</a:t>
            </a:r>
            <a:endParaRPr lang="en-US" altLang="zh-TW" sz="3200" b="1" dirty="0">
              <a:solidFill>
                <a:srgbClr val="0000CC"/>
              </a:solidFill>
              <a:latin typeface="+mj-lt"/>
              <a:ea typeface="華康中圓體" panose="020F0509000000000000" pitchFamily="49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00B050"/>
                </a:solidFill>
                <a:latin typeface="+mj-lt"/>
                <a:ea typeface="華康中圓體" panose="020F0509000000000000" pitchFamily="49" charset="-120"/>
              </a:rPr>
              <a:t>測驗日期：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110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年</a:t>
            </a:r>
            <a:r>
              <a:rPr lang="en-US" altLang="zh-TW" sz="3200" b="1" kern="0" dirty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4</a:t>
            </a:r>
            <a:r>
              <a:rPr lang="zh-TW" altLang="en-US" sz="3200" b="1" kern="0" dirty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月</a:t>
            </a:r>
            <a:r>
              <a:rPr lang="en-US" altLang="zh-TW" sz="3200" b="1" kern="0" dirty="0" smtClean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17</a:t>
            </a:r>
            <a:r>
              <a:rPr lang="zh-TW" altLang="en-US" sz="3200" b="1" kern="0" dirty="0" smtClean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日</a:t>
            </a:r>
            <a:r>
              <a:rPr lang="en-US" altLang="zh-TW" sz="3200" b="1" kern="0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(</a:t>
            </a:r>
            <a:r>
              <a:rPr lang="zh-TW" altLang="en-US" sz="3200" b="1" kern="0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週六</a:t>
            </a:r>
            <a:r>
              <a:rPr lang="en-US" altLang="zh-TW" sz="3200" b="1" kern="0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)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00B050"/>
                </a:solidFill>
                <a:latin typeface="+mj-lt"/>
                <a:ea typeface="華康中圓體" panose="020F0509000000000000" pitchFamily="49" charset="-120"/>
              </a:rPr>
              <a:t>測驗時間</a:t>
            </a:r>
            <a:r>
              <a:rPr lang="zh-TW" altLang="en-US" sz="3200" b="1" kern="0" dirty="0" smtClean="0">
                <a:solidFill>
                  <a:srgbClr val="00B050"/>
                </a:solidFill>
                <a:latin typeface="+mj-lt"/>
                <a:ea typeface="華康中圓體" panose="020F0509000000000000" pitchFamily="49" charset="-120"/>
              </a:rPr>
              <a:t>：</a:t>
            </a:r>
            <a:r>
              <a:rPr lang="en-US" altLang="zh-TW" sz="3200" b="1" kern="0" dirty="0" smtClean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8:00~12:00</a:t>
            </a:r>
            <a:endParaRPr lang="en-US" altLang="zh-TW" sz="3200" b="1" kern="0" dirty="0">
              <a:solidFill>
                <a:srgbClr val="0000CC"/>
              </a:solidFill>
              <a:latin typeface="+mj-lt"/>
              <a:ea typeface="華康中圓體" panose="020F0509000000000000" pitchFamily="49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000000"/>
                </a:solidFill>
                <a:latin typeface="+mj-lt"/>
                <a:ea typeface="華康中圓體" panose="020F0509000000000000" pitchFamily="49" charset="-120"/>
              </a:rPr>
              <a:t>測驗科目：</a:t>
            </a:r>
            <a:r>
              <a:rPr lang="zh-TW" altLang="en-US" sz="3200" b="1" dirty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國語</a:t>
            </a:r>
            <a:r>
              <a:rPr lang="en-US" altLang="zh-TW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(</a:t>
            </a: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中文檢定</a:t>
            </a:r>
            <a:r>
              <a:rPr lang="en-US" altLang="zh-TW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                  </a:t>
            </a:r>
            <a:r>
              <a:rPr lang="zh-TW" altLang="en-US" sz="3200" b="1" dirty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英語</a:t>
            </a:r>
            <a:r>
              <a:rPr lang="en-US" altLang="zh-TW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(</a:t>
            </a: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多益</a:t>
            </a:r>
            <a:r>
              <a:rPr lang="en-US" altLang="zh-TW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Bridge)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                  </a:t>
            </a:r>
            <a:r>
              <a:rPr lang="zh-TW" altLang="en-US" sz="3200" b="1" dirty="0">
                <a:solidFill>
                  <a:srgbClr val="FF0000"/>
                </a:solidFill>
                <a:latin typeface="+mj-lt"/>
                <a:ea typeface="華康中圓體" panose="020F0509000000000000" pitchFamily="49" charset="-120"/>
              </a:rPr>
              <a:t>數學</a:t>
            </a:r>
            <a:r>
              <a:rPr lang="en-US" altLang="zh-TW" sz="3200" b="1" dirty="0" smtClean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(AMC</a:t>
            </a:r>
            <a:r>
              <a:rPr lang="zh-TW" altLang="en-US" sz="3200" b="1" dirty="0" smtClean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數學能力</a:t>
            </a: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檢定</a:t>
            </a:r>
            <a:r>
              <a:rPr lang="en-US" altLang="zh-TW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    </a:t>
            </a:r>
            <a:r>
              <a:rPr lang="en-US" altLang="zh-TW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※</a:t>
            </a:r>
            <a:r>
              <a:rPr lang="zh-TW" altLang="en-US" sz="3200" b="1" dirty="0">
                <a:solidFill>
                  <a:srgbClr val="0000CC"/>
                </a:solidFill>
                <a:latin typeface="+mj-lt"/>
                <a:ea typeface="華康中圓體" panose="020F0509000000000000" pitchFamily="49" charset="-120"/>
              </a:rPr>
              <a:t> 英語菁英班須另約時間與外師面試</a:t>
            </a:r>
            <a:endParaRPr lang="en-US" altLang="zh-TW" sz="3200" b="1" dirty="0">
              <a:solidFill>
                <a:srgbClr val="0000CC"/>
              </a:solidFill>
              <a:latin typeface="+mj-lt"/>
              <a:ea typeface="華康中圓體" panose="020F0509000000000000" pitchFamily="49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zh-TW" altLang="en-US" sz="3200" b="1" kern="0" dirty="0">
              <a:solidFill>
                <a:srgbClr val="FC4E3C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60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320197"/>
            <a:ext cx="4883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新生入學說明會</a:t>
            </a:r>
            <a:endParaRPr lang="en-US" sz="44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838200" y="1901536"/>
            <a:ext cx="7010400" cy="357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TW" sz="4000" b="1" kern="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3600" b="1" kern="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第一次：</a:t>
            </a:r>
            <a:r>
              <a:rPr lang="en-US" altLang="zh-TW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110</a:t>
            </a:r>
            <a:r>
              <a:rPr lang="zh-TW" altLang="en-US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年</a:t>
            </a:r>
            <a:r>
              <a:rPr lang="en-US" altLang="zh-TW" sz="3600" b="1" kern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3600" b="1" kern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月</a:t>
            </a:r>
            <a:r>
              <a:rPr lang="en-US" altLang="zh-TW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27</a:t>
            </a:r>
            <a:r>
              <a:rPr lang="zh-TW" altLang="en-US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日</a:t>
            </a:r>
            <a:r>
              <a:rPr lang="en-US" altLang="zh-TW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星期六</a:t>
            </a:r>
            <a:r>
              <a:rPr lang="en-US" altLang="zh-TW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</a:t>
            </a:r>
            <a:r>
              <a:rPr lang="en-US" altLang="zh-TW" sz="3600" b="1" kern="0" dirty="0" smtClean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9:00-11:30</a:t>
            </a:r>
            <a:r>
              <a:rPr lang="zh-TW" altLang="en-US" sz="3600" b="1" kern="0" dirty="0" smtClean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endParaRPr lang="en-US" altLang="zh-TW" sz="3600" b="1" kern="0" dirty="0">
              <a:solidFill>
                <a:srgbClr val="0000CC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3600" b="1" kern="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第二次：</a:t>
            </a:r>
            <a:r>
              <a:rPr lang="en-US" altLang="zh-TW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110</a:t>
            </a:r>
            <a:r>
              <a:rPr lang="zh-TW" altLang="en-US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年</a:t>
            </a:r>
            <a:r>
              <a:rPr lang="en-US" altLang="zh-TW" sz="3600" b="1" kern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</a:t>
            </a:r>
            <a:r>
              <a:rPr lang="zh-TW" altLang="en-US" sz="3600" b="1" kern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月</a:t>
            </a:r>
            <a:r>
              <a:rPr lang="en-US" altLang="zh-TW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10</a:t>
            </a:r>
            <a:r>
              <a:rPr lang="zh-TW" altLang="en-US" sz="3600" b="1" kern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日</a:t>
            </a:r>
            <a:r>
              <a:rPr lang="en-US" altLang="zh-TW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星期六</a:t>
            </a:r>
            <a:r>
              <a:rPr lang="en-US" altLang="zh-TW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3600" b="1" kern="0" dirty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</a:t>
            </a:r>
            <a:r>
              <a:rPr lang="en-US" altLang="zh-TW" sz="3600" b="1" kern="0" dirty="0" smtClean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9:00-11:30</a:t>
            </a:r>
            <a:r>
              <a:rPr lang="zh-TW" altLang="en-US" sz="3600" b="1" kern="0" dirty="0" smtClean="0">
                <a:solidFill>
                  <a:srgbClr val="00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endParaRPr lang="en-US" altLang="zh-TW" sz="3600" b="1" kern="0" dirty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10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973403"/>
              </p:ext>
            </p:extLst>
          </p:nvPr>
        </p:nvGraphicFramePr>
        <p:xfrm>
          <a:off x="673769" y="3637893"/>
          <a:ext cx="8169442" cy="20762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{1E171933-4619-4E11-9A3F-F7608DF75F80}</a:tableStyleId>
              </a:tblPr>
              <a:tblGrid>
                <a:gridCol w="1588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65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6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84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3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項</a:t>
                      </a:r>
                      <a:r>
                        <a:rPr lang="zh-TW" altLang="en-US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  </a:t>
                      </a:r>
                      <a:r>
                        <a:rPr lang="zh-TW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目</a:t>
                      </a:r>
                      <a:endParaRPr 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kern="10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頒 發 時 間</a:t>
                      </a:r>
                      <a:endParaRPr lang="zh-TW" alt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資</a:t>
                      </a:r>
                      <a:r>
                        <a:rPr lang="zh-TW" sz="240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　　格</a:t>
                      </a:r>
                      <a:endParaRPr 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獎勵金額</a:t>
                      </a:r>
                      <a:endParaRPr 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712">
                <a:tc row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在</a:t>
                      </a: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學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dist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獎學金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國七下學期</a:t>
                      </a:r>
                    </a:p>
                    <a:p>
                      <a:pPr indent="-68580"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國八上學期</a:t>
                      </a:r>
                    </a:p>
                    <a:p>
                      <a:pPr indent="-68580"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國八下學期</a:t>
                      </a:r>
                    </a:p>
                    <a:p>
                      <a:pPr indent="-68580"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國九上學期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成績名列全年級前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5%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12,000</a:t>
                      </a: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元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(</a:t>
                      </a: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每學期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)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24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成績名列全年級前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6%-10%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6000</a:t>
                      </a: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元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(</a:t>
                      </a: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每學期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)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3769" y="374446"/>
            <a:ext cx="63406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獎勵優秀新生獎學金</a:t>
            </a:r>
            <a:endParaRPr lang="en-US" sz="44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84498"/>
              </p:ext>
            </p:extLst>
          </p:nvPr>
        </p:nvGraphicFramePr>
        <p:xfrm>
          <a:off x="673769" y="1409657"/>
          <a:ext cx="8169442" cy="18934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1588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65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6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84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3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項</a:t>
                      </a:r>
                      <a:r>
                        <a:rPr lang="zh-TW" altLang="en-US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  </a:t>
                      </a:r>
                      <a:r>
                        <a:rPr lang="zh-TW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目</a:t>
                      </a:r>
                      <a:endParaRPr 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altLang="en-US" sz="2400" kern="10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anose="02020603050405020304" pitchFamily="18" charset="0"/>
                        </a:rPr>
                        <a:t>頒 發 時 間</a:t>
                      </a:r>
                      <a:endParaRPr 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kern="100" spc="-20" dirty="0" smtClean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資</a:t>
                      </a:r>
                      <a:r>
                        <a:rPr lang="zh-TW" sz="240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　　格</a:t>
                      </a:r>
                      <a:endParaRPr lang="zh-TW" sz="24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kern="100" spc="-2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獎勵金額</a:t>
                      </a:r>
                      <a:endParaRPr lang="zh-TW" sz="2400" kern="10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712">
                <a:tc rowSpan="2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入學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dist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獎學金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入學學力測驗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(</a:t>
                      </a: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未入學者得從缺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)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第一名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~</a:t>
                      </a: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第五名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40,000</a:t>
                      </a: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元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24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其他名列</a:t>
                      </a:r>
                      <a:endParaRPr lang="en-US" altLang="zh-TW" sz="2400" b="0" kern="100" spc="-2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前</a:t>
                      </a:r>
                      <a:r>
                        <a:rPr lang="en-US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10</a:t>
                      </a:r>
                      <a:r>
                        <a:rPr lang="zh-TW" sz="2400" b="0" kern="100" spc="-20" dirty="0"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％者</a:t>
                      </a:r>
                      <a:endParaRPr lang="zh-TW" sz="2400" b="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en-US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20,000</a:t>
                      </a:r>
                      <a:r>
                        <a:rPr lang="zh-TW" sz="2400" b="0" kern="100" spc="-20" dirty="0">
                          <a:solidFill>
                            <a:srgbClr val="FF0000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元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72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1000" y="345922"/>
            <a:ext cx="3810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n/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交通車路線多元</a:t>
            </a: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 bwMode="auto">
          <a:xfrm>
            <a:off x="381000" y="1274618"/>
            <a:ext cx="8753475" cy="474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u="sng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交通車 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 </a:t>
            </a:r>
            <a:r>
              <a:rPr lang="zh-TW" altLang="en-US" sz="2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（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詳細路線請參考本校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  <a:hlinkClick r:id="rId2"/>
              </a:rPr>
              <a:t>學生專車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網頁） </a:t>
            </a:r>
            <a:endParaRPr lang="en-US" altLang="zh-TW" sz="2400" b="1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寶山明湖線：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寶山郵局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（起點）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  <a:sym typeface="Wingdings" panose="05000000000000000000" pitchFamily="2" charset="2"/>
              </a:rPr>
              <a:t>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磐石中學 </a:t>
            </a:r>
            <a:r>
              <a:rPr lang="zh-TW" altLang="en-US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（終點）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新豐竹北線：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新豐新庄路三元宮叉路口</a:t>
            </a:r>
            <a:r>
              <a:rPr lang="en-US" altLang="zh-TW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起點</a:t>
            </a:r>
            <a:r>
              <a:rPr lang="en-US" altLang="zh-TW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  <a:sym typeface="Wingdings" panose="05000000000000000000" pitchFamily="2" charset="2"/>
              </a:rPr>
              <a:t>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磐石中學 </a:t>
            </a:r>
            <a:r>
              <a:rPr lang="en-US" altLang="zh-TW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(</a:t>
            </a:r>
            <a:r>
              <a:rPr lang="zh-TW" altLang="en-US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終點</a:t>
            </a:r>
            <a:r>
              <a:rPr lang="en-US" altLang="zh-TW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)</a:t>
            </a:r>
            <a:endParaRPr lang="zh-TW" altLang="en-US" sz="2400" b="1" dirty="0">
              <a:solidFill>
                <a:srgbClr val="00CC0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芎林竹北線：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芎林客運站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（起點）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  <a:sym typeface="Wingdings" panose="05000000000000000000" pitchFamily="2" charset="2"/>
              </a:rPr>
              <a:t> 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磐石中學 </a:t>
            </a:r>
            <a:r>
              <a:rPr lang="zh-TW" altLang="en-US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（終點）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竹東光復線：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下公館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（起點）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  <a:sym typeface="Wingdings" panose="05000000000000000000" pitchFamily="2" charset="2"/>
              </a:rPr>
              <a:t> 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磐石中學 </a:t>
            </a:r>
            <a:r>
              <a:rPr lang="zh-TW" altLang="en-US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（終點）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內湖香山線：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五分埤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（起點）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  <a:sym typeface="Wingdings" panose="05000000000000000000" pitchFamily="2" charset="2"/>
              </a:rPr>
              <a:t> 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磐石中學 </a:t>
            </a:r>
            <a:r>
              <a:rPr lang="zh-TW" altLang="en-US" sz="2400" b="1" dirty="0">
                <a:solidFill>
                  <a:srgbClr val="00CC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（終點）</a:t>
            </a:r>
            <a:endParaRPr lang="en-US" altLang="zh-TW" sz="2400" b="1" dirty="0">
              <a:solidFill>
                <a:srgbClr val="00CC0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u="sng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公車</a:t>
            </a:r>
            <a:r>
              <a:rPr lang="zh-TW" altLang="en-US" sz="2400" b="1" dirty="0">
                <a:solidFill>
                  <a:srgbClr val="33CC33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27</a:t>
            </a: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路、</a:t>
            </a:r>
            <a:r>
              <a:rPr lang="en-US" altLang="zh-TW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15</a:t>
            </a: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路 </a:t>
            </a:r>
            <a:r>
              <a:rPr lang="en-US" altLang="zh-TW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: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 國軍新竹醫院下車→往竹光路→西大路左轉到磐</a:t>
            </a:r>
            <a:endParaRPr lang="en-US" altLang="zh-TW" sz="2400" b="1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             石中學 </a:t>
            </a:r>
            <a:endParaRPr lang="en-US" altLang="zh-TW" sz="2400" b="1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u="sng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免費公車</a:t>
            </a:r>
            <a:r>
              <a:rPr lang="zh-TW" altLang="en-US" sz="2400" b="1" dirty="0">
                <a:solidFill>
                  <a:srgbClr val="FF000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  </a:t>
            </a:r>
            <a:endParaRPr lang="en-US" altLang="zh-TW" sz="2400" b="1" dirty="0">
              <a:solidFill>
                <a:srgbClr val="FF000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51</a:t>
            </a:r>
            <a:r>
              <a:rPr lang="zh-TW" altLang="en-US" sz="2400" b="1" dirty="0">
                <a:solidFill>
                  <a:srgbClr val="0000CC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路：</a:t>
            </a:r>
            <a:r>
              <a:rPr lang="zh-TW" altLang="en-US" sz="2400" b="1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消防局站下車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374443"/>
            <a:ext cx="3544969" cy="1866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86209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03120" y="3096286"/>
            <a:ext cx="544068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學 校 特 色</a:t>
            </a:r>
          </a:p>
        </p:txBody>
      </p:sp>
    </p:spTree>
    <p:extLst>
      <p:ext uri="{BB962C8B-B14F-4D97-AF65-F5344CB8AC3E}">
        <p14:creationId xmlns:p14="http://schemas.microsoft.com/office/powerpoint/2010/main" val="22659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163888"/>
            <a:ext cx="7086600" cy="1447800"/>
          </a:xfrm>
        </p:spPr>
        <p:txBody>
          <a:bodyPr rtlCol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歡迎你</a:t>
            </a:r>
            <a:r>
              <a:rPr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妳的加入</a:t>
            </a:r>
            <a:endParaRPr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G:\磐石國中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153" y="2666206"/>
            <a:ext cx="267335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itle 1"/>
          <p:cNvSpPr txBox="1">
            <a:spLocks/>
          </p:cNvSpPr>
          <p:nvPr/>
        </p:nvSpPr>
        <p:spPr bwMode="auto">
          <a:xfrm>
            <a:off x="-1600200" y="1468438"/>
            <a:ext cx="7086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endParaRPr lang="en-US" altLang="zh-TW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en-US" altLang="zh-TW" sz="4000" b="1">
                <a:latin typeface="Blackadder ITC" panose="04020505051007020D02" pitchFamily="82" charset="0"/>
              </a:rPr>
              <a:t>Thanks for listening</a:t>
            </a:r>
            <a:endParaRPr lang="zh-TW" altLang="en-US" sz="4000" b="1">
              <a:latin typeface="Blackadder ITC" panose="04020505051007020D02" pitchFamily="82" charset="0"/>
            </a:endParaRPr>
          </a:p>
        </p:txBody>
      </p:sp>
      <p:pic>
        <p:nvPicPr>
          <p:cNvPr id="61445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052513"/>
            <a:ext cx="32766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1759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85264" y="237503"/>
            <a:ext cx="328808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學 校 特 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6027" y="1077701"/>
            <a:ext cx="8229600" cy="476013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1.</a:t>
            </a:r>
            <a:r>
              <a:rPr lang="zh-TW" altLang="zh-TW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友善的校園氣氛</a:t>
            </a:r>
            <a:endParaRPr lang="zh-TW" altLang="zh-TW" sz="4000" dirty="0">
              <a:ln>
                <a:solidFill>
                  <a:srgbClr val="1B1E22"/>
                </a:solidFill>
              </a:ln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88" y="1867042"/>
            <a:ext cx="5584607" cy="37091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文字方塊 9"/>
          <p:cNvSpPr txBox="1">
            <a:spLocks noChangeArrowheads="1"/>
          </p:cNvSpPr>
          <p:nvPr/>
        </p:nvSpPr>
        <p:spPr bwMode="auto">
          <a:xfrm>
            <a:off x="2261489" y="5576222"/>
            <a:ext cx="1663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獨立校園</a:t>
            </a:r>
          </a:p>
        </p:txBody>
      </p:sp>
      <p:sp>
        <p:nvSpPr>
          <p:cNvPr id="33" name="文字方塊 9"/>
          <p:cNvSpPr txBox="1">
            <a:spLocks noChangeArrowheads="1"/>
          </p:cNvSpPr>
          <p:nvPr/>
        </p:nvSpPr>
        <p:spPr bwMode="auto">
          <a:xfrm>
            <a:off x="6176720" y="3989589"/>
            <a:ext cx="20028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天主教辦學</a:t>
            </a:r>
            <a:endParaRPr lang="en-US" altLang="zh-TW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 eaLnBrk="1" hangingPunct="1"/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有口皆碑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23" y="1605432"/>
            <a:ext cx="3698789" cy="244413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51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85264" y="237503"/>
            <a:ext cx="328808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學 校 特 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6027" y="1077701"/>
            <a:ext cx="8229600" cy="476013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2.</a:t>
            </a:r>
            <a:r>
              <a:rPr lang="zh-TW" altLang="en-US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完善的課業輔導</a:t>
            </a:r>
            <a:endParaRPr lang="zh-TW" altLang="zh-TW" sz="4000" dirty="0">
              <a:ln>
                <a:solidFill>
                  <a:srgbClr val="1B1E22"/>
                </a:solidFill>
              </a:ln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827" y="1879926"/>
            <a:ext cx="2748327" cy="18959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文字方塊 17"/>
          <p:cNvSpPr txBox="1"/>
          <p:nvPr/>
        </p:nvSpPr>
        <p:spPr>
          <a:xfrm>
            <a:off x="3334497" y="2262361"/>
            <a:ext cx="615553" cy="1416203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輔導課</a:t>
            </a:r>
          </a:p>
        </p:txBody>
      </p:sp>
      <p:sp>
        <p:nvSpPr>
          <p:cNvPr id="20" name="文字方塊 17"/>
          <p:cNvSpPr txBox="1">
            <a:spLocks noChangeArrowheads="1"/>
          </p:cNvSpPr>
          <p:nvPr/>
        </p:nvSpPr>
        <p:spPr bwMode="auto">
          <a:xfrm rot="16200000">
            <a:off x="6313309" y="5116980"/>
            <a:ext cx="61555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MicroBit</a:t>
            </a:r>
            <a:endPara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892052" y="1951599"/>
            <a:ext cx="615553" cy="175260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週六班</a:t>
            </a:r>
          </a:p>
        </p:txBody>
      </p:sp>
      <p:pic>
        <p:nvPicPr>
          <p:cNvPr id="1026" name="Picture 2" descr="採訪前講師利用學習單提醒同學注意事項。 圖／聯合報寫作教室提供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0013" y="1059170"/>
            <a:ext cx="3352794" cy="23317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744785" y="325841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聯合報寫作教室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3334496" y="3936394"/>
            <a:ext cx="615553" cy="231979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夜間多元學習</a:t>
            </a:r>
          </a:p>
        </p:txBody>
      </p:sp>
      <p:pic>
        <p:nvPicPr>
          <p:cNvPr id="2" name="Picture 2" descr="C:\Users\k100\Downloads\DSC_096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620" y="4096916"/>
            <a:ext cx="2990335" cy="21592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846" y="3733402"/>
            <a:ext cx="3196368" cy="212296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955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85264" y="237503"/>
            <a:ext cx="328808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學 校 特 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6027" y="1077701"/>
            <a:ext cx="8229600" cy="476013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3.</a:t>
            </a:r>
            <a:r>
              <a:rPr lang="zh-TW" altLang="en-US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特色課程與活動</a:t>
            </a:r>
            <a:endParaRPr lang="zh-TW" altLang="zh-TW" sz="4000" dirty="0">
              <a:ln>
                <a:solidFill>
                  <a:srgbClr val="1B1E22"/>
                </a:solidFill>
              </a:ln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795254" y="2065141"/>
            <a:ext cx="615553" cy="175260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生化</a:t>
            </a: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實驗</a:t>
            </a:r>
          </a:p>
        </p:txBody>
      </p:sp>
      <p:sp>
        <p:nvSpPr>
          <p:cNvPr id="21" name="文字方塊 20"/>
          <p:cNvSpPr txBox="1"/>
          <p:nvPr/>
        </p:nvSpPr>
        <p:spPr>
          <a:xfrm rot="16200000">
            <a:off x="4752874" y="2916578"/>
            <a:ext cx="615553" cy="175260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STEAM</a:t>
            </a:r>
            <a:r>
              <a:rPr lang="zh-TW" alt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教育</a:t>
            </a:r>
            <a:endPara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230742" y="4401327"/>
            <a:ext cx="615553" cy="231979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溯溪體驗</a:t>
            </a:r>
            <a:endPara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9" name="文字方塊 9"/>
          <p:cNvSpPr txBox="1">
            <a:spLocks noChangeArrowheads="1"/>
          </p:cNvSpPr>
          <p:nvPr/>
        </p:nvSpPr>
        <p:spPr bwMode="auto">
          <a:xfrm>
            <a:off x="7079402" y="4045472"/>
            <a:ext cx="1663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校外教學</a:t>
            </a:r>
          </a:p>
        </p:txBody>
      </p:sp>
      <p:sp>
        <p:nvSpPr>
          <p:cNvPr id="22" name="文字方塊 9"/>
          <p:cNvSpPr txBox="1">
            <a:spLocks noChangeArrowheads="1"/>
          </p:cNvSpPr>
          <p:nvPr/>
        </p:nvSpPr>
        <p:spPr bwMode="auto">
          <a:xfrm>
            <a:off x="6991927" y="5688845"/>
            <a:ext cx="1663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TW" alt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英語營</a:t>
            </a:r>
            <a:endPara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6739" y="1449868"/>
            <a:ext cx="2042986" cy="28364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821" y="1869646"/>
            <a:ext cx="2742523" cy="17397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479" y="957316"/>
            <a:ext cx="2250211" cy="30881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2" y="3936226"/>
            <a:ext cx="3246749" cy="24350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798" y="4302009"/>
            <a:ext cx="2890654" cy="197746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368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85264" y="237503"/>
            <a:ext cx="328808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學 校 特 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6027" y="1077701"/>
            <a:ext cx="8229600" cy="476013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4.</a:t>
            </a:r>
            <a:r>
              <a:rPr lang="zh-TW" altLang="en-US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教會的品德教育</a:t>
            </a:r>
            <a:endParaRPr lang="zh-TW" altLang="zh-TW" sz="4000" dirty="0">
              <a:ln>
                <a:solidFill>
                  <a:srgbClr val="1B1E22"/>
                </a:solidFill>
              </a:ln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40901" y="4399493"/>
            <a:ext cx="615553" cy="197009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海岸淨灘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573" y="1898658"/>
            <a:ext cx="2835681" cy="189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174" y="4073529"/>
            <a:ext cx="3334077" cy="223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字方塊 9"/>
          <p:cNvSpPr txBox="1">
            <a:spLocks noChangeArrowheads="1"/>
          </p:cNvSpPr>
          <p:nvPr/>
        </p:nvSpPr>
        <p:spPr bwMode="auto">
          <a:xfrm>
            <a:off x="6466703" y="3265892"/>
            <a:ext cx="2326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TW" alt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參訪仁愛工坊</a:t>
            </a:r>
            <a:endPara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文字方塊 9"/>
          <p:cNvSpPr txBox="1">
            <a:spLocks noChangeArrowheads="1"/>
          </p:cNvSpPr>
          <p:nvPr/>
        </p:nvSpPr>
        <p:spPr bwMode="auto">
          <a:xfrm>
            <a:off x="5062487" y="5785810"/>
            <a:ext cx="283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TW" alt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為肺炎疫情祈福</a:t>
            </a:r>
            <a:endPara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26" y="1970150"/>
            <a:ext cx="2700022" cy="20363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220" y="3871855"/>
            <a:ext cx="2751437" cy="19935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391" y="1473989"/>
            <a:ext cx="2729561" cy="192232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7884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85264" y="237503"/>
            <a:ext cx="328808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學 校 特 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7530" y="1063749"/>
            <a:ext cx="8229600" cy="3008931"/>
          </a:xfrm>
        </p:spPr>
        <p:txBody>
          <a:bodyPr/>
          <a:lstStyle/>
          <a:p>
            <a:pPr marL="0" lvl="0" indent="0">
              <a:buNone/>
            </a:pPr>
            <a:r>
              <a:rPr lang="en-US" altLang="zh-TW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5.</a:t>
            </a:r>
            <a:r>
              <a:rPr lang="zh-TW" altLang="en-US" sz="4000" b="1" dirty="0">
                <a:ln>
                  <a:solidFill>
                    <a:srgbClr val="1B1E22"/>
                  </a:solidFill>
                </a:ln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完善的生活照顧</a:t>
            </a:r>
            <a:endParaRPr lang="zh-TW" altLang="zh-TW" sz="4000" dirty="0">
              <a:ln>
                <a:solidFill>
                  <a:srgbClr val="1B1E22"/>
                </a:solidFill>
              </a:ln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412262" y="2126422"/>
            <a:ext cx="615553" cy="175260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中央廚房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163903" y="4844761"/>
            <a:ext cx="615553" cy="175260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交通車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49" y="4212727"/>
            <a:ext cx="4036805" cy="212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內容版面配置區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132" y="1906090"/>
            <a:ext cx="3743325" cy="230663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82" y="1835830"/>
            <a:ext cx="4109819" cy="2306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961" y="4212727"/>
            <a:ext cx="3031433" cy="202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72016" y="533884"/>
            <a:ext cx="1860818" cy="190207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301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03120" y="3096286"/>
            <a:ext cx="544068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6000" b="1" dirty="0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110</a:t>
            </a:r>
            <a:r>
              <a:rPr lang="zh-TW" altLang="en-US" sz="6000" b="1" dirty="0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年</a:t>
            </a:r>
            <a:r>
              <a:rPr lang="zh-TW" altLang="en-US" sz="6000" b="1" dirty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行書體" panose="02010609010101010101" pitchFamily="49" charset="-120"/>
                <a:ea typeface="華康行書體" panose="02010609010101010101" pitchFamily="49" charset="-120"/>
                <a:cs typeface="+mj-cs"/>
              </a:rPr>
              <a:t>新生招生 </a:t>
            </a:r>
          </a:p>
        </p:txBody>
      </p:sp>
    </p:spTree>
    <p:extLst>
      <p:ext uri="{BB962C8B-B14F-4D97-AF65-F5344CB8AC3E}">
        <p14:creationId xmlns:p14="http://schemas.microsoft.com/office/powerpoint/2010/main" val="5888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8271" y="498764"/>
            <a:ext cx="244169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j-cs"/>
              </a:rPr>
              <a:t>招生訊息</a:t>
            </a: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478271" y="1527464"/>
            <a:ext cx="8540750" cy="165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正取新生</a:t>
            </a:r>
            <a:r>
              <a:rPr lang="en-US" altLang="zh-TW" sz="32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en-US" sz="32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班</a:t>
            </a:r>
            <a:r>
              <a:rPr lang="en-US" altLang="zh-TW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含</a:t>
            </a:r>
            <a:r>
              <a:rPr lang="zh-TW" altLang="en-US" sz="32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數理菁英班</a:t>
            </a:r>
            <a:r>
              <a:rPr lang="en-US" altLang="zh-TW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班、</a:t>
            </a:r>
            <a:r>
              <a:rPr lang="zh-TW" altLang="en-US" sz="32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英語菁英班</a:t>
            </a:r>
            <a:r>
              <a:rPr lang="en-US" altLang="zh-TW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班</a:t>
            </a:r>
            <a:r>
              <a:rPr lang="en-US" altLang="zh-TW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。</a:t>
            </a:r>
            <a:endParaRPr lang="en-US" altLang="zh-TW" sz="3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hangingPunct="1"/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每班</a:t>
            </a:r>
            <a:r>
              <a:rPr lang="en-US" altLang="zh-TW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45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名，合計</a:t>
            </a:r>
            <a:r>
              <a:rPr lang="en-US" altLang="zh-TW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225</a:t>
            </a:r>
            <a:r>
              <a:rPr lang="zh-TW" altLang="en-US" sz="3200" b="1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名，男女兼收。</a:t>
            </a:r>
            <a:endParaRPr lang="zh-TW" altLang="zh-TW" sz="3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27" y="4069491"/>
            <a:ext cx="4367901" cy="21583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194" y="4069491"/>
            <a:ext cx="4514335" cy="2141838"/>
          </a:xfrm>
          <a:effectLst>
            <a:softEdge rad="1270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49" y="3385751"/>
            <a:ext cx="3253947" cy="8073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194" y="3313669"/>
            <a:ext cx="4506098" cy="9535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965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E2FAD"/>
      </a:dk1>
      <a:lt1>
        <a:srgbClr val="FFFFFF"/>
      </a:lt1>
      <a:dk2>
        <a:srgbClr val="0E2FAD"/>
      </a:dk2>
      <a:lt2>
        <a:srgbClr val="B3CCE6"/>
      </a:lt2>
      <a:accent1>
        <a:srgbClr val="7FD7FC"/>
      </a:accent1>
      <a:accent2>
        <a:srgbClr val="6BA7F8"/>
      </a:accent2>
      <a:accent3>
        <a:srgbClr val="FFFFFF"/>
      </a:accent3>
      <a:accent4>
        <a:srgbClr val="0A2793"/>
      </a:accent4>
      <a:accent5>
        <a:srgbClr val="C0E8FD"/>
      </a:accent5>
      <a:accent6>
        <a:srgbClr val="6097E1"/>
      </a:accent6>
      <a:hlink>
        <a:srgbClr val="FFAB57"/>
      </a:hlink>
      <a:folHlink>
        <a:srgbClr val="007B7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E2F67"/>
        </a:dk1>
        <a:lt1>
          <a:srgbClr val="FFFFFF"/>
        </a:lt1>
        <a:dk2>
          <a:srgbClr val="0E6224"/>
        </a:dk2>
        <a:lt2>
          <a:srgbClr val="7ACCE6"/>
        </a:lt2>
        <a:accent1>
          <a:srgbClr val="745D4A"/>
        </a:accent1>
        <a:accent2>
          <a:srgbClr val="E28000"/>
        </a:accent2>
        <a:accent3>
          <a:srgbClr val="FFFFFF"/>
        </a:accent3>
        <a:accent4>
          <a:srgbClr val="0A2757"/>
        </a:accent4>
        <a:accent5>
          <a:srgbClr val="BCB6B1"/>
        </a:accent5>
        <a:accent6>
          <a:srgbClr val="CD7300"/>
        </a:accent6>
        <a:hlink>
          <a:srgbClr val="FFAB2D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4190</TotalTime>
  <Words>687</Words>
  <Application>Microsoft Office PowerPoint</Application>
  <PresentationFormat>如螢幕大小 (4:3)</PresentationFormat>
  <Paragraphs>137</Paragraphs>
  <Slides>20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2" baseType="lpstr">
      <vt:lpstr>華康行書體</vt:lpstr>
      <vt:lpstr>微軟正黑體</vt:lpstr>
      <vt:lpstr>華康中圓體</vt:lpstr>
      <vt:lpstr>Calibri</vt:lpstr>
      <vt:lpstr>華康新篆體</vt:lpstr>
      <vt:lpstr>Times New Roman</vt:lpstr>
      <vt:lpstr>Wingdings</vt:lpstr>
      <vt:lpstr>Blackadder ITC</vt:lpstr>
      <vt:lpstr>新細明體</vt:lpstr>
      <vt:lpstr>Arial</vt:lpstr>
      <vt:lpstr>華康娃娃體</vt:lpstr>
      <vt:lpstr>Default Design</vt:lpstr>
      <vt:lpstr>天主教磐石高級中學 附設國中部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歡迎你/妳的加入</vt:lpstr>
    </vt:vector>
  </TitlesOfParts>
  <Company>Clearly Presented Ltd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Pencils template</dc:title>
  <dc:creator>Presentation Magazine</dc:creator>
  <cp:lastModifiedBy>sphc</cp:lastModifiedBy>
  <cp:revision>150</cp:revision>
  <dcterms:created xsi:type="dcterms:W3CDTF">2009-11-03T13:35:13Z</dcterms:created>
  <dcterms:modified xsi:type="dcterms:W3CDTF">2020-12-03T07:56:35Z</dcterms:modified>
</cp:coreProperties>
</file>