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0"/>
  </p:notesMasterIdLst>
  <p:sldIdLst>
    <p:sldId id="336" r:id="rId2"/>
    <p:sldId id="367" r:id="rId3"/>
    <p:sldId id="368" r:id="rId4"/>
    <p:sldId id="369" r:id="rId5"/>
    <p:sldId id="291" r:id="rId6"/>
    <p:sldId id="348" r:id="rId7"/>
    <p:sldId id="285" r:id="rId8"/>
    <p:sldId id="288" r:id="rId9"/>
    <p:sldId id="292" r:id="rId10"/>
    <p:sldId id="332" r:id="rId11"/>
    <p:sldId id="349" r:id="rId12"/>
    <p:sldId id="366" r:id="rId13"/>
    <p:sldId id="337" r:id="rId14"/>
    <p:sldId id="365" r:id="rId15"/>
    <p:sldId id="338" r:id="rId16"/>
    <p:sldId id="339" r:id="rId17"/>
    <p:sldId id="341" r:id="rId18"/>
    <p:sldId id="342" r:id="rId19"/>
    <p:sldId id="351" r:id="rId20"/>
    <p:sldId id="343" r:id="rId21"/>
    <p:sldId id="344" r:id="rId22"/>
    <p:sldId id="359" r:id="rId23"/>
    <p:sldId id="345" r:id="rId24"/>
    <p:sldId id="256" r:id="rId25"/>
    <p:sldId id="350" r:id="rId26"/>
    <p:sldId id="376" r:id="rId27"/>
    <p:sldId id="375" r:id="rId28"/>
    <p:sldId id="360" r:id="rId29"/>
    <p:sldId id="357" r:id="rId30"/>
    <p:sldId id="358" r:id="rId31"/>
    <p:sldId id="362" r:id="rId32"/>
    <p:sldId id="353" r:id="rId33"/>
    <p:sldId id="352" r:id="rId34"/>
    <p:sldId id="361" r:id="rId35"/>
    <p:sldId id="385" r:id="rId36"/>
    <p:sldId id="386" r:id="rId37"/>
    <p:sldId id="387" r:id="rId38"/>
    <p:sldId id="356" r:id="rId39"/>
    <p:sldId id="370" r:id="rId40"/>
    <p:sldId id="354" r:id="rId41"/>
    <p:sldId id="363" r:id="rId42"/>
    <p:sldId id="314" r:id="rId43"/>
    <p:sldId id="333" r:id="rId44"/>
    <p:sldId id="323" r:id="rId45"/>
    <p:sldId id="324" r:id="rId46"/>
    <p:sldId id="384" r:id="rId47"/>
    <p:sldId id="381" r:id="rId48"/>
    <p:sldId id="379" r:id="rId49"/>
    <p:sldId id="380" r:id="rId50"/>
    <p:sldId id="382" r:id="rId51"/>
    <p:sldId id="383" r:id="rId52"/>
    <p:sldId id="377" r:id="rId53"/>
    <p:sldId id="378" r:id="rId54"/>
    <p:sldId id="371" r:id="rId55"/>
    <p:sldId id="372" r:id="rId56"/>
    <p:sldId id="373" r:id="rId57"/>
    <p:sldId id="364" r:id="rId58"/>
    <p:sldId id="295" r:id="rId5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A0327-94C7-4783-857E-65F0AD0A2C94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36242-8FE8-4247-93C1-957D1DD374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205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1B109-4205-4B1C-AEB6-8306BBB1CAD1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1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1B109-4205-4B1C-AEB6-8306BBB1CAD1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290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1B109-4205-4B1C-AEB6-8306BBB1CAD1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47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1B109-4205-4B1C-AEB6-8306BBB1CAD1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18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1B109-4205-4B1C-AEB6-8306BBB1CAD1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1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5C32D-70A4-446A-80FF-BAF4A49F757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774273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7F0B2-8FA8-4E2A-A261-12D2B5D8D2EA}" type="datetimeFigureOut">
              <a:rPr lang="zh-TW" altLang="en-US" smtClean="0"/>
              <a:pPr/>
              <a:t>2020/12/19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8054-6F53-4E54-9CCB-AAFC42E2C5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.php?fbid=790761924623932&amp;set=pcb.2133063726772777&amp;type=3&amp;ifg=1&amp;__tn__=HH-R&amp;eid=ARAwksV6Zlw4-l85pY8zwZ0aoooXDaueHL7aCL12OQurqhIuoiGeBA3weY485_9xnLYndkXFZg7QD9JQ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026"/>
            <a:ext cx="9144000" cy="4445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233265" y="272842"/>
            <a:ext cx="67457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南華國中</a:t>
            </a:r>
            <a:r>
              <a:rPr lang="en-US" altLang="zh-TW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109</a:t>
            </a:r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學年度招生簡報</a:t>
            </a:r>
            <a:endParaRPr lang="zh-TW" alt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ea"/>
              <a:ea typeface="+mj-ea"/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804048" y="6165304"/>
            <a:ext cx="1648272" cy="504056"/>
          </a:xfrm>
        </p:spPr>
        <p:txBody>
          <a:bodyPr>
            <a:normAutofit fontScale="85000" lnSpcReduction="10000"/>
          </a:bodyPr>
          <a:lstStyle/>
          <a:p>
            <a:r>
              <a:rPr lang="en-US" altLang="zh-TW" sz="2800" b="1" dirty="0" smtClean="0">
                <a:solidFill>
                  <a:srgbClr val="92D050"/>
                </a:solidFill>
                <a:latin typeface="Arial" pitchFamily="34" charset="0"/>
                <a:ea typeface="華康仿宋體W6" pitchFamily="49" charset="-120"/>
              </a:rPr>
              <a:t>109.12.19</a:t>
            </a:r>
            <a:endParaRPr lang="zh-TW" altLang="en-US" sz="2800" b="1" dirty="0">
              <a:solidFill>
                <a:srgbClr val="92D050"/>
              </a:solidFill>
              <a:latin typeface="Arial" pitchFamily="34" charset="0"/>
              <a:ea typeface="華康仿宋體W6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70562" y="1268760"/>
            <a:ext cx="5601213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約法三章</a:t>
            </a:r>
            <a:r>
              <a:rPr lang="en-US" altLang="zh-TW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拚學習</a:t>
            </a:r>
            <a:endParaRPr lang="zh-TW" alt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88250" y="5631552"/>
            <a:ext cx="23961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TW" altLang="en-US" sz="32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</a:rPr>
              <a:t>陳彥宇 校長</a:t>
            </a:r>
            <a:endParaRPr lang="en-US" altLang="zh-TW" sz="3200" b="1" cap="all" dirty="0" smtClean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582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424807"/>
              </p:ext>
            </p:extLst>
          </p:nvPr>
        </p:nvGraphicFramePr>
        <p:xfrm>
          <a:off x="179512" y="1901552"/>
          <a:ext cx="8784975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56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69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569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569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901</a:t>
                      </a:r>
                      <a:endParaRPr lang="zh-TW" sz="3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902</a:t>
                      </a:r>
                      <a:endParaRPr lang="zh-TW" sz="3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903</a:t>
                      </a:r>
                      <a:endParaRPr lang="zh-TW" sz="3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904</a:t>
                      </a:r>
                      <a:r>
                        <a:rPr lang="zh-TW" altLang="en-US" sz="32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技</a:t>
                      </a:r>
                      <a:r>
                        <a:rPr lang="zh-TW" sz="32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專</a:t>
                      </a:r>
                      <a:endParaRPr lang="zh-TW" sz="3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納翠萍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朱佩文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葉劉秀珍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彭怡璇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sz="32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801</a:t>
                      </a:r>
                      <a:endParaRPr lang="zh-TW" sz="32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802</a:t>
                      </a:r>
                      <a:endParaRPr lang="zh-TW" sz="32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803</a:t>
                      </a:r>
                      <a:endParaRPr lang="zh-TW" sz="32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804</a:t>
                      </a:r>
                      <a:endParaRPr lang="zh-TW" sz="32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sz="32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吳嘉倫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邱文君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謝昀蓓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王暉翔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sz="32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701</a:t>
                      </a:r>
                      <a:endParaRPr lang="zh-TW" sz="32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</a:t>
                      </a:r>
                      <a:endParaRPr lang="zh-TW" sz="32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703</a:t>
                      </a:r>
                      <a:endParaRPr lang="zh-TW" sz="32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704</a:t>
                      </a:r>
                      <a:endParaRPr lang="zh-TW" sz="32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705</a:t>
                      </a:r>
                      <a:endParaRPr lang="zh-TW" sz="32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張曉楓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吳欣欣</a:t>
                      </a:r>
                      <a:r>
                        <a:rPr lang="en-US" altLang="zh-TW" sz="30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30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許耀升</a:t>
                      </a:r>
                      <a:endParaRPr lang="zh-TW" sz="30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歐婉貞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葉維君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30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彭婉珍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23528" y="257743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優秀的團隊</a:t>
            </a:r>
            <a:r>
              <a:rPr lang="en-US" altLang="zh-TW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~</a:t>
            </a:r>
            <a:endParaRPr lang="zh-TW" altLang="en-US" sz="48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ea"/>
              <a:ea typeface="+mj-e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1520" y="551723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prstClr val="black"/>
                </a:solidFill>
                <a:latin typeface="Arial" pitchFamily="34" charset="0"/>
                <a:ea typeface="微軟正黑體" pitchFamily="34" charset="-120"/>
              </a:rPr>
              <a:t>專任教師</a:t>
            </a:r>
            <a:r>
              <a:rPr lang="zh-TW" altLang="en-US" sz="3200" b="1" dirty="0" smtClean="0">
                <a:solidFill>
                  <a:prstClr val="black"/>
                </a:solidFill>
                <a:latin typeface="Arial" pitchFamily="34" charset="0"/>
                <a:ea typeface="微軟正黑體" pitchFamily="34" charset="-120"/>
              </a:rPr>
              <a:t>：</a:t>
            </a:r>
            <a:r>
              <a:rPr lang="zh-TW" altLang="en-US" sz="3000" b="1" kern="100" dirty="0" smtClean="0">
                <a:solidFill>
                  <a:schemeClr val="dk1"/>
                </a:solidFill>
              </a:rPr>
              <a:t>周美倫</a:t>
            </a:r>
            <a:endParaRPr lang="zh-TW" altLang="en-US" sz="3000" b="1" kern="100" dirty="0">
              <a:solidFill>
                <a:schemeClr val="dk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4015" y="1260049"/>
            <a:ext cx="5580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prstClr val="black"/>
                </a:solidFill>
                <a:latin typeface="Arial" pitchFamily="34" charset="0"/>
                <a:ea typeface="微軟正黑體" pitchFamily="34" charset="-120"/>
              </a:rPr>
              <a:t>109</a:t>
            </a:r>
            <a:r>
              <a:rPr lang="zh-TW" altLang="zh-TW" sz="3200" b="1" dirty="0">
                <a:solidFill>
                  <a:prstClr val="black"/>
                </a:solidFill>
                <a:latin typeface="Arial" pitchFamily="34" charset="0"/>
                <a:ea typeface="微軟正黑體" pitchFamily="34" charset="-120"/>
              </a:rPr>
              <a:t>學年</a:t>
            </a:r>
            <a:r>
              <a:rPr lang="zh-TW" altLang="zh-TW" sz="3200" b="1" dirty="0" smtClean="0">
                <a:solidFill>
                  <a:prstClr val="black"/>
                </a:solidFill>
                <a:latin typeface="Arial" pitchFamily="34" charset="0"/>
                <a:ea typeface="微軟正黑體" pitchFamily="34" charset="-120"/>
              </a:rPr>
              <a:t>度</a:t>
            </a:r>
            <a:r>
              <a:rPr lang="zh-TW" altLang="en-US" sz="3200" b="1" dirty="0" smtClean="0">
                <a:solidFill>
                  <a:prstClr val="black"/>
                </a:solidFill>
                <a:latin typeface="Arial" pitchFamily="34" charset="0"/>
                <a:ea typeface="微軟正黑體" pitchFamily="34" charset="-120"/>
              </a:rPr>
              <a:t>導師</a:t>
            </a:r>
            <a:r>
              <a:rPr lang="zh-TW" altLang="zh-TW" sz="3200" b="1" dirty="0" smtClean="0">
                <a:solidFill>
                  <a:prstClr val="black"/>
                </a:solidFill>
                <a:latin typeface="Arial" pitchFamily="34" charset="0"/>
                <a:ea typeface="微軟正黑體" pitchFamily="34" charset="-120"/>
              </a:rPr>
              <a:t>名單</a:t>
            </a:r>
            <a:endParaRPr lang="en-US" altLang="zh-TW" sz="3200" b="1" dirty="0">
              <a:solidFill>
                <a:prstClr val="black"/>
              </a:solidFill>
              <a:latin typeface="Arial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44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542285"/>
            <a:ext cx="8352928" cy="45550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TW" altLang="en-US" sz="96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127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zh-TW" altLang="en-US" sz="9600" b="1" cap="all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127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96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127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endParaRPr lang="en-US" altLang="zh-TW" sz="9600" b="1" cap="all" dirty="0" smtClean="0">
              <a:ln/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12700" dir="5400000" sy="-100000" algn="bl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400" b="1" cap="all" dirty="0" smtClean="0">
              <a:ln/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12700" dir="5400000" sy="-100000" algn="bl" rotWithShape="0"/>
              </a:effectLst>
              <a:latin typeface="+mj-ea"/>
              <a:ea typeface="+mj-ea"/>
            </a:endParaRPr>
          </a:p>
          <a:p>
            <a:pPr marL="1793875"/>
            <a:r>
              <a:rPr lang="zh-TW" altLang="en-US" sz="15000" b="1" cap="all" dirty="0" smtClean="0">
                <a:ln/>
                <a:solidFill>
                  <a:srgbClr val="FF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環</a:t>
            </a:r>
            <a:r>
              <a:rPr lang="zh-TW" altLang="en-US" sz="15000" b="1" cap="all" dirty="0">
                <a:ln/>
                <a:solidFill>
                  <a:srgbClr val="FF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境</a:t>
            </a:r>
            <a:r>
              <a:rPr lang="zh-TW" altLang="en-US" sz="15000" b="1" cap="all" dirty="0" smtClean="0">
                <a:ln/>
                <a:solidFill>
                  <a:srgbClr val="FF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美</a:t>
            </a:r>
          </a:p>
        </p:txBody>
      </p:sp>
    </p:spTree>
    <p:extLst>
      <p:ext uri="{BB962C8B-B14F-4D97-AF65-F5344CB8AC3E}">
        <p14:creationId xmlns:p14="http://schemas.microsoft.com/office/powerpoint/2010/main" val="41582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92530" y="272842"/>
            <a:ext cx="5827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一張一萬五千元的照片！</a:t>
            </a:r>
            <a:endParaRPr lang="zh-TW" alt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154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720"/>
            <a:ext cx="9136373" cy="685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美工圖案版面配置區 6"/>
          <p:cNvPicPr>
            <a:picLocks noGrp="1" noChangeAspect="1"/>
          </p:cNvPicPr>
          <p:nvPr>
            <p:ph type="clipArt"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655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0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3" y="14868"/>
            <a:ext cx="9124175" cy="68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3" y="1218753"/>
            <a:ext cx="9124175" cy="44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92088"/>
            <a:ext cx="916834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4" y="991923"/>
            <a:ext cx="9144000" cy="4741333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676651" y="1676279"/>
            <a:ext cx="6525344" cy="31720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96778" y="1863341"/>
            <a:ext cx="6517753" cy="31683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2012" y="2009307"/>
            <a:ext cx="6525344" cy="317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6629" y="1762125"/>
            <a:ext cx="6858000" cy="33337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670" y="1769121"/>
            <a:ext cx="6858000" cy="33337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441254" y="44624"/>
            <a:ext cx="213885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樺斑蝶</a:t>
            </a:r>
            <a:r>
              <a:rPr lang="zh-TW" altLang="en-US" sz="4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吃的食物叫馬利筋。</a:t>
            </a:r>
            <a:endParaRPr lang="en-US" altLang="zh-TW" sz="44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同學們可以好好觀賞，但請勿任意迫害。</a:t>
            </a:r>
            <a:endParaRPr lang="zh-TW" altLang="en-US" sz="4400" b="1" dirty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32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2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0224"/>
            <a:ext cx="9144000" cy="4445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10940" y="188640"/>
            <a:ext cx="8390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延伸閱讀</a:t>
            </a:r>
            <a:r>
              <a:rPr lang="en-US" altLang="zh-TW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~ </a:t>
            </a:r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公視</a:t>
            </a:r>
            <a:r>
              <a:rPr lang="en-US" altLang="zh-TW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”</a:t>
            </a:r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近視狂潮</a:t>
            </a:r>
            <a:r>
              <a:rPr lang="en-US" altLang="zh-TW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”</a:t>
            </a:r>
            <a:r>
              <a:rPr lang="zh-TW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ea"/>
                <a:ea typeface="+mj-ea"/>
              </a:rPr>
              <a:t>紀錄片</a:t>
            </a:r>
            <a:endParaRPr lang="zh-TW" alt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6977" r="9302" b="6977"/>
          <a:stretch/>
        </p:blipFill>
        <p:spPr>
          <a:xfrm>
            <a:off x="179512" y="3897671"/>
            <a:ext cx="2880320" cy="296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75421" y="0"/>
            <a:ext cx="8593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1" y="980728"/>
            <a:ext cx="9086793" cy="511256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9512" y="168539"/>
            <a:ext cx="726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sz="32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科技教室</a:t>
            </a:r>
            <a:endParaRPr lang="en-US" altLang="zh-TW" sz="3200" b="1" dirty="0" smtClean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95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8" y="980728"/>
            <a:ext cx="9085459" cy="511256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9512" y="168539"/>
            <a:ext cx="726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sz="32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  <a:r>
              <a:rPr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sz="32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教室</a:t>
            </a:r>
            <a:endParaRPr lang="en-US" altLang="zh-TW" sz="3200" b="1" dirty="0" smtClean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41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0109_1058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768"/>
            <a:ext cx="9144000" cy="4445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9512" y="323945"/>
            <a:ext cx="7267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sz="32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</a:t>
            </a:r>
            <a:r>
              <a:rPr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TW" altLang="en-US" sz="32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教室</a:t>
            </a:r>
            <a:endParaRPr lang="en-US" altLang="zh-TW" sz="3200" b="1" dirty="0" smtClean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04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4" y="0"/>
            <a:ext cx="8965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542285"/>
            <a:ext cx="8352928" cy="45550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TW" altLang="en-US" sz="96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127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zh-TW" altLang="en-US" sz="9600" b="1" cap="all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127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96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127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endParaRPr lang="en-US" altLang="zh-TW" sz="9600" b="1" cap="all" dirty="0" smtClean="0">
              <a:ln/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12700" dir="5400000" sy="-100000" algn="bl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400" b="1" cap="all" dirty="0" smtClean="0">
              <a:ln/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12700" dir="5400000" sy="-100000" algn="bl" rotWithShape="0"/>
              </a:effectLst>
              <a:latin typeface="+mj-ea"/>
              <a:ea typeface="+mj-ea"/>
            </a:endParaRPr>
          </a:p>
          <a:p>
            <a:pPr marL="1793875"/>
            <a:r>
              <a:rPr lang="zh-TW" altLang="en-US" sz="15000" b="1" cap="all" dirty="0">
                <a:ln/>
                <a:solidFill>
                  <a:srgbClr val="FF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心</a:t>
            </a:r>
            <a:r>
              <a:rPr lang="zh-TW" altLang="en-US" sz="15000" b="1" cap="all" dirty="0" smtClean="0">
                <a:ln/>
                <a:solidFill>
                  <a:srgbClr val="FF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力美</a:t>
            </a:r>
          </a:p>
        </p:txBody>
      </p:sp>
    </p:spTree>
    <p:extLst>
      <p:ext uri="{BB962C8B-B14F-4D97-AF65-F5344CB8AC3E}">
        <p14:creationId xmlns:p14="http://schemas.microsoft.com/office/powerpoint/2010/main" val="320430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411760" y="548680"/>
            <a:ext cx="4378122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回歸教與學，</a:t>
            </a:r>
            <a:endParaRPr lang="en-US" altLang="zh-TW" sz="5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全面拚學習！</a:t>
            </a:r>
            <a:endParaRPr lang="zh-TW" alt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568373" y="3140968"/>
            <a:ext cx="8064896" cy="1752600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狹義：的確就是會拚升學！</a:t>
            </a:r>
            <a:endParaRPr lang="en-US" altLang="zh-TW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1257300" indent="-1257300" algn="l"/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廣義：我們要拚學習，拚適性揚才的學習，拚努力拉抬所有程度學生的學習！</a:t>
            </a:r>
            <a:endParaRPr lang="zh-TW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96" y="996472"/>
            <a:ext cx="9108504" cy="5096824"/>
          </a:xfrm>
        </p:spPr>
        <p:txBody>
          <a:bodyPr>
            <a:normAutofit/>
          </a:bodyPr>
          <a:lstStyle/>
          <a:p>
            <a:pPr algn="l"/>
            <a:r>
              <a:rPr lang="zh-TW" altLang="en-U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今年，</a:t>
            </a:r>
            <a:r>
              <a:rPr lang="en-US" altLang="zh-TW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拔尖扶弱</a:t>
            </a:r>
            <a:r>
              <a:rPr lang="zh-TW" altLang="en-U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更亮眼，</a:t>
            </a:r>
            <a:r>
              <a:rPr lang="en-US" altLang="zh-TW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根本寫歷史！</a:t>
            </a:r>
            <a:r>
              <a:rPr lang="en-US" altLang="zh-TW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5C</a:t>
            </a:r>
            <a:r>
              <a:rPr lang="zh-TW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比率創新</a:t>
            </a:r>
            <a:r>
              <a:rPr lang="zh-TW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低</a:t>
            </a:r>
            <a:r>
              <a:rPr lang="en-US" altLang="zh-TW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5A+4A</a:t>
            </a:r>
            <a:r>
              <a:rPr lang="zh-TW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創新高</a:t>
            </a:r>
            <a:endParaRPr lang="zh-TW" alt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23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3" y="204384"/>
            <a:ext cx="88878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本校學生圖像</a:t>
            </a:r>
            <a:r>
              <a:rPr lang="en-US" altLang="zh-TW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從校訓衍生的</a:t>
            </a:r>
            <a:r>
              <a:rPr lang="zh-TW" altLang="en-US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關鍵五力</a:t>
            </a:r>
            <a:endParaRPr lang="zh-TW" altLang="en-US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6752"/>
            <a:ext cx="888784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4640" y="204384"/>
            <a:ext cx="8519848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本校</a:t>
            </a:r>
            <a:r>
              <a:rPr lang="en-US" altLang="zh-TW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國教彈性課程</a:t>
            </a:r>
            <a:endParaRPr lang="zh-TW" alt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028699"/>
              </p:ext>
            </p:extLst>
          </p:nvPr>
        </p:nvGraphicFramePr>
        <p:xfrm>
          <a:off x="251520" y="1268760"/>
          <a:ext cx="8712968" cy="5235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4223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年級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課程類型及節數</a:t>
                      </a:r>
                      <a:endParaRPr lang="zh-TW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七年級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八年級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九年級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33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統整性主題</a:t>
                      </a:r>
                      <a:r>
                        <a:rPr lang="en-US" sz="2000" dirty="0">
                          <a:effectLst/>
                        </a:rPr>
                        <a:t>/</a:t>
                      </a:r>
                      <a:r>
                        <a:rPr lang="zh-TW" sz="2000" dirty="0">
                          <a:effectLst/>
                        </a:rPr>
                        <a:t>專題</a:t>
                      </a:r>
                      <a:r>
                        <a:rPr lang="en-US" sz="2000" dirty="0">
                          <a:effectLst/>
                        </a:rPr>
                        <a:t>/</a:t>
                      </a:r>
                      <a:r>
                        <a:rPr lang="zh-TW" sz="2000" dirty="0">
                          <a:effectLst/>
                        </a:rPr>
                        <a:t>議題探究課程</a:t>
                      </a:r>
                      <a:endParaRPr lang="zh-TW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南寮采風</a:t>
                      </a:r>
                      <a:r>
                        <a:rPr lang="en-US" sz="2000">
                          <a:effectLst/>
                        </a:rPr>
                        <a:t>(1)</a:t>
                      </a:r>
                      <a:endParaRPr lang="zh-TW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海濱漫遊</a:t>
                      </a:r>
                      <a:r>
                        <a:rPr lang="en-US" sz="2000">
                          <a:effectLst/>
                        </a:rPr>
                        <a:t>(1)</a:t>
                      </a:r>
                      <a:endParaRPr lang="zh-TW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生活英語</a:t>
                      </a:r>
                      <a:r>
                        <a:rPr lang="en-US" sz="2000">
                          <a:effectLst/>
                        </a:rPr>
                        <a:t>(1)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 smtClean="0">
                          <a:effectLst/>
                        </a:rPr>
                        <a:t>科學</a:t>
                      </a:r>
                      <a:r>
                        <a:rPr lang="zh-TW" sz="2000" dirty="0">
                          <a:effectLst/>
                        </a:rPr>
                        <a:t>探究實作</a:t>
                      </a:r>
                      <a:r>
                        <a:rPr lang="en-US" sz="2000" dirty="0">
                          <a:effectLst/>
                        </a:rPr>
                        <a:t>(1)</a:t>
                      </a:r>
                      <a:endParaRPr lang="zh-TW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 smtClean="0">
                          <a:effectLst/>
                        </a:rPr>
                        <a:t>繪本</a:t>
                      </a:r>
                      <a:r>
                        <a:rPr lang="zh-TW" altLang="en-US" sz="2000" dirty="0" smtClean="0">
                          <a:effectLst/>
                        </a:rPr>
                        <a:t>探究</a:t>
                      </a:r>
                      <a:r>
                        <a:rPr lang="en-US" sz="2000" dirty="0" smtClean="0">
                          <a:effectLst/>
                        </a:rPr>
                        <a:t>(1)</a:t>
                      </a:r>
                      <a:endParaRPr lang="zh-TW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dirty="0" smtClean="0">
                          <a:effectLst/>
                        </a:rPr>
                        <a:t>行動探究與分析</a:t>
                      </a:r>
                      <a:r>
                        <a:rPr lang="en-US" sz="2000" dirty="0" smtClean="0">
                          <a:effectLst/>
                        </a:rPr>
                        <a:t>(1)</a:t>
                      </a:r>
                      <a:endParaRPr lang="zh-TW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>
                          <a:effectLst/>
                        </a:rPr>
                        <a:t>國際教育</a:t>
                      </a:r>
                      <a:r>
                        <a:rPr lang="en-US" altLang="zh-TW" sz="2000" dirty="0" smtClean="0">
                          <a:effectLst/>
                        </a:rPr>
                        <a:t>(1)</a:t>
                      </a:r>
                      <a:endParaRPr lang="zh-TW" altLang="zh-TW" sz="20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 smtClean="0">
                          <a:effectLst/>
                        </a:rPr>
                        <a:t>專題</a:t>
                      </a:r>
                      <a:r>
                        <a:rPr lang="zh-TW" sz="2000" dirty="0">
                          <a:effectLst/>
                        </a:rPr>
                        <a:t>研討</a:t>
                      </a:r>
                      <a:r>
                        <a:rPr lang="en-US" sz="2000" dirty="0">
                          <a:effectLst/>
                        </a:rPr>
                        <a:t>(1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zh-TW" sz="20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社團活動</a:t>
                      </a:r>
                      <a:r>
                        <a:rPr lang="en-US" sz="2000">
                          <a:effectLst/>
                        </a:rPr>
                        <a:t>/</a:t>
                      </a:r>
                      <a:r>
                        <a:rPr lang="zh-TW" sz="2000">
                          <a:effectLst/>
                        </a:rPr>
                        <a:t>技藝課程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社團</a:t>
                      </a:r>
                      <a:r>
                        <a:rPr lang="en-US" sz="2000">
                          <a:effectLst/>
                        </a:rPr>
                        <a:t>(2)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社團</a:t>
                      </a:r>
                      <a:r>
                        <a:rPr lang="en-US" sz="2000" dirty="0">
                          <a:effectLst/>
                        </a:rPr>
                        <a:t>(2)</a:t>
                      </a:r>
                      <a:endParaRPr lang="zh-TW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社團</a:t>
                      </a:r>
                      <a:r>
                        <a:rPr lang="en-US" sz="2000">
                          <a:effectLst/>
                        </a:rPr>
                        <a:t>(2)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2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其他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班週會</a:t>
                      </a:r>
                      <a:r>
                        <a:rPr lang="en-US" sz="2000">
                          <a:effectLst/>
                        </a:rPr>
                        <a:t>(1)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班週會</a:t>
                      </a:r>
                      <a:r>
                        <a:rPr lang="en-US" sz="2000">
                          <a:effectLst/>
                        </a:rPr>
                        <a:t>(1)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班週會</a:t>
                      </a:r>
                      <a:r>
                        <a:rPr lang="en-US" sz="2000" dirty="0">
                          <a:effectLst/>
                        </a:rPr>
                        <a:t>(1)</a:t>
                      </a:r>
                      <a:endParaRPr lang="zh-TW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dirty="0" smtClean="0">
                          <a:effectLst/>
                        </a:rPr>
                        <a:t>邏輯思維訓練</a:t>
                      </a:r>
                      <a:r>
                        <a:rPr lang="en-US" sz="2000" dirty="0" smtClean="0">
                          <a:effectLst/>
                        </a:rPr>
                        <a:t>(</a:t>
                      </a:r>
                      <a:r>
                        <a:rPr lang="en-US" sz="2000" dirty="0">
                          <a:effectLst/>
                        </a:rPr>
                        <a:t>1)</a:t>
                      </a:r>
                      <a:endParaRPr lang="zh-TW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合計節數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1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年級主軸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故鄉情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邏輯腦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國際觀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133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重點加強之關鍵五力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品格力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適應力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幸福力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行動力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學習力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>
                          <a:effectLst/>
                        </a:rPr>
                        <a:t>幸福力</a:t>
                      </a:r>
                      <a:endParaRPr lang="zh-TW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適應力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行動力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dirty="0">
                          <a:effectLst/>
                        </a:rPr>
                        <a:t>幸福力</a:t>
                      </a:r>
                      <a:endParaRPr lang="zh-TW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3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3349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" y="0"/>
            <a:ext cx="9138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23"/>
            <a:ext cx="9144000" cy="65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3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906"/>
            <a:ext cx="9144000" cy="42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995936" y="1269335"/>
            <a:ext cx="4824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Arial" pitchFamily="34" charset="0"/>
                <a:ea typeface="微軟正黑體" pitchFamily="34" charset="-120"/>
              </a:rPr>
              <a:t>校長 </a:t>
            </a:r>
            <a:r>
              <a:rPr lang="zh-TW" altLang="en-US" sz="3200" b="1" dirty="0" smtClean="0">
                <a:solidFill>
                  <a:srgbClr val="7030A0"/>
                </a:solidFill>
                <a:latin typeface="Arial" pitchFamily="34" charset="0"/>
                <a:ea typeface="微軟正黑體" pitchFamily="34" charset="-120"/>
              </a:rPr>
              <a:t>陳彥宇</a:t>
            </a:r>
            <a:endParaRPr lang="en-US" altLang="zh-TW" sz="3200" b="1" dirty="0" smtClean="0">
              <a:solidFill>
                <a:srgbClr val="7030A0"/>
              </a:solidFill>
              <a:latin typeface="Arial" pitchFamily="34" charset="0"/>
              <a:ea typeface="微軟正黑體" pitchFamily="34" charset="-120"/>
            </a:endParaRPr>
          </a:p>
          <a:p>
            <a:pPr marL="533400"/>
            <a:r>
              <a:rPr lang="zh-TW" altLang="en-US" sz="3200" b="1" dirty="0" smtClean="0"/>
              <a:t>導師：</a:t>
            </a:r>
            <a:r>
              <a:rPr lang="en-US" altLang="zh-TW" sz="3200" b="1" dirty="0" smtClean="0"/>
              <a:t>13</a:t>
            </a:r>
            <a:r>
              <a:rPr lang="zh-TW" altLang="en-US" sz="3200" b="1" dirty="0" smtClean="0"/>
              <a:t>年</a:t>
            </a:r>
            <a:endParaRPr lang="en-US" altLang="zh-TW" sz="3200" b="1" dirty="0" smtClean="0"/>
          </a:p>
          <a:p>
            <a:pPr marL="533400"/>
            <a:r>
              <a:rPr lang="zh-TW" altLang="en-US" sz="3200" b="1" dirty="0" smtClean="0"/>
              <a:t>兼任體育組長：</a:t>
            </a:r>
            <a:r>
              <a:rPr lang="en-US" altLang="zh-TW" sz="3200" b="1" dirty="0" smtClean="0"/>
              <a:t>0.5</a:t>
            </a:r>
            <a:r>
              <a:rPr lang="zh-TW" altLang="en-US" sz="3200" b="1" dirty="0" smtClean="0"/>
              <a:t>年</a:t>
            </a:r>
            <a:endParaRPr lang="en-US" altLang="zh-TW" sz="3200" b="1" dirty="0" smtClean="0"/>
          </a:p>
          <a:p>
            <a:pPr marL="533400"/>
            <a:r>
              <a:rPr lang="zh-TW" altLang="en-US" sz="3200" b="1" dirty="0" smtClean="0"/>
              <a:t>訓導</a:t>
            </a:r>
            <a:r>
              <a:rPr lang="en-US" altLang="zh-TW" sz="3200" b="1" dirty="0" smtClean="0"/>
              <a:t>/</a:t>
            </a:r>
            <a:r>
              <a:rPr lang="zh-TW" altLang="en-US" sz="3200" b="1" dirty="0" smtClean="0"/>
              <a:t>學務主任：</a:t>
            </a:r>
            <a:r>
              <a:rPr lang="en-US" altLang="zh-TW" sz="3200" b="1" dirty="0" smtClean="0"/>
              <a:t>5</a:t>
            </a:r>
            <a:r>
              <a:rPr lang="zh-TW" altLang="en-US" sz="3200" b="1" dirty="0" smtClean="0"/>
              <a:t>年</a:t>
            </a:r>
            <a:endParaRPr lang="en-US" altLang="zh-TW" sz="3200" b="1" dirty="0" smtClean="0"/>
          </a:p>
          <a:p>
            <a:pPr marL="533400"/>
            <a:r>
              <a:rPr lang="zh-TW" altLang="en-US" sz="3200" b="1" dirty="0" smtClean="0"/>
              <a:t>代理總務主任：</a:t>
            </a:r>
            <a:r>
              <a:rPr lang="en-US" altLang="zh-TW" sz="3200" b="1" dirty="0" smtClean="0"/>
              <a:t>3</a:t>
            </a:r>
            <a:r>
              <a:rPr lang="zh-TW" altLang="en-US" sz="3200" b="1" dirty="0" smtClean="0"/>
              <a:t>個月</a:t>
            </a:r>
            <a:endParaRPr lang="en-US" altLang="zh-TW" sz="3200" b="1" dirty="0" smtClean="0"/>
          </a:p>
          <a:p>
            <a:pPr marL="533400"/>
            <a:r>
              <a:rPr lang="zh-TW" altLang="en-US" sz="3200" b="1" dirty="0" smtClean="0"/>
              <a:t>校長：</a:t>
            </a:r>
            <a:r>
              <a:rPr lang="en-US" altLang="zh-TW" sz="3200" b="1" dirty="0"/>
              <a:t>5</a:t>
            </a:r>
            <a:r>
              <a:rPr lang="zh-TW" altLang="en-US" sz="3200" b="1" dirty="0" smtClean="0"/>
              <a:t>年</a:t>
            </a:r>
            <a:endParaRPr lang="en-US" altLang="zh-TW" sz="3200" b="1" dirty="0" smtClean="0"/>
          </a:p>
          <a:p>
            <a:r>
              <a:rPr lang="en-US" altLang="zh-TW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微軟正黑體" pitchFamily="34" charset="-120"/>
                <a:sym typeface="Wingdings" pitchFamily="2" charset="2"/>
              </a:rPr>
              <a:t>10.5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微軟正黑體" pitchFamily="34" charset="-120"/>
                <a:sym typeface="Wingdings" pitchFamily="2" charset="2"/>
              </a:rPr>
              <a:t>年的行政資歷！</a:t>
            </a:r>
            <a:endParaRPr lang="en-US" altLang="zh-TW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微軟正黑體" pitchFamily="34" charset="-120"/>
              <a:sym typeface="Wingdings" pitchFamily="2" charset="2"/>
            </a:endParaRPr>
          </a:p>
          <a:p>
            <a:r>
              <a:rPr lang="en-US" altLang="zh-TW" sz="3200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微軟正黑體" pitchFamily="34" charset="-120"/>
                <a:sym typeface="Wingdings" pitchFamily="2" charset="2"/>
              </a:rPr>
              <a:t>82</a:t>
            </a:r>
            <a:r>
              <a:rPr lang="zh-TW" altLang="en-US" sz="3200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微軟正黑體" pitchFamily="34" charset="-120"/>
                <a:sym typeface="Wingdings" pitchFamily="2" charset="2"/>
              </a:rPr>
              <a:t>年，我來</a:t>
            </a:r>
            <a:endParaRPr lang="en-US" altLang="zh-TW" sz="3200" b="1" dirty="0" smtClean="0">
              <a:ln w="1905"/>
              <a:solidFill>
                <a:srgbClr val="FF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微軟正黑體" pitchFamily="34" charset="-120"/>
              <a:sym typeface="Wingdings" pitchFamily="2" charset="2"/>
            </a:endParaRPr>
          </a:p>
          <a:p>
            <a:r>
              <a:rPr lang="zh-TW" altLang="en-US" sz="3200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微軟正黑體" pitchFamily="34" charset="-120"/>
                <a:sym typeface="Wingdings" pitchFamily="2" charset="2"/>
              </a:rPr>
              <a:t>    </a:t>
            </a:r>
            <a:r>
              <a:rPr lang="en-US" altLang="zh-TW" sz="3200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微軟正黑體" pitchFamily="34" charset="-120"/>
                <a:sym typeface="Wingdings" pitchFamily="2" charset="2"/>
              </a:rPr>
              <a:t>27</a:t>
            </a:r>
            <a:r>
              <a:rPr lang="zh-TW" altLang="en-US" sz="3200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微軟正黑體" pitchFamily="34" charset="-120"/>
                <a:sym typeface="Wingdings" pitchFamily="2" charset="2"/>
              </a:rPr>
              <a:t>年，不離  不棄</a:t>
            </a:r>
            <a:endParaRPr lang="en-US" altLang="zh-TW" sz="3200" b="1" dirty="0" smtClean="0">
              <a:ln w="1905"/>
              <a:solidFill>
                <a:srgbClr val="FF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微軟正黑體" pitchFamily="34" charset="-120"/>
              <a:sym typeface="Wingdings" pitchFamily="2" charset="2"/>
            </a:endParaRPr>
          </a:p>
          <a:p>
            <a:r>
              <a:rPr lang="zh-TW" altLang="en-US" sz="3200" b="1" dirty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微軟正黑體" pitchFamily="34" charset="-120"/>
                <a:sym typeface="Wingdings" pitchFamily="2" charset="2"/>
              </a:rPr>
              <a:t> </a:t>
            </a:r>
            <a:r>
              <a:rPr lang="zh-TW" altLang="en-US" sz="3200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微軟正黑體" pitchFamily="34" charset="-120"/>
                <a:sym typeface="Wingdings" pitchFamily="2" charset="2"/>
              </a:rPr>
              <a:t>   像極了愛情</a:t>
            </a:r>
            <a:r>
              <a:rPr lang="en-US" altLang="zh-TW" sz="3200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微軟正黑體" pitchFamily="34" charset="-120"/>
                <a:sym typeface="Wingdings" pitchFamily="2" charset="2"/>
              </a:rPr>
              <a:t>……</a:t>
            </a:r>
            <a:endParaRPr lang="zh-TW" altLang="en-US" sz="3200" b="1" dirty="0" smtClean="0">
              <a:ln w="1905"/>
              <a:solidFill>
                <a:srgbClr val="FF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536" y="116632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altLang="zh-TW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About me</a:t>
            </a:r>
            <a:endParaRPr lang="zh-TW" altLang="en-US" sz="48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ea"/>
              <a:ea typeface="+mj-ea"/>
            </a:endParaRPr>
          </a:p>
        </p:txBody>
      </p:sp>
      <p:pic>
        <p:nvPicPr>
          <p:cNvPr id="9" name="圖片 8" descr="033a457554c74cd00000158fc6588bd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67544" y="980728"/>
            <a:ext cx="2952328" cy="5799216"/>
          </a:xfrm>
          <a:prstGeom prst="rect">
            <a:avLst/>
          </a:prstGeom>
        </p:spPr>
      </p:pic>
      <p:pic>
        <p:nvPicPr>
          <p:cNvPr id="6" name="圖片 5" descr="Fros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68" y="1772816"/>
            <a:ext cx="2543818" cy="4104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9304" y="4553744"/>
            <a:ext cx="6264696" cy="230425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3" y="-15602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ååè£¡å¯è½æä¸æå¤äººåæ¶å¤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13891"/>
            <a:ext cx="8887972" cy="499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23528" y="4462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1D2129"/>
                </a:solidFill>
                <a:latin typeface="Helvetica" panose="020B0604020202020204" pitchFamily="34" charset="0"/>
              </a:rPr>
              <a:t>本校參加</a:t>
            </a:r>
            <a:r>
              <a:rPr lang="en-US" altLang="zh-TW" dirty="0">
                <a:solidFill>
                  <a:srgbClr val="1D2129"/>
                </a:solidFill>
                <a:latin typeface="Helvetica" panose="020B0604020202020204" pitchFamily="34" charset="0"/>
              </a:rPr>
              <a:t>108</a:t>
            </a:r>
            <a:r>
              <a:rPr lang="zh-TW" altLang="en-US" dirty="0">
                <a:solidFill>
                  <a:srgbClr val="1D2129"/>
                </a:solidFill>
                <a:latin typeface="Helvetica" panose="020B0604020202020204" pitchFamily="34" charset="0"/>
              </a:rPr>
              <a:t>年新竹市中小學田徑錦標賽，第一天的賽程學生表現優異，感謝有榛教練的辛勞及學生的努力。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>
                <a:solidFill>
                  <a:srgbClr val="1D2129"/>
                </a:solidFill>
                <a:latin typeface="Helvetica" panose="020B0604020202020204" pitchFamily="34" charset="0"/>
              </a:rPr>
              <a:t>還有兩天賽程，大家加油！！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>
                <a:solidFill>
                  <a:srgbClr val="1D2129"/>
                </a:solidFill>
                <a:latin typeface="Helvetica" panose="020B0604020202020204" pitchFamily="34" charset="0"/>
              </a:rPr>
              <a:t>吳柏勳：鐵餅第三名，標槍第五名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>
                <a:solidFill>
                  <a:srgbClr val="1D2129"/>
                </a:solidFill>
                <a:latin typeface="Helvetica" panose="020B0604020202020204" pitchFamily="34" charset="0"/>
              </a:rPr>
              <a:t>陳佩綾：標槍第一名（破大會）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>
                <a:solidFill>
                  <a:srgbClr val="1D2129"/>
                </a:solidFill>
                <a:latin typeface="Helvetica" panose="020B0604020202020204" pitchFamily="34" charset="0"/>
              </a:rPr>
              <a:t>黃凱暉：</a:t>
            </a:r>
            <a:r>
              <a:rPr lang="en-US" altLang="zh-TW" dirty="0">
                <a:solidFill>
                  <a:srgbClr val="1D2129"/>
                </a:solidFill>
                <a:latin typeface="Helvetica" panose="020B0604020202020204" pitchFamily="34" charset="0"/>
              </a:rPr>
              <a:t>100</a:t>
            </a:r>
            <a:r>
              <a:rPr lang="zh-TW" altLang="en-US" dirty="0">
                <a:solidFill>
                  <a:srgbClr val="1D2129"/>
                </a:solidFill>
                <a:latin typeface="Helvetica" panose="020B0604020202020204" pitchFamily="34" charset="0"/>
              </a:rPr>
              <a:t>公尺第二名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4355976" y="44624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solidFill>
                  <a:srgbClr val="1D2129"/>
                </a:solidFill>
                <a:latin typeface="inherit"/>
              </a:rPr>
              <a:t>新竹市</a:t>
            </a:r>
            <a:r>
              <a:rPr lang="en-US" altLang="zh-TW" dirty="0">
                <a:solidFill>
                  <a:srgbClr val="1D2129"/>
                </a:solidFill>
                <a:latin typeface="inherit"/>
              </a:rPr>
              <a:t>108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年中小學田徑錦標賽（第三天）</a:t>
            </a:r>
            <a:br>
              <a:rPr lang="zh-TW" altLang="en-US" dirty="0">
                <a:solidFill>
                  <a:srgbClr val="1D2129"/>
                </a:solidFill>
                <a:latin typeface="inherit"/>
              </a:rPr>
            </a:br>
            <a:r>
              <a:rPr lang="zh-TW" altLang="en-US" dirty="0" smtClean="0">
                <a:solidFill>
                  <a:srgbClr val="1D2129"/>
                </a:solidFill>
                <a:latin typeface="inherit"/>
              </a:rPr>
              <a:t>，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感謝辛苦的有榛老師三天的陪伴與指導，以及勇敢挑戰的南華學子，相信大家收穫滿滿，恭喜獲獎的同學！！</a:t>
            </a:r>
            <a:br>
              <a:rPr lang="zh-TW" altLang="en-US" dirty="0">
                <a:solidFill>
                  <a:srgbClr val="1D2129"/>
                </a:solidFill>
                <a:latin typeface="inherit"/>
              </a:rPr>
            </a:br>
            <a:r>
              <a:rPr lang="en-US" altLang="zh-TW" dirty="0">
                <a:solidFill>
                  <a:srgbClr val="1D2129"/>
                </a:solidFill>
                <a:latin typeface="inherit"/>
              </a:rPr>
              <a:t>《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總錦標：國男組第三名</a:t>
            </a:r>
            <a:r>
              <a:rPr lang="en-US" altLang="zh-TW" dirty="0">
                <a:solidFill>
                  <a:srgbClr val="1D2129"/>
                </a:solidFill>
                <a:latin typeface="inherit"/>
              </a:rPr>
              <a:t>/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國女組第四名</a:t>
            </a:r>
            <a:r>
              <a:rPr lang="en-US" altLang="zh-TW" dirty="0">
                <a:solidFill>
                  <a:srgbClr val="1D2129"/>
                </a:solidFill>
                <a:latin typeface="inherit"/>
              </a:rPr>
              <a:t>》</a:t>
            </a:r>
            <a:br>
              <a:rPr lang="en-US" altLang="zh-TW" dirty="0">
                <a:solidFill>
                  <a:srgbClr val="1D2129"/>
                </a:solidFill>
                <a:latin typeface="inherit"/>
              </a:rPr>
            </a:br>
            <a:r>
              <a:rPr lang="en-US" altLang="zh-TW" dirty="0">
                <a:solidFill>
                  <a:srgbClr val="1D2129"/>
                </a:solidFill>
                <a:latin typeface="inherit"/>
              </a:rPr>
              <a:t>1.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陽隆新</a:t>
            </a:r>
            <a:r>
              <a:rPr lang="en-US" altLang="zh-TW" dirty="0">
                <a:solidFill>
                  <a:srgbClr val="1D2129"/>
                </a:solidFill>
                <a:latin typeface="inherit"/>
              </a:rPr>
              <a:t>110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跨欄第一名</a:t>
            </a:r>
            <a:br>
              <a:rPr lang="zh-TW" altLang="en-US" dirty="0">
                <a:solidFill>
                  <a:srgbClr val="1D2129"/>
                </a:solidFill>
                <a:latin typeface="inherit"/>
              </a:rPr>
            </a:br>
            <a:r>
              <a:rPr lang="en-US" altLang="zh-TW" dirty="0">
                <a:solidFill>
                  <a:srgbClr val="1D2129"/>
                </a:solidFill>
                <a:latin typeface="inherit"/>
              </a:rPr>
              <a:t>2.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陳啟恩</a:t>
            </a:r>
            <a:r>
              <a:rPr lang="en-US" altLang="zh-TW" dirty="0">
                <a:solidFill>
                  <a:srgbClr val="1D2129"/>
                </a:solidFill>
                <a:latin typeface="inherit"/>
              </a:rPr>
              <a:t>110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跨欄第三名</a:t>
            </a:r>
            <a:br>
              <a:rPr lang="zh-TW" altLang="en-US" dirty="0">
                <a:solidFill>
                  <a:srgbClr val="1D2129"/>
                </a:solidFill>
                <a:latin typeface="inherit"/>
              </a:rPr>
            </a:br>
            <a:r>
              <a:rPr lang="en-US" altLang="zh-TW" dirty="0">
                <a:solidFill>
                  <a:srgbClr val="1D2129"/>
                </a:solidFill>
                <a:latin typeface="inherit"/>
              </a:rPr>
              <a:t>3.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黃凱暉</a:t>
            </a:r>
            <a:r>
              <a:rPr lang="en-US" altLang="zh-TW" dirty="0">
                <a:solidFill>
                  <a:srgbClr val="1D2129"/>
                </a:solidFill>
                <a:latin typeface="inherit"/>
              </a:rPr>
              <a:t>200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公尺第八名</a:t>
            </a:r>
            <a:br>
              <a:rPr lang="zh-TW" altLang="en-US" dirty="0">
                <a:solidFill>
                  <a:srgbClr val="1D2129"/>
                </a:solidFill>
                <a:latin typeface="inherit"/>
              </a:rPr>
            </a:br>
            <a:r>
              <a:rPr lang="en-US" altLang="zh-TW" dirty="0">
                <a:solidFill>
                  <a:srgbClr val="1D2129"/>
                </a:solidFill>
                <a:latin typeface="inherit"/>
              </a:rPr>
              <a:t>4.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李昀洳</a:t>
            </a:r>
            <a:r>
              <a:rPr lang="en-US" altLang="zh-TW" dirty="0">
                <a:solidFill>
                  <a:srgbClr val="1D2129"/>
                </a:solidFill>
                <a:latin typeface="inherit"/>
              </a:rPr>
              <a:t>100</a:t>
            </a:r>
            <a:r>
              <a:rPr lang="zh-TW" altLang="en-US" dirty="0">
                <a:solidFill>
                  <a:srgbClr val="1D2129"/>
                </a:solidFill>
                <a:latin typeface="inherit"/>
              </a:rPr>
              <a:t>跨欄第三名</a:t>
            </a:r>
            <a:br>
              <a:rPr lang="zh-TW" altLang="en-US" dirty="0">
                <a:solidFill>
                  <a:srgbClr val="1D2129"/>
                </a:solidFill>
                <a:latin typeface="inherit"/>
              </a:rPr>
            </a:br>
            <a:r>
              <a:rPr lang="en-US" altLang="zh-TW" dirty="0">
                <a:latin typeface="inherit"/>
              </a:rPr>
              <a:t>5.</a:t>
            </a:r>
            <a:r>
              <a:rPr lang="zh-TW" altLang="en-US" dirty="0">
                <a:latin typeface="inherit"/>
              </a:rPr>
              <a:t>盧思昀</a:t>
            </a:r>
            <a:r>
              <a:rPr lang="en-US" altLang="zh-TW" dirty="0">
                <a:latin typeface="inherit"/>
              </a:rPr>
              <a:t>100</a:t>
            </a:r>
            <a:r>
              <a:rPr lang="zh-TW" altLang="en-US" dirty="0">
                <a:solidFill>
                  <a:srgbClr val="FFFF00"/>
                </a:solidFill>
                <a:latin typeface="inherit"/>
              </a:rPr>
              <a:t>跨欄第四名</a:t>
            </a:r>
            <a:br>
              <a:rPr lang="zh-TW" altLang="en-US" dirty="0">
                <a:solidFill>
                  <a:srgbClr val="FFFF00"/>
                </a:solidFill>
                <a:latin typeface="inherit"/>
              </a:rPr>
            </a:br>
            <a:r>
              <a:rPr lang="en-US" altLang="zh-TW" dirty="0">
                <a:latin typeface="inherit"/>
              </a:rPr>
              <a:t>6.</a:t>
            </a:r>
            <a:r>
              <a:rPr lang="zh-TW" altLang="en-US" dirty="0">
                <a:latin typeface="inherit"/>
              </a:rPr>
              <a:t>林佩妤</a:t>
            </a:r>
            <a:r>
              <a:rPr lang="en-US" altLang="zh-TW" dirty="0">
                <a:latin typeface="inherit"/>
              </a:rPr>
              <a:t>100</a:t>
            </a:r>
            <a:r>
              <a:rPr lang="zh-TW" altLang="en-US" dirty="0">
                <a:solidFill>
                  <a:srgbClr val="FFFF00"/>
                </a:solidFill>
                <a:latin typeface="inherit"/>
              </a:rPr>
              <a:t>跨欄第六名</a:t>
            </a:r>
            <a:br>
              <a:rPr lang="zh-TW" altLang="en-US" dirty="0">
                <a:solidFill>
                  <a:srgbClr val="FFFF00"/>
                </a:solidFill>
                <a:latin typeface="inherit"/>
              </a:rPr>
            </a:br>
            <a:r>
              <a:rPr lang="en-US" altLang="zh-TW" dirty="0">
                <a:solidFill>
                  <a:srgbClr val="FFFF00"/>
                </a:solidFill>
                <a:latin typeface="inherit"/>
              </a:rPr>
              <a:t>7.</a:t>
            </a:r>
            <a:r>
              <a:rPr lang="zh-TW" altLang="en-US" dirty="0">
                <a:solidFill>
                  <a:srgbClr val="FFFF00"/>
                </a:solidFill>
                <a:latin typeface="inherit"/>
              </a:rPr>
              <a:t>陳秀月鐵餅第二名</a:t>
            </a:r>
            <a:br>
              <a:rPr lang="zh-TW" altLang="en-US" dirty="0">
                <a:solidFill>
                  <a:srgbClr val="FFFF00"/>
                </a:solidFill>
                <a:latin typeface="inherit"/>
              </a:rPr>
            </a:br>
            <a:r>
              <a:rPr lang="en-US" altLang="zh-TW" dirty="0">
                <a:solidFill>
                  <a:srgbClr val="FFFF00"/>
                </a:solidFill>
                <a:latin typeface="inherit"/>
              </a:rPr>
              <a:t>8.</a:t>
            </a:r>
            <a:r>
              <a:rPr lang="zh-TW" altLang="en-US" dirty="0">
                <a:solidFill>
                  <a:srgbClr val="FFFF00"/>
                </a:solidFill>
                <a:latin typeface="inherit"/>
              </a:rPr>
              <a:t>游綮堂、許家振、陳啟恩、陽隆新</a:t>
            </a:r>
            <a:r>
              <a:rPr lang="en-US" altLang="zh-TW" dirty="0">
                <a:solidFill>
                  <a:srgbClr val="FFFF00"/>
                </a:solidFill>
                <a:latin typeface="inherit"/>
              </a:rPr>
              <a:t>1600</a:t>
            </a:r>
            <a:r>
              <a:rPr lang="zh-TW" altLang="en-US" dirty="0">
                <a:solidFill>
                  <a:srgbClr val="FFFF00"/>
                </a:solidFill>
                <a:latin typeface="inherit"/>
              </a:rPr>
              <a:t>公尺接力第七名</a:t>
            </a:r>
          </a:p>
          <a:p>
            <a:r>
              <a:rPr lang="zh-TW" altLang="en-US" dirty="0">
                <a:solidFill>
                  <a:srgbClr val="365899"/>
                </a:solidFill>
                <a:latin typeface="inherit"/>
                <a:hlinkClick r:id="rId3"/>
              </a:rPr>
              <a:t/>
            </a:r>
            <a:br>
              <a:rPr lang="zh-TW" altLang="en-US" dirty="0">
                <a:solidFill>
                  <a:srgbClr val="365899"/>
                </a:solidFill>
                <a:latin typeface="inherit"/>
                <a:hlinkClick r:id="rId3"/>
              </a:rPr>
            </a:b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21246" y="395105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CCFF"/>
                </a:solidFill>
                <a:latin typeface="Helvetica" panose="020B0604020202020204" pitchFamily="34" charset="0"/>
              </a:rPr>
              <a:t>108</a:t>
            </a:r>
            <a: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  <a:t>年新竹市中小學田徑賽（第二天賽程）</a:t>
            </a:r>
            <a:r>
              <a:rPr lang="zh-TW" altLang="en-US" dirty="0">
                <a:solidFill>
                  <a:srgbClr val="FFCCFF"/>
                </a:solidFill>
              </a:rPr>
              <a:t/>
            </a:r>
            <a:br>
              <a:rPr lang="zh-TW" altLang="en-US" dirty="0">
                <a:solidFill>
                  <a:srgbClr val="FFCCFF"/>
                </a:solidFill>
              </a:rPr>
            </a:br>
            <a:r>
              <a:rPr lang="zh-TW" altLang="en-US" dirty="0" smtClean="0">
                <a:solidFill>
                  <a:srgbClr val="FFCCFF"/>
                </a:solidFill>
                <a:latin typeface="Helvetica" panose="020B0604020202020204" pitchFamily="34" charset="0"/>
              </a:rPr>
              <a:t>，</a:t>
            </a:r>
            <a: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  <a:t>感謝有榛老師的辛苦指導！！</a:t>
            </a:r>
            <a:r>
              <a:rPr lang="zh-TW" altLang="en-US" dirty="0">
                <a:solidFill>
                  <a:srgbClr val="FFCCFF"/>
                </a:solidFill>
              </a:rPr>
              <a:t/>
            </a:r>
            <a:br>
              <a:rPr lang="zh-TW" altLang="en-US" dirty="0">
                <a:solidFill>
                  <a:srgbClr val="FFCCFF"/>
                </a:solidFill>
              </a:rPr>
            </a:br>
            <a:r>
              <a:rPr lang="en-US" altLang="zh-TW" dirty="0">
                <a:solidFill>
                  <a:srgbClr val="FFCCFF"/>
                </a:solidFill>
                <a:latin typeface="Helvetica" panose="020B0604020202020204" pitchFamily="34" charset="0"/>
              </a:rPr>
              <a:t>1.</a:t>
            </a:r>
            <a: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  <a:t>陽隆新</a:t>
            </a:r>
            <a:r>
              <a:rPr lang="en-US" altLang="zh-TW" dirty="0">
                <a:solidFill>
                  <a:srgbClr val="FFCCFF"/>
                </a:solidFill>
                <a:latin typeface="Helvetica" panose="020B0604020202020204" pitchFamily="34" charset="0"/>
              </a:rPr>
              <a:t>400</a:t>
            </a:r>
            <a: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  <a:t>跨欄第二名</a:t>
            </a:r>
            <a:r>
              <a:rPr lang="zh-TW" altLang="en-US" dirty="0">
                <a:solidFill>
                  <a:srgbClr val="FFCCFF"/>
                </a:solidFill>
              </a:rPr>
              <a:t/>
            </a:r>
            <a:br>
              <a:rPr lang="zh-TW" altLang="en-US" dirty="0">
                <a:solidFill>
                  <a:srgbClr val="FFCCFF"/>
                </a:solidFill>
              </a:rPr>
            </a:br>
            <a:r>
              <a:rPr lang="en-US" altLang="zh-TW" dirty="0">
                <a:solidFill>
                  <a:srgbClr val="FFCCFF"/>
                </a:solidFill>
                <a:latin typeface="Helvetica" panose="020B0604020202020204" pitchFamily="34" charset="0"/>
              </a:rPr>
              <a:t>2.</a:t>
            </a:r>
            <a: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  <a:t>麥筑淯跳遠第六名</a:t>
            </a:r>
            <a:r>
              <a:rPr lang="zh-TW" altLang="en-US" dirty="0">
                <a:solidFill>
                  <a:srgbClr val="FFCCFF"/>
                </a:solidFill>
              </a:rPr>
              <a:t/>
            </a:r>
            <a:br>
              <a:rPr lang="zh-TW" altLang="en-US" dirty="0">
                <a:solidFill>
                  <a:srgbClr val="FFCCFF"/>
                </a:solidFill>
              </a:rPr>
            </a:br>
            <a:r>
              <a:rPr lang="en-US" altLang="zh-TW" dirty="0">
                <a:solidFill>
                  <a:srgbClr val="FFCCFF"/>
                </a:solidFill>
                <a:latin typeface="Helvetica" panose="020B0604020202020204" pitchFamily="34" charset="0"/>
              </a:rPr>
              <a:t>3.</a:t>
            </a:r>
            <a: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  <a:t>陳佩綾鉛球第五名</a:t>
            </a:r>
            <a:b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</a:br>
            <a:r>
              <a:rPr lang="en-US" altLang="zh-TW" dirty="0">
                <a:solidFill>
                  <a:srgbClr val="FFCCFF"/>
                </a:solidFill>
                <a:latin typeface="Helvetica" panose="020B0604020202020204" pitchFamily="34" charset="0"/>
              </a:rPr>
              <a:t>4.</a:t>
            </a:r>
            <a: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  <a:t>陽隆新、陳啟恩、游綮堂、黃凱暉</a:t>
            </a:r>
            <a:r>
              <a:rPr lang="en-US" altLang="zh-TW" dirty="0">
                <a:solidFill>
                  <a:srgbClr val="FFCCFF"/>
                </a:solidFill>
                <a:latin typeface="Helvetica" panose="020B0604020202020204" pitchFamily="34" charset="0"/>
              </a:rPr>
              <a:t>400</a:t>
            </a:r>
            <a: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  <a:t>公尺接力第四名</a:t>
            </a:r>
            <a:b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</a:br>
            <a:r>
              <a:rPr lang="en-US" altLang="zh-TW" dirty="0">
                <a:solidFill>
                  <a:srgbClr val="FFCCFF"/>
                </a:solidFill>
                <a:latin typeface="Helvetica" panose="020B0604020202020204" pitchFamily="34" charset="0"/>
              </a:rPr>
              <a:t>5.</a:t>
            </a:r>
            <a: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  <a:t>陳佩綾、李昀洳、王喬依、盧思昀</a:t>
            </a:r>
            <a:r>
              <a:rPr lang="en-US" altLang="zh-TW" dirty="0">
                <a:solidFill>
                  <a:srgbClr val="FFCCFF"/>
                </a:solidFill>
                <a:latin typeface="Helvetica" panose="020B0604020202020204" pitchFamily="34" charset="0"/>
              </a:rPr>
              <a:t>400</a:t>
            </a:r>
            <a:r>
              <a:rPr lang="zh-TW" altLang="en-US" dirty="0">
                <a:solidFill>
                  <a:srgbClr val="FFCCFF"/>
                </a:solidFill>
                <a:latin typeface="Helvetica" panose="020B0604020202020204" pitchFamily="34" charset="0"/>
              </a:rPr>
              <a:t>公尺接力第四名</a:t>
            </a:r>
            <a:endParaRPr lang="zh-TW" altLang="en-US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本校學生近年參加新竹市技藝競賽表現</a:t>
            </a:r>
            <a:endParaRPr lang="zh-TW" alt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423110"/>
              </p:ext>
            </p:extLst>
          </p:nvPr>
        </p:nvGraphicFramePr>
        <p:xfrm>
          <a:off x="755576" y="1196752"/>
          <a:ext cx="7704856" cy="5542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3458"/>
                <a:gridCol w="5661398"/>
              </a:tblGrid>
              <a:tr h="126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104</a:t>
                      </a:r>
                      <a:r>
                        <a:rPr lang="zh-TW" sz="1800" dirty="0">
                          <a:effectLst/>
                        </a:rPr>
                        <a:t>學年度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(105</a:t>
                      </a:r>
                      <a:r>
                        <a:rPr lang="zh-TW" sz="1800" dirty="0">
                          <a:effectLst/>
                        </a:rPr>
                        <a:t>年</a:t>
                      </a:r>
                      <a:r>
                        <a:rPr lang="en-US" sz="1800" dirty="0">
                          <a:effectLst/>
                        </a:rPr>
                        <a:t>4</a:t>
                      </a:r>
                      <a:r>
                        <a:rPr lang="zh-TW" sz="1800" dirty="0">
                          <a:effectLst/>
                        </a:rPr>
                        <a:t>月考試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zh-TW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商管前六名、動力機械第一、三、六名與佳作兩名、餐飲烘焙第三名、設計基礎描繪組與家政美容組均獲佳作數名，共計</a:t>
                      </a:r>
                      <a:r>
                        <a:rPr lang="en-US" sz="1800" dirty="0">
                          <a:solidFill>
                            <a:srgbClr val="FF33CC"/>
                          </a:solidFill>
                          <a:effectLst/>
                        </a:rPr>
                        <a:t>14</a:t>
                      </a:r>
                      <a:r>
                        <a:rPr lang="zh-TW" sz="1800" dirty="0">
                          <a:solidFill>
                            <a:srgbClr val="FF33CC"/>
                          </a:solidFill>
                          <a:effectLst/>
                        </a:rPr>
                        <a:t>位</a:t>
                      </a:r>
                      <a:r>
                        <a:rPr lang="zh-TW" sz="1800" dirty="0">
                          <a:effectLst/>
                        </a:rPr>
                        <a:t>同學獲獎。</a:t>
                      </a:r>
                      <a:endParaRPr lang="zh-TW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126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105</a:t>
                      </a:r>
                      <a:r>
                        <a:rPr lang="zh-TW" sz="1800">
                          <a:effectLst/>
                        </a:rPr>
                        <a:t>學年度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(106</a:t>
                      </a:r>
                      <a:r>
                        <a:rPr lang="zh-TW" sz="1800">
                          <a:effectLst/>
                        </a:rPr>
                        <a:t>年</a:t>
                      </a:r>
                      <a:r>
                        <a:rPr lang="en-US" sz="1800">
                          <a:effectLst/>
                        </a:rPr>
                        <a:t>4</a:t>
                      </a:r>
                      <a:r>
                        <a:rPr lang="zh-TW" sz="1800">
                          <a:effectLst/>
                        </a:rPr>
                        <a:t>月考試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zh-TW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餐旅群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中餐組第二名及佳作一名；餐旅群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烘焙組第一、五、六名及佳作三名；家政群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美容組第六名及佳作四名；商業管理職群二、三名；動力機械群第六名；設計群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基礎描繪組第一名，共計</a:t>
                      </a:r>
                      <a:r>
                        <a:rPr lang="en-US" sz="1800" b="1" kern="1200" dirty="0">
                          <a:solidFill>
                            <a:srgbClr val="FF33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lang="zh-TW" sz="1800" b="1" kern="1200" dirty="0">
                          <a:solidFill>
                            <a:srgbClr val="FF33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位</a:t>
                      </a:r>
                      <a:r>
                        <a:rPr lang="zh-TW" sz="1800" dirty="0">
                          <a:effectLst/>
                        </a:rPr>
                        <a:t>同學獲獎。</a:t>
                      </a:r>
                      <a:endParaRPr lang="zh-TW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126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106</a:t>
                      </a:r>
                      <a:r>
                        <a:rPr lang="zh-TW" sz="1800">
                          <a:effectLst/>
                        </a:rPr>
                        <a:t>學年度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(107</a:t>
                      </a:r>
                      <a:r>
                        <a:rPr lang="zh-TW" sz="1800">
                          <a:effectLst/>
                        </a:rPr>
                        <a:t>年</a:t>
                      </a:r>
                      <a:r>
                        <a:rPr lang="en-US" sz="1800">
                          <a:effectLst/>
                        </a:rPr>
                        <a:t>4</a:t>
                      </a:r>
                      <a:r>
                        <a:rPr lang="zh-TW" sz="1800">
                          <a:effectLst/>
                        </a:rPr>
                        <a:t>月考試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zh-TW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餐旅群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中餐組第一名及第五、六名；餐旅群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烘焙組第四名及佳作三名；家政群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美容組第二、六名及佳作一名；幼保組佳作一名；商業管理職群一、六名；動力機械群第一、二、三、五名及佳作一名；設計群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基礎描繪組第三名佳作一名，共計</a:t>
                      </a:r>
                      <a:r>
                        <a:rPr lang="en-US" sz="1800" b="1" kern="1200" dirty="0">
                          <a:solidFill>
                            <a:srgbClr val="FF33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lang="zh-TW" sz="1800" b="1" kern="1200" dirty="0">
                          <a:solidFill>
                            <a:srgbClr val="FF33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位</a:t>
                      </a:r>
                      <a:r>
                        <a:rPr lang="zh-TW" sz="1800" dirty="0">
                          <a:effectLst/>
                        </a:rPr>
                        <a:t>同學獲獎。</a:t>
                      </a:r>
                      <a:endParaRPr lang="zh-TW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  <a:tr h="1397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107</a:t>
                      </a:r>
                      <a:r>
                        <a:rPr lang="zh-TW" sz="1800">
                          <a:effectLst/>
                        </a:rPr>
                        <a:t>學年度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(108</a:t>
                      </a:r>
                      <a:r>
                        <a:rPr lang="zh-TW" sz="1800">
                          <a:effectLst/>
                        </a:rPr>
                        <a:t>年</a:t>
                      </a:r>
                      <a:r>
                        <a:rPr lang="en-US" sz="1800">
                          <a:effectLst/>
                        </a:rPr>
                        <a:t>4</a:t>
                      </a:r>
                      <a:r>
                        <a:rPr lang="zh-TW" sz="1800">
                          <a:effectLst/>
                        </a:rPr>
                        <a:t>月考試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zh-TW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</a:rPr>
                        <a:t>餐旅群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中餐組第二名及佳作一名；餐旅群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烘焙組第三名、第四名、第六名及佳作兩名；家政群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幼保組第四名；機械群第三名；商業與管理職群第一名、第五名及佳作一名；電機與電子職群第二名、第三名及佳作</a:t>
                      </a:r>
                      <a:r>
                        <a:rPr lang="en-US" sz="1800" dirty="0">
                          <a:effectLst/>
                        </a:rPr>
                        <a:t>2</a:t>
                      </a:r>
                      <a:r>
                        <a:rPr lang="zh-TW" sz="1800" dirty="0">
                          <a:effectLst/>
                        </a:rPr>
                        <a:t>名；動力機械群第三名、第四名、第五名及第六名；設計群</a:t>
                      </a: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zh-TW" sz="1800" dirty="0">
                          <a:effectLst/>
                        </a:rPr>
                        <a:t>基礎描繪組第六名及佳作</a:t>
                      </a:r>
                      <a:r>
                        <a:rPr lang="en-US" sz="1800" dirty="0">
                          <a:effectLst/>
                        </a:rPr>
                        <a:t>2</a:t>
                      </a:r>
                      <a:r>
                        <a:rPr lang="zh-TW" sz="1800" dirty="0">
                          <a:effectLst/>
                        </a:rPr>
                        <a:t>名；共計</a:t>
                      </a:r>
                      <a:r>
                        <a:rPr lang="en-US" sz="1800" b="1" kern="1200" dirty="0">
                          <a:solidFill>
                            <a:srgbClr val="FF33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lang="zh-TW" sz="1800" b="1" kern="1200" dirty="0">
                          <a:solidFill>
                            <a:srgbClr val="FF33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位</a:t>
                      </a:r>
                      <a:r>
                        <a:rPr lang="zh-TW" sz="1800" dirty="0">
                          <a:effectLst/>
                        </a:rPr>
                        <a:t>同學獲獎。</a:t>
                      </a:r>
                      <a:endParaRPr lang="zh-TW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5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27163" t="22001" r="27163" b="9401"/>
          <a:stretch/>
        </p:blipFill>
        <p:spPr>
          <a:xfrm>
            <a:off x="1187624" y="980728"/>
            <a:ext cx="6768752" cy="5718428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本校學生近年參加新竹市技藝競賽表現</a:t>
            </a:r>
            <a:endParaRPr lang="zh-TW" alt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38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ååè£¡å¯è½æ1 äººãåä¸åå°å­©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55"/>
            <a:ext cx="5318745" cy="398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sz="32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32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禾</a:t>
            </a:r>
            <a:r>
              <a:rPr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一牙醫診所潘姿延醫師</a:t>
            </a:r>
            <a:r>
              <a:rPr lang="zh-TW" altLang="en-US" sz="32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蒞校</a:t>
            </a:r>
            <a:r>
              <a:rPr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32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學生口腔義</a:t>
            </a:r>
            <a:r>
              <a:rPr lang="zh-TW" altLang="en-US" sz="3200" b="1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診</a:t>
            </a:r>
            <a:endParaRPr lang="en-US" altLang="zh-TW" sz="3200" b="1" dirty="0" smtClean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4" r="2571"/>
          <a:stretch/>
        </p:blipFill>
        <p:spPr>
          <a:xfrm>
            <a:off x="3756720" y="726605"/>
            <a:ext cx="5400600" cy="335051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915420"/>
            <a:ext cx="6053307" cy="294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5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4624"/>
            <a:ext cx="658212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972" y="2801190"/>
            <a:ext cx="2664296" cy="270726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781" y="332656"/>
            <a:ext cx="5103003" cy="45780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3501008"/>
            <a:ext cx="2664183" cy="27068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15065" y="6106210"/>
            <a:ext cx="7596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誠摯邀請您一起加入南華這個大家庭</a:t>
            </a:r>
          </a:p>
        </p:txBody>
      </p:sp>
    </p:spTree>
    <p:extLst>
      <p:ext uri="{BB962C8B-B14F-4D97-AF65-F5344CB8AC3E}">
        <p14:creationId xmlns:p14="http://schemas.microsoft.com/office/powerpoint/2010/main" val="42877510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1888" t="13601" r="32675" b="10801"/>
          <a:stretch/>
        </p:blipFill>
        <p:spPr>
          <a:xfrm>
            <a:off x="395535" y="44623"/>
            <a:ext cx="5589931" cy="670791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15065" y="6106210"/>
            <a:ext cx="7596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誠摯邀請您一起加入南華這個大家庭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8398" r="7614" b="7614"/>
          <a:stretch/>
        </p:blipFill>
        <p:spPr>
          <a:xfrm>
            <a:off x="6084168" y="620688"/>
            <a:ext cx="302433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808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7544" y="116632"/>
            <a:ext cx="8352928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96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127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跟您約法三章</a:t>
            </a:r>
            <a:endParaRPr lang="en-US" altLang="zh-TW" sz="9600" b="1" cap="all" dirty="0" smtClean="0">
              <a:ln/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12700" dir="5400000" sy="-100000" algn="bl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b="1" cap="all" dirty="0" smtClean="0">
              <a:ln/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12700" dir="5400000" sy="-100000" algn="bl" rotWithShape="0"/>
              </a:effectLst>
              <a:latin typeface="+mj-ea"/>
              <a:ea typeface="+mj-ea"/>
            </a:endParaRPr>
          </a:p>
          <a:p>
            <a:pPr marL="1793875"/>
            <a:r>
              <a:rPr lang="zh-TW" altLang="en-US" sz="15000" b="1" cap="all" dirty="0" smtClean="0">
                <a:ln/>
                <a:solidFill>
                  <a:srgbClr val="FF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 </a:t>
            </a:r>
            <a:r>
              <a:rPr lang="zh-TW" altLang="en-US" sz="15000" b="1" cap="all" dirty="0">
                <a:ln/>
                <a:solidFill>
                  <a:srgbClr val="FF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相見</a:t>
            </a:r>
            <a:endParaRPr lang="en-US" altLang="zh-TW" sz="15000" b="1" cap="all" dirty="0" smtClean="0">
              <a:ln/>
              <a:solidFill>
                <a:srgbClr val="FF00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ea"/>
              <a:ea typeface="+mj-ea"/>
            </a:endParaRPr>
          </a:p>
          <a:p>
            <a:pPr marL="1793875"/>
            <a:r>
              <a:rPr lang="zh-TW" altLang="en-US" sz="15000" b="1" cap="all" dirty="0" smtClean="0">
                <a:ln/>
                <a:solidFill>
                  <a:srgbClr val="FF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 </a:t>
            </a:r>
            <a:r>
              <a:rPr lang="zh-TW" altLang="en-US" sz="15000" b="1" cap="all" dirty="0">
                <a:ln/>
                <a:solidFill>
                  <a:srgbClr val="FF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南華</a:t>
            </a:r>
            <a:endParaRPr lang="zh-TW" altLang="en-US" sz="15000" b="1" cap="all" dirty="0" smtClean="0">
              <a:ln/>
              <a:solidFill>
                <a:srgbClr val="FF00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ea"/>
              <a:ea typeface="+mj-ea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2627784" y="2060848"/>
            <a:ext cx="4104456" cy="4248472"/>
          </a:xfrm>
          <a:prstGeom prst="roundRect">
            <a:avLst/>
          </a:prstGeom>
          <a:noFill/>
          <a:ln w="14922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2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dn.wall88.com/519a2dfe107dd934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020" y="3982143"/>
            <a:ext cx="5724636" cy="232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531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542285"/>
            <a:ext cx="8352928" cy="45550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TW" altLang="en-US" sz="96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127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第一章</a:t>
            </a:r>
            <a:endParaRPr lang="en-US" altLang="zh-TW" sz="9600" b="1" cap="all" dirty="0" smtClean="0">
              <a:ln/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12700" dir="5400000" sy="-100000" algn="bl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400" b="1" cap="all" dirty="0" smtClean="0">
              <a:ln/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12700" dir="5400000" sy="-100000" algn="bl" rotWithShape="0"/>
              </a:effectLst>
              <a:latin typeface="+mj-ea"/>
              <a:ea typeface="+mj-ea"/>
            </a:endParaRPr>
          </a:p>
          <a:p>
            <a:pPr marL="1793875"/>
            <a:r>
              <a:rPr lang="zh-TW" altLang="en-US" sz="15000" b="1" cap="all" dirty="0" smtClean="0">
                <a:ln/>
                <a:solidFill>
                  <a:srgbClr val="FF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成員美</a:t>
            </a:r>
          </a:p>
        </p:txBody>
      </p:sp>
    </p:spTree>
    <p:extLst>
      <p:ext uri="{BB962C8B-B14F-4D97-AF65-F5344CB8AC3E}">
        <p14:creationId xmlns:p14="http://schemas.microsoft.com/office/powerpoint/2010/main" val="13551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44624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4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相由心</a:t>
            </a:r>
            <a:r>
              <a:rPr lang="zh-TW" alt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生 面善人就美</a:t>
            </a:r>
            <a:r>
              <a:rPr lang="en-US" altLang="zh-TW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~</a:t>
            </a:r>
            <a:endParaRPr lang="zh-TW" altLang="en-US" sz="48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ea"/>
              <a:ea typeface="+mj-ea"/>
            </a:endParaRPr>
          </a:p>
        </p:txBody>
      </p:sp>
      <p:pic>
        <p:nvPicPr>
          <p:cNvPr id="4" name="圖片 3" descr="033a457554c74cd00000158fc6588bd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5496" y="1014160"/>
            <a:ext cx="2952328" cy="579921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374200"/>
            <a:ext cx="2492376" cy="511256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79424" y="5877272"/>
            <a:ext cx="2420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C000"/>
                </a:solidFill>
                <a:latin typeface="Arial" pitchFamily="34" charset="0"/>
                <a:ea typeface="微軟正黑體" pitchFamily="34" charset="-120"/>
              </a:rPr>
              <a:t>教務主任 徐</a:t>
            </a:r>
            <a:r>
              <a:rPr lang="zh-TW" altLang="en-US" sz="2400" b="1" dirty="0">
                <a:solidFill>
                  <a:srgbClr val="FFC000"/>
                </a:solidFill>
                <a:latin typeface="Arial" pitchFamily="34" charset="0"/>
                <a:ea typeface="微軟正黑體" pitchFamily="34" charset="-120"/>
              </a:rPr>
              <a:t>曉</a:t>
            </a:r>
            <a:r>
              <a:rPr lang="zh-TW" altLang="en-US" sz="2400" b="1" dirty="0" smtClean="0">
                <a:solidFill>
                  <a:srgbClr val="FFC000"/>
                </a:solidFill>
                <a:latin typeface="Arial" pitchFamily="34" charset="0"/>
                <a:ea typeface="微軟正黑體" pitchFamily="34" charset="-120"/>
              </a:rPr>
              <a:t>盈</a:t>
            </a:r>
            <a:endParaRPr lang="zh-TW" altLang="en-US" sz="2400" b="1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448" y="1015578"/>
            <a:ext cx="2950720" cy="579779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375768" y="5890781"/>
            <a:ext cx="2420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C000"/>
                </a:solidFill>
                <a:latin typeface="Arial" pitchFamily="34" charset="0"/>
                <a:ea typeface="微軟正黑體" pitchFamily="34" charset="-120"/>
              </a:rPr>
              <a:t>學務主任 戴弘</a:t>
            </a:r>
            <a:r>
              <a:rPr lang="zh-TW" altLang="en-US" sz="2400" b="1" dirty="0" smtClean="0">
                <a:solidFill>
                  <a:srgbClr val="FFC000"/>
                </a:solidFill>
                <a:latin typeface="Arial" pitchFamily="34" charset="0"/>
                <a:ea typeface="微軟正黑體" pitchFamily="34" charset="-120"/>
              </a:rPr>
              <a:t>淞</a:t>
            </a:r>
            <a:endParaRPr lang="zh-TW" altLang="en-US" sz="2400" b="1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微軟正黑體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784" y="1014160"/>
            <a:ext cx="2950720" cy="579779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422960" y="5890780"/>
            <a:ext cx="2420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C000"/>
                </a:solidFill>
                <a:latin typeface="Arial" pitchFamily="34" charset="0"/>
                <a:ea typeface="微軟正黑體" pitchFamily="34" charset="-120"/>
              </a:rPr>
              <a:t>總務主任 蘇尤敏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44624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優秀的團隊</a:t>
            </a:r>
            <a:r>
              <a:rPr lang="en-US" altLang="zh-TW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~</a:t>
            </a:r>
            <a:endParaRPr lang="zh-TW" altLang="en-US" sz="48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ea"/>
              <a:ea typeface="+mj-ea"/>
            </a:endParaRPr>
          </a:p>
        </p:txBody>
      </p:sp>
      <p:pic>
        <p:nvPicPr>
          <p:cNvPr id="7" name="圖片 6" descr="033a457554c74cd00000158fc6588bd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5496" y="980728"/>
            <a:ext cx="2952328" cy="5799216"/>
          </a:xfrm>
          <a:prstGeom prst="rect">
            <a:avLst/>
          </a:prstGeom>
        </p:spPr>
      </p:pic>
      <p:pic>
        <p:nvPicPr>
          <p:cNvPr id="8" name="圖片 7" descr="1DX20280-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51520" y="1268760"/>
            <a:ext cx="2496125" cy="525658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79424" y="5877272"/>
            <a:ext cx="2420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</a:rPr>
              <a:t>輔導主任 吳昭瑯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640" y="1015578"/>
            <a:ext cx="2950720" cy="579779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784" y="1015578"/>
            <a:ext cx="2950720" cy="579779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397033" y="5904977"/>
            <a:ext cx="2420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</a:rPr>
              <a:t>人事主任 連予榛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422960" y="5949280"/>
            <a:ext cx="2420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</a:rPr>
              <a:t>會計主任 黃燕惠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51520" y="1160160"/>
            <a:ext cx="87849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latin typeface="Arial" pitchFamily="34" charset="0"/>
                <a:ea typeface="微軟正黑體" pitchFamily="34" charset="-120"/>
              </a:rPr>
              <a:t>109</a:t>
            </a:r>
            <a:r>
              <a:rPr lang="zh-TW" altLang="zh-TW" sz="3200" b="1" dirty="0" smtClean="0">
                <a:latin typeface="Arial" pitchFamily="34" charset="0"/>
                <a:ea typeface="微軟正黑體" pitchFamily="34" charset="-120"/>
              </a:rPr>
              <a:t>學年度行政</a:t>
            </a:r>
            <a:r>
              <a:rPr lang="zh-TW" altLang="en-US" sz="3200" b="1" dirty="0" smtClean="0">
                <a:latin typeface="Arial" pitchFamily="34" charset="0"/>
                <a:ea typeface="微軟正黑體" pitchFamily="34" charset="-120"/>
              </a:rPr>
              <a:t>處室</a:t>
            </a:r>
            <a:r>
              <a:rPr lang="zh-TW" altLang="zh-TW" sz="3200" b="1" dirty="0" smtClean="0">
                <a:latin typeface="Arial" pitchFamily="34" charset="0"/>
                <a:ea typeface="微軟正黑體" pitchFamily="34" charset="-120"/>
              </a:rPr>
              <a:t>同仁名單</a:t>
            </a:r>
            <a:r>
              <a:rPr lang="en-US" altLang="zh-TW" sz="2000" b="1" dirty="0" smtClean="0">
                <a:latin typeface="Arial" pitchFamily="34" charset="0"/>
                <a:ea typeface="微軟正黑體" pitchFamily="34" charset="-120"/>
              </a:rPr>
              <a:t>(109.9.26</a:t>
            </a:r>
            <a:r>
              <a:rPr lang="zh-TW" altLang="en-US" sz="2000" b="1" dirty="0" smtClean="0">
                <a:latin typeface="Arial" pitchFamily="34" charset="0"/>
                <a:ea typeface="微軟正黑體" pitchFamily="34" charset="-120"/>
              </a:rPr>
              <a:t>起</a:t>
            </a:r>
            <a:r>
              <a:rPr lang="en-US" altLang="zh-TW" sz="2000" b="1" dirty="0" smtClean="0">
                <a:latin typeface="Arial" pitchFamily="34" charset="0"/>
                <a:ea typeface="微軟正黑體" pitchFamily="34" charset="-120"/>
              </a:rPr>
              <a:t>)</a:t>
            </a:r>
          </a:p>
          <a:p>
            <a:pPr marL="1341438" indent="-1341438"/>
            <a:r>
              <a:rPr lang="zh-TW" altLang="zh-TW" sz="2400" b="1" dirty="0" smtClean="0"/>
              <a:t>教務處：</a:t>
            </a:r>
            <a:r>
              <a:rPr lang="zh-TW" altLang="en-US" sz="2400" b="1" dirty="0"/>
              <a:t>主任徐曉盈、註冊設備林惠真、資訊黃慧宜</a:t>
            </a:r>
            <a:r>
              <a:rPr lang="zh-TW" altLang="en-US" sz="2400" b="1" dirty="0" smtClean="0"/>
              <a:t>、</a:t>
            </a:r>
            <a:endParaRPr lang="en-US" altLang="zh-TW" sz="2400" b="1" dirty="0" smtClean="0"/>
          </a:p>
          <a:p>
            <a:pPr marL="1341438" indent="1588"/>
            <a:r>
              <a:rPr lang="zh-TW" altLang="en-US" sz="2400" b="1" dirty="0" smtClean="0"/>
              <a:t>教學</a:t>
            </a:r>
            <a:r>
              <a:rPr lang="zh-TW" altLang="en-US" sz="2400" b="1" dirty="0"/>
              <a:t>顏百伶、課程研發林淑圓、協行李責銘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增置專長</a:t>
            </a:r>
            <a:r>
              <a:rPr lang="en-US" altLang="zh-TW" sz="2400" b="1" dirty="0"/>
              <a:t>)</a:t>
            </a:r>
            <a:r>
              <a:rPr lang="zh-TW" altLang="en-US" sz="2400" b="1" dirty="0"/>
              <a:t>、幹事</a:t>
            </a:r>
            <a:r>
              <a:rPr lang="zh-TW" altLang="en-US" sz="2400" b="1" dirty="0" smtClean="0"/>
              <a:t>余靜芳</a:t>
            </a:r>
            <a:endParaRPr lang="en-US" altLang="zh-TW" sz="2400" b="1" dirty="0" smtClean="0"/>
          </a:p>
          <a:p>
            <a:pPr marL="1341438" indent="-1341438"/>
            <a:r>
              <a:rPr lang="zh-TW" altLang="zh-TW" sz="2400" b="1" dirty="0" smtClean="0"/>
              <a:t>學務處：</a:t>
            </a:r>
            <a:r>
              <a:rPr lang="zh-TW" altLang="en-US" sz="2400" b="1" dirty="0"/>
              <a:t>主任戴弘淞、生教張有榛、訓育江允齊、衛生劉嘉如、體育石孟瑾、護理師彭馨儀、安心上工張瀞</a:t>
            </a:r>
            <a:r>
              <a:rPr lang="zh-TW" altLang="en-US" sz="2400" b="1" dirty="0" smtClean="0"/>
              <a:t>文</a:t>
            </a:r>
            <a:endParaRPr lang="en-US" altLang="zh-TW" sz="2400" b="1" dirty="0" smtClean="0"/>
          </a:p>
          <a:p>
            <a:pPr marL="1341438" indent="-1341438"/>
            <a:r>
              <a:rPr lang="zh-TW" altLang="zh-TW" sz="2400" b="1" dirty="0" smtClean="0"/>
              <a:t>總務處：主任蘇尤敏、事務</a:t>
            </a:r>
            <a:r>
              <a:rPr lang="zh-TW" altLang="en-US" sz="2400" b="1" dirty="0" smtClean="0"/>
              <a:t>黃子典</a:t>
            </a:r>
            <a:r>
              <a:rPr lang="zh-TW" altLang="zh-TW" sz="2400" b="1" dirty="0" smtClean="0"/>
              <a:t>、出納陳慧娟、文書郭至平</a:t>
            </a:r>
            <a:r>
              <a:rPr lang="zh-TW" altLang="en-US" sz="2400" b="1" dirty="0"/>
              <a:t>、工友</a:t>
            </a:r>
            <a:r>
              <a:rPr lang="zh-TW" altLang="en-US" sz="2400" b="1" dirty="0" smtClean="0"/>
              <a:t>林政憲、臨時</a:t>
            </a:r>
            <a:r>
              <a:rPr lang="zh-TW" altLang="en-US" sz="2400" b="1" dirty="0"/>
              <a:t>人員</a:t>
            </a:r>
            <a:r>
              <a:rPr lang="zh-TW" altLang="en-US" sz="2400" b="1" dirty="0" smtClean="0"/>
              <a:t>邵建瑋</a:t>
            </a:r>
            <a:endParaRPr lang="zh-TW" altLang="zh-TW" sz="2400" b="1" dirty="0" smtClean="0"/>
          </a:p>
          <a:p>
            <a:pPr marL="1341438" indent="-1341438"/>
            <a:r>
              <a:rPr lang="zh-TW" altLang="zh-TW" sz="2400" b="1" dirty="0" smtClean="0"/>
              <a:t>輔導處：</a:t>
            </a:r>
            <a:r>
              <a:rPr lang="zh-TW" altLang="en-US" sz="2400" b="1" dirty="0"/>
              <a:t>主任吳昭瑯、資料彭燦明、輔導李淑君、專輔洪偉容、特教</a:t>
            </a:r>
            <a:r>
              <a:rPr lang="zh-TW" altLang="en-US" sz="2400" b="1" dirty="0" smtClean="0"/>
              <a:t>老師</a:t>
            </a:r>
            <a:r>
              <a:rPr lang="zh-TW" altLang="en-US" sz="2400" b="1" dirty="0"/>
              <a:t>唐紹晴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資源班導師</a:t>
            </a:r>
            <a:r>
              <a:rPr lang="en-US" altLang="zh-TW" sz="2400" b="1" dirty="0"/>
              <a:t>)</a:t>
            </a:r>
            <a:r>
              <a:rPr lang="zh-TW" altLang="en-US" sz="2400" b="1" dirty="0"/>
              <a:t>、</a:t>
            </a:r>
            <a:r>
              <a:rPr lang="zh-TW" altLang="en-US" sz="2400" b="1" dirty="0" smtClean="0"/>
              <a:t>郭蕙瑜、蘇旭琳、</a:t>
            </a:r>
            <a:endParaRPr lang="en-US" altLang="zh-TW" sz="2400" b="1" dirty="0" smtClean="0"/>
          </a:p>
          <a:p>
            <a:pPr marL="1341438" indent="1588"/>
            <a:r>
              <a:rPr lang="zh-TW" altLang="en-US" sz="2400" b="1" dirty="0" smtClean="0"/>
              <a:t>支援</a:t>
            </a:r>
            <a:r>
              <a:rPr lang="zh-TW" altLang="en-US" sz="2400" b="1" dirty="0"/>
              <a:t>教師劉芷萱、兼課</a:t>
            </a:r>
            <a:r>
              <a:rPr lang="zh-TW" altLang="en-US" sz="2400" b="1" dirty="0" smtClean="0"/>
              <a:t>龍怡如</a:t>
            </a:r>
            <a:endParaRPr lang="en-US" altLang="zh-TW" sz="2400" b="1" dirty="0" smtClean="0"/>
          </a:p>
          <a:p>
            <a:pPr marL="1341438" indent="-1341438"/>
            <a:r>
              <a:rPr lang="zh-TW" altLang="zh-TW" sz="2400" b="1" dirty="0" smtClean="0"/>
              <a:t>人事室：主任</a:t>
            </a:r>
            <a:r>
              <a:rPr lang="zh-TW" altLang="en-US" sz="2400" b="1" dirty="0" smtClean="0"/>
              <a:t>連予榛</a:t>
            </a:r>
            <a:endParaRPr lang="zh-TW" altLang="zh-TW" sz="2400" b="1" dirty="0" smtClean="0"/>
          </a:p>
          <a:p>
            <a:r>
              <a:rPr lang="zh-TW" altLang="zh-TW" sz="2400" b="1" dirty="0" smtClean="0"/>
              <a:t>會計室：主任</a:t>
            </a:r>
            <a:r>
              <a:rPr lang="zh-TW" altLang="en-US" sz="2400" b="1" dirty="0" smtClean="0"/>
              <a:t>黃燕惠</a:t>
            </a:r>
            <a:r>
              <a:rPr lang="zh-TW" altLang="zh-TW" sz="2400" b="1" dirty="0" smtClean="0"/>
              <a:t>、退休志工</a:t>
            </a:r>
            <a:r>
              <a:rPr lang="zh-TW" altLang="en-US" sz="2400" b="1" dirty="0" smtClean="0"/>
              <a:t>周</a:t>
            </a:r>
            <a:r>
              <a:rPr lang="zh-TW" altLang="zh-TW" sz="2400" b="1" dirty="0" smtClean="0"/>
              <a:t>梅蘭</a:t>
            </a:r>
          </a:p>
        </p:txBody>
      </p:sp>
      <p:sp>
        <p:nvSpPr>
          <p:cNvPr id="5" name="矩形 4"/>
          <p:cNvSpPr/>
          <p:nvPr/>
        </p:nvSpPr>
        <p:spPr>
          <a:xfrm>
            <a:off x="395536" y="188640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優秀的團隊</a:t>
            </a:r>
            <a:r>
              <a:rPr lang="en-US" altLang="zh-TW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~</a:t>
            </a:r>
            <a:endParaRPr lang="zh-TW" altLang="en-US" sz="48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4354</TotalTime>
  <Words>1049</Words>
  <Application>Microsoft Office PowerPoint</Application>
  <PresentationFormat>如螢幕大小 (4:3)</PresentationFormat>
  <Paragraphs>165</Paragraphs>
  <Slides>58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69" baseType="lpstr">
      <vt:lpstr>inherit</vt:lpstr>
      <vt:lpstr>華康仿宋體W6</vt:lpstr>
      <vt:lpstr>微軟正黑體</vt:lpstr>
      <vt:lpstr>新細明體</vt:lpstr>
      <vt:lpstr>標楷體</vt:lpstr>
      <vt:lpstr>Arial</vt:lpstr>
      <vt:lpstr>Calibri</vt:lpstr>
      <vt:lpstr>Helvetica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今年， 拔尖扶弱更亮眼， 根本寫歷史！  5C比率創新低 5A+4A創新高</vt:lpstr>
      <vt:lpstr>本校學生圖像~從校訓衍生的關鍵五力</vt:lpstr>
      <vt:lpstr>本校12年國教彈性課程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本校學生近年參加新竹市技藝競賽表現</vt:lpstr>
      <vt:lpstr>本校學生近年參加新竹市技藝競賽表現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這是簡報</dc:title>
  <dc:creator>Alex Chen</dc:creator>
  <cp:lastModifiedBy>user</cp:lastModifiedBy>
  <cp:revision>184</cp:revision>
  <dcterms:created xsi:type="dcterms:W3CDTF">2013-11-05T01:26:12Z</dcterms:created>
  <dcterms:modified xsi:type="dcterms:W3CDTF">2020-12-19T01:45:36Z</dcterms:modified>
</cp:coreProperties>
</file>