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410" r:id="rId2"/>
    <p:sldId id="448" r:id="rId3"/>
    <p:sldId id="425" r:id="rId4"/>
    <p:sldId id="414" r:id="rId5"/>
    <p:sldId id="450" r:id="rId6"/>
    <p:sldId id="428" r:id="rId7"/>
    <p:sldId id="435" r:id="rId8"/>
    <p:sldId id="444" r:id="rId9"/>
    <p:sldId id="441" r:id="rId10"/>
    <p:sldId id="420" r:id="rId11"/>
    <p:sldId id="415" r:id="rId12"/>
    <p:sldId id="443" r:id="rId13"/>
    <p:sldId id="394" r:id="rId14"/>
    <p:sldId id="395" r:id="rId15"/>
    <p:sldId id="446" r:id="rId16"/>
    <p:sldId id="434" r:id="rId17"/>
    <p:sldId id="350" r:id="rId18"/>
    <p:sldId id="417" r:id="rId19"/>
    <p:sldId id="442" r:id="rId20"/>
    <p:sldId id="431" r:id="rId21"/>
    <p:sldId id="432" r:id="rId22"/>
    <p:sldId id="438" r:id="rId23"/>
    <p:sldId id="439" r:id="rId24"/>
    <p:sldId id="447" r:id="rId25"/>
    <p:sldId id="422" r:id="rId26"/>
    <p:sldId id="445" r:id="rId27"/>
    <p:sldId id="423" r:id="rId28"/>
    <p:sldId id="418" r:id="rId29"/>
  </p:sldIdLst>
  <p:sldSz cx="9144000" cy="6858000" type="screen4x3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6pPr>
    <a:lvl7pPr marL="27432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7pPr>
    <a:lvl8pPr marL="32004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8pPr>
    <a:lvl9pPr marL="36576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704B0"/>
    <a:srgbClr val="CC00CC"/>
    <a:srgbClr val="008000"/>
    <a:srgbClr val="FFFF00"/>
    <a:srgbClr val="66FF33"/>
    <a:srgbClr val="CCFFCC"/>
    <a:srgbClr val="A1DFF5"/>
    <a:srgbClr val="A4F6FA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5740" autoAdjust="0"/>
  </p:normalViewPr>
  <p:slideViewPr>
    <p:cSldViewPr>
      <p:cViewPr varScale="1">
        <p:scale>
          <a:sx n="63" d="100"/>
          <a:sy n="63" d="100"/>
        </p:scale>
        <p:origin x="1596" y="48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982" y="-9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1.xml"/><Relationship Id="rId1" Type="http://schemas.openxmlformats.org/officeDocument/2006/relationships/slide" Target="slides/slide20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03AAF4-14E3-40CD-B38D-B8DB4A7C8E5D}" type="doc">
      <dgm:prSet loTypeId="urn:microsoft.com/office/officeart/2005/8/layout/cycle8" loCatId="cycle" qsTypeId="urn:microsoft.com/office/officeart/2005/8/quickstyle/simple5" qsCatId="simple" csTypeId="urn:microsoft.com/office/officeart/2005/8/colors/colorful1#1" csCatId="colorful" phldr="1"/>
      <dgm:spPr/>
    </dgm:pt>
    <dgm:pt modelId="{CA272532-6A79-4FBC-A16C-F6287F6253A7}">
      <dgm:prSet phldrT="[文字]" custT="1"/>
      <dgm:spPr>
        <a:solidFill>
          <a:srgbClr val="8704B0"/>
        </a:solidFill>
      </dgm:spPr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康橋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Time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EB875100-A585-46F9-88F7-76419D24F395}" type="parTrans" cxnId="{A5A0B5F2-80F4-4EEB-8A8C-B66F73D1E2A5}">
      <dgm:prSet/>
      <dgm:spPr/>
      <dgm:t>
        <a:bodyPr/>
        <a:lstStyle/>
        <a:p>
          <a:endParaRPr lang="zh-TW" altLang="en-US"/>
        </a:p>
      </dgm:t>
    </dgm:pt>
    <dgm:pt modelId="{CFB13302-8E87-439E-8157-FD6B3E00BF42}" type="sibTrans" cxnId="{A5A0B5F2-80F4-4EEB-8A8C-B66F73D1E2A5}">
      <dgm:prSet/>
      <dgm:spPr/>
      <dgm:t>
        <a:bodyPr/>
        <a:lstStyle/>
        <a:p>
          <a:endParaRPr lang="zh-TW" altLang="en-US"/>
        </a:p>
      </dgm:t>
    </dgm:pt>
    <dgm:pt modelId="{90FB5532-7D06-469E-8561-27E5F6A26B65}">
      <dgm:prSet phldrT="[文字]" custT="1"/>
      <dgm:spPr>
        <a:solidFill>
          <a:srgbClr val="C00000"/>
        </a:solidFill>
      </dgm:spPr>
      <dgm:t>
        <a:bodyPr/>
        <a:lstStyle/>
        <a:p>
          <a:pPr>
            <a:spcAft>
              <a:spcPts val="0"/>
            </a:spcAft>
          </a:pP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英文課程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173C49CB-EA6B-4199-A431-4A61C9A3029D}" type="parTrans" cxnId="{76F4EF47-26A0-4877-A30A-CCE45FC80905}">
      <dgm:prSet/>
      <dgm:spPr/>
      <dgm:t>
        <a:bodyPr/>
        <a:lstStyle/>
        <a:p>
          <a:endParaRPr lang="zh-TW" altLang="en-US"/>
        </a:p>
      </dgm:t>
    </dgm:pt>
    <dgm:pt modelId="{39093007-5DFD-4702-A67F-BAB4494420AE}" type="sibTrans" cxnId="{76F4EF47-26A0-4877-A30A-CCE45FC80905}">
      <dgm:prSet/>
      <dgm:spPr/>
      <dgm:t>
        <a:bodyPr/>
        <a:lstStyle/>
        <a:p>
          <a:endParaRPr lang="zh-TW" altLang="en-US"/>
        </a:p>
      </dgm:t>
    </dgm:pt>
    <dgm:pt modelId="{18F57B9F-A79E-4C5A-8A5F-EE9926322D8A}">
      <dgm:prSet phldrT="[文字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活動課程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3A4F0405-2398-439F-BCD6-46E3900E3434}" type="parTrans" cxnId="{E0D981BB-CF5D-42D6-8E83-01AC22059AE5}">
      <dgm:prSet/>
      <dgm:spPr/>
      <dgm:t>
        <a:bodyPr/>
        <a:lstStyle/>
        <a:p>
          <a:endParaRPr lang="zh-TW" altLang="en-US"/>
        </a:p>
      </dgm:t>
    </dgm:pt>
    <dgm:pt modelId="{E1267F15-9273-417F-86E5-1F1216278FBB}" type="sibTrans" cxnId="{E0D981BB-CF5D-42D6-8E83-01AC22059AE5}">
      <dgm:prSet/>
      <dgm:spPr/>
      <dgm:t>
        <a:bodyPr/>
        <a:lstStyle/>
        <a:p>
          <a:endParaRPr lang="zh-TW" altLang="en-US"/>
        </a:p>
      </dgm:t>
    </dgm:pt>
    <dgm:pt modelId="{7FCEE663-0CC9-475C-8315-08DA52BE047C}">
      <dgm:prSet phldrT="[文字]" custT="1"/>
      <dgm:spPr>
        <a:solidFill>
          <a:srgbClr val="FFC000"/>
        </a:solidFill>
      </dgm:spPr>
      <dgm:t>
        <a:bodyPr/>
        <a:lstStyle/>
        <a:p>
          <a:r>
            <a:rPr lang="zh-TW" altLang="en-US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創客課程</a:t>
          </a:r>
          <a:endParaRPr lang="zh-TW" altLang="en-US" sz="2400" b="1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7F93438C-F025-4DBC-B741-743F1991C7FC}" type="parTrans" cxnId="{4F980B1F-5DEC-4174-8ADC-A284AEFCB752}">
      <dgm:prSet/>
      <dgm:spPr/>
      <dgm:t>
        <a:bodyPr/>
        <a:lstStyle/>
        <a:p>
          <a:endParaRPr lang="zh-TW" altLang="en-US"/>
        </a:p>
      </dgm:t>
    </dgm:pt>
    <dgm:pt modelId="{C3893E72-98BC-4126-BBBC-6A12C513B707}" type="sibTrans" cxnId="{4F980B1F-5DEC-4174-8ADC-A284AEFCB752}">
      <dgm:prSet/>
      <dgm:spPr/>
      <dgm:t>
        <a:bodyPr/>
        <a:lstStyle/>
        <a:p>
          <a:endParaRPr lang="zh-TW" altLang="en-US"/>
        </a:p>
      </dgm:t>
    </dgm:pt>
    <dgm:pt modelId="{C7639F39-ABA2-4B99-BAF5-C242C25989B6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基礎課程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3E0E3434-F099-424D-8BD3-2B4D5AFA2C3D}" type="parTrans" cxnId="{F8BFDFEE-3981-4683-9A66-DD5413428D6C}">
      <dgm:prSet/>
      <dgm:spPr/>
      <dgm:t>
        <a:bodyPr/>
        <a:lstStyle/>
        <a:p>
          <a:endParaRPr lang="zh-TW" altLang="en-US"/>
        </a:p>
      </dgm:t>
    </dgm:pt>
    <dgm:pt modelId="{FBEB8211-7D21-4955-B3AB-8B364BF28494}" type="sibTrans" cxnId="{F8BFDFEE-3981-4683-9A66-DD5413428D6C}">
      <dgm:prSet/>
      <dgm:spPr/>
      <dgm:t>
        <a:bodyPr/>
        <a:lstStyle/>
        <a:p>
          <a:endParaRPr lang="zh-TW" altLang="en-US"/>
        </a:p>
      </dgm:t>
    </dgm:pt>
    <dgm:pt modelId="{8896576C-676F-48FC-AF3A-B97AB51AB698}">
      <dgm:prSet phldrT="[文字]" custT="1"/>
      <dgm:spPr>
        <a:solidFill>
          <a:schemeClr val="accent1"/>
        </a:solidFill>
      </dgm:spPr>
      <dgm:t>
        <a:bodyPr/>
        <a:lstStyle/>
        <a:p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菁英課程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BE205CC4-4B58-4DEB-A9FF-0FCCF1C95510}" type="parTrans" cxnId="{653E19E5-D306-4D5A-AC4C-86B03AA59CB2}">
      <dgm:prSet/>
      <dgm:spPr/>
      <dgm:t>
        <a:bodyPr/>
        <a:lstStyle/>
        <a:p>
          <a:endParaRPr lang="zh-TW" altLang="en-US"/>
        </a:p>
      </dgm:t>
    </dgm:pt>
    <dgm:pt modelId="{2D926766-0FCF-4DFE-993F-69FEAA903718}" type="sibTrans" cxnId="{653E19E5-D306-4D5A-AC4C-86B03AA59CB2}">
      <dgm:prSet/>
      <dgm:spPr/>
      <dgm:t>
        <a:bodyPr/>
        <a:lstStyle/>
        <a:p>
          <a:endParaRPr lang="zh-TW" altLang="en-US"/>
        </a:p>
      </dgm:t>
    </dgm:pt>
    <dgm:pt modelId="{07064C59-0835-488F-A558-5D6C7F223851}" type="pres">
      <dgm:prSet presAssocID="{1803AAF4-14E3-40CD-B38D-B8DB4A7C8E5D}" presName="compositeShape" presStyleCnt="0">
        <dgm:presLayoutVars>
          <dgm:chMax val="7"/>
          <dgm:dir/>
          <dgm:resizeHandles val="exact"/>
        </dgm:presLayoutVars>
      </dgm:prSet>
      <dgm:spPr/>
    </dgm:pt>
    <dgm:pt modelId="{C592A49F-4F8D-4830-BB5B-2D2DEF6CF59F}" type="pres">
      <dgm:prSet presAssocID="{1803AAF4-14E3-40CD-B38D-B8DB4A7C8E5D}" presName="wedge1" presStyleLbl="node1" presStyleIdx="0" presStyleCnt="6"/>
      <dgm:spPr/>
      <dgm:t>
        <a:bodyPr/>
        <a:lstStyle/>
        <a:p>
          <a:endParaRPr lang="zh-TW" altLang="en-US"/>
        </a:p>
      </dgm:t>
    </dgm:pt>
    <dgm:pt modelId="{F2D75C01-B9BC-46E9-8882-BF02B089C25E}" type="pres">
      <dgm:prSet presAssocID="{1803AAF4-14E3-40CD-B38D-B8DB4A7C8E5D}" presName="dummy1a" presStyleCnt="0"/>
      <dgm:spPr/>
    </dgm:pt>
    <dgm:pt modelId="{0F6F9DB2-DA27-44F7-916F-85F2975CC903}" type="pres">
      <dgm:prSet presAssocID="{1803AAF4-14E3-40CD-B38D-B8DB4A7C8E5D}" presName="dummy1b" presStyleCnt="0"/>
      <dgm:spPr/>
    </dgm:pt>
    <dgm:pt modelId="{C4E604B3-9E64-48D8-8888-D2DC8C50ECC1}" type="pres">
      <dgm:prSet presAssocID="{1803AAF4-14E3-40CD-B38D-B8DB4A7C8E5D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4DCEC10-1C9D-4DA9-A79E-5066925ABC3C}" type="pres">
      <dgm:prSet presAssocID="{1803AAF4-14E3-40CD-B38D-B8DB4A7C8E5D}" presName="wedge2" presStyleLbl="node1" presStyleIdx="1" presStyleCnt="6"/>
      <dgm:spPr/>
      <dgm:t>
        <a:bodyPr/>
        <a:lstStyle/>
        <a:p>
          <a:endParaRPr lang="zh-TW" altLang="en-US"/>
        </a:p>
      </dgm:t>
    </dgm:pt>
    <dgm:pt modelId="{3A13C247-4467-4367-9B40-F99EC0D86780}" type="pres">
      <dgm:prSet presAssocID="{1803AAF4-14E3-40CD-B38D-B8DB4A7C8E5D}" presName="dummy2a" presStyleCnt="0"/>
      <dgm:spPr/>
    </dgm:pt>
    <dgm:pt modelId="{07414514-6512-496D-B5FC-58879842AE93}" type="pres">
      <dgm:prSet presAssocID="{1803AAF4-14E3-40CD-B38D-B8DB4A7C8E5D}" presName="dummy2b" presStyleCnt="0"/>
      <dgm:spPr/>
    </dgm:pt>
    <dgm:pt modelId="{E93852AD-7854-4BB6-B853-4DD10CFE210B}" type="pres">
      <dgm:prSet presAssocID="{1803AAF4-14E3-40CD-B38D-B8DB4A7C8E5D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52159C-1B21-4949-B29F-3951B957CFD5}" type="pres">
      <dgm:prSet presAssocID="{1803AAF4-14E3-40CD-B38D-B8DB4A7C8E5D}" presName="wedge3" presStyleLbl="node1" presStyleIdx="2" presStyleCnt="6"/>
      <dgm:spPr/>
      <dgm:t>
        <a:bodyPr/>
        <a:lstStyle/>
        <a:p>
          <a:endParaRPr lang="zh-TW" altLang="en-US"/>
        </a:p>
      </dgm:t>
    </dgm:pt>
    <dgm:pt modelId="{8223148E-4119-405F-B239-5F7B5F02016A}" type="pres">
      <dgm:prSet presAssocID="{1803AAF4-14E3-40CD-B38D-B8DB4A7C8E5D}" presName="dummy3a" presStyleCnt="0"/>
      <dgm:spPr/>
    </dgm:pt>
    <dgm:pt modelId="{6610DB11-D99A-45C5-B77E-B49597D6322C}" type="pres">
      <dgm:prSet presAssocID="{1803AAF4-14E3-40CD-B38D-B8DB4A7C8E5D}" presName="dummy3b" presStyleCnt="0"/>
      <dgm:spPr/>
    </dgm:pt>
    <dgm:pt modelId="{AD887514-7C20-492A-AA70-A47F52532F74}" type="pres">
      <dgm:prSet presAssocID="{1803AAF4-14E3-40CD-B38D-B8DB4A7C8E5D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30D823-B897-4C07-87C6-71456BDC1DC0}" type="pres">
      <dgm:prSet presAssocID="{1803AAF4-14E3-40CD-B38D-B8DB4A7C8E5D}" presName="wedge4" presStyleLbl="node1" presStyleIdx="3" presStyleCnt="6"/>
      <dgm:spPr/>
      <dgm:t>
        <a:bodyPr/>
        <a:lstStyle/>
        <a:p>
          <a:endParaRPr lang="zh-TW" altLang="en-US"/>
        </a:p>
      </dgm:t>
    </dgm:pt>
    <dgm:pt modelId="{4A508618-2B84-4101-AE0E-0BD36D761D3F}" type="pres">
      <dgm:prSet presAssocID="{1803AAF4-14E3-40CD-B38D-B8DB4A7C8E5D}" presName="dummy4a" presStyleCnt="0"/>
      <dgm:spPr/>
    </dgm:pt>
    <dgm:pt modelId="{BAB811ED-03A3-40E7-A541-76E0189DCB45}" type="pres">
      <dgm:prSet presAssocID="{1803AAF4-14E3-40CD-B38D-B8DB4A7C8E5D}" presName="dummy4b" presStyleCnt="0"/>
      <dgm:spPr/>
    </dgm:pt>
    <dgm:pt modelId="{37AC2087-9BFF-4E5D-B364-89931081FAC5}" type="pres">
      <dgm:prSet presAssocID="{1803AAF4-14E3-40CD-B38D-B8DB4A7C8E5D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C4409A5-B786-485E-8B8A-7114A9A758AA}" type="pres">
      <dgm:prSet presAssocID="{1803AAF4-14E3-40CD-B38D-B8DB4A7C8E5D}" presName="wedge5" presStyleLbl="node1" presStyleIdx="4" presStyleCnt="6"/>
      <dgm:spPr/>
      <dgm:t>
        <a:bodyPr/>
        <a:lstStyle/>
        <a:p>
          <a:endParaRPr lang="zh-TW" altLang="en-US"/>
        </a:p>
      </dgm:t>
    </dgm:pt>
    <dgm:pt modelId="{812A0B25-20AB-4471-B75D-EF88DDCEA86D}" type="pres">
      <dgm:prSet presAssocID="{1803AAF4-14E3-40CD-B38D-B8DB4A7C8E5D}" presName="dummy5a" presStyleCnt="0"/>
      <dgm:spPr/>
    </dgm:pt>
    <dgm:pt modelId="{DD334CBB-B3CE-49FA-8AAD-103154D4DC89}" type="pres">
      <dgm:prSet presAssocID="{1803AAF4-14E3-40CD-B38D-B8DB4A7C8E5D}" presName="dummy5b" presStyleCnt="0"/>
      <dgm:spPr/>
    </dgm:pt>
    <dgm:pt modelId="{049E6F75-4426-4282-8BF2-10D9E3AC0397}" type="pres">
      <dgm:prSet presAssocID="{1803AAF4-14E3-40CD-B38D-B8DB4A7C8E5D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5FEB28-F622-4E6C-9A36-EC67CFE00B88}" type="pres">
      <dgm:prSet presAssocID="{1803AAF4-14E3-40CD-B38D-B8DB4A7C8E5D}" presName="wedge6" presStyleLbl="node1" presStyleIdx="5" presStyleCnt="6"/>
      <dgm:spPr/>
      <dgm:t>
        <a:bodyPr/>
        <a:lstStyle/>
        <a:p>
          <a:endParaRPr lang="zh-TW" altLang="en-US"/>
        </a:p>
      </dgm:t>
    </dgm:pt>
    <dgm:pt modelId="{174897D1-E195-4EB7-8E72-A7CEF8BF351C}" type="pres">
      <dgm:prSet presAssocID="{1803AAF4-14E3-40CD-B38D-B8DB4A7C8E5D}" presName="dummy6a" presStyleCnt="0"/>
      <dgm:spPr/>
    </dgm:pt>
    <dgm:pt modelId="{8F6FBA16-7585-464A-9BE3-DF124A9BD192}" type="pres">
      <dgm:prSet presAssocID="{1803AAF4-14E3-40CD-B38D-B8DB4A7C8E5D}" presName="dummy6b" presStyleCnt="0"/>
      <dgm:spPr/>
    </dgm:pt>
    <dgm:pt modelId="{4EF9E51C-0780-4F88-A1D8-7C06D57845B6}" type="pres">
      <dgm:prSet presAssocID="{1803AAF4-14E3-40CD-B38D-B8DB4A7C8E5D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F3FD21-ACD0-4E18-AF62-A44BCEDD943C}" type="pres">
      <dgm:prSet presAssocID="{CFB13302-8E87-439E-8157-FD6B3E00BF42}" presName="arrowWedge1" presStyleLbl="fgSibTrans2D1" presStyleIdx="0" presStyleCnt="6"/>
      <dgm:spPr>
        <a:solidFill>
          <a:srgbClr val="CC00CC"/>
        </a:solidFill>
      </dgm:spPr>
    </dgm:pt>
    <dgm:pt modelId="{6FF62B1E-385E-4996-9045-6E1CC36BC7C6}" type="pres">
      <dgm:prSet presAssocID="{39093007-5DFD-4702-A67F-BAB4494420AE}" presName="arrowWedge2" presStyleLbl="fgSibTrans2D1" presStyleIdx="1" presStyleCnt="6"/>
      <dgm:spPr>
        <a:solidFill>
          <a:srgbClr val="C00000"/>
        </a:solidFill>
        <a:ln>
          <a:solidFill>
            <a:srgbClr val="008000"/>
          </a:solidFill>
        </a:ln>
      </dgm:spPr>
    </dgm:pt>
    <dgm:pt modelId="{3A62A553-CDD9-4A6B-ADF7-BC3DD5B7B42A}" type="pres">
      <dgm:prSet presAssocID="{E1267F15-9273-417F-86E5-1F1216278FBB}" presName="arrowWedge3" presStyleLbl="fgSibTrans2D1" presStyleIdx="2" presStyleCnt="6"/>
      <dgm:spPr>
        <a:solidFill>
          <a:schemeClr val="accent1">
            <a:lumMod val="50000"/>
          </a:schemeClr>
        </a:solidFill>
      </dgm:spPr>
    </dgm:pt>
    <dgm:pt modelId="{7A4C3249-2ADF-4CC6-9AB8-C82DBBA7E928}" type="pres">
      <dgm:prSet presAssocID="{C3893E72-98BC-4126-BBBC-6A12C513B707}" presName="arrowWedge4" presStyleLbl="fgSibTrans2D1" presStyleIdx="3" presStyleCnt="6"/>
      <dgm:spPr>
        <a:solidFill>
          <a:srgbClr val="FFC000"/>
        </a:solidFill>
      </dgm:spPr>
    </dgm:pt>
    <dgm:pt modelId="{5780619E-C1B4-45CC-909C-5061391BE355}" type="pres">
      <dgm:prSet presAssocID="{FBEB8211-7D21-4955-B3AB-8B364BF28494}" presName="arrowWedge5" presStyleLbl="fgSibTrans2D1" presStyleIdx="4" presStyleCnt="6"/>
      <dgm:spPr/>
      <dgm:t>
        <a:bodyPr/>
        <a:lstStyle/>
        <a:p>
          <a:endParaRPr lang="zh-TW" altLang="en-US"/>
        </a:p>
      </dgm:t>
    </dgm:pt>
    <dgm:pt modelId="{FE704038-22E1-48BB-81D8-BD0A9A693DDC}" type="pres">
      <dgm:prSet presAssocID="{2D926766-0FCF-4DFE-993F-69FEAA903718}" presName="arrowWedge6" presStyleLbl="fgSibTrans2D1" presStyleIdx="5" presStyleCnt="6"/>
      <dgm:spPr>
        <a:solidFill>
          <a:schemeClr val="accent1"/>
        </a:solidFill>
      </dgm:spPr>
    </dgm:pt>
  </dgm:ptLst>
  <dgm:cxnLst>
    <dgm:cxn modelId="{4F980B1F-5DEC-4174-8ADC-A284AEFCB752}" srcId="{1803AAF4-14E3-40CD-B38D-B8DB4A7C8E5D}" destId="{7FCEE663-0CC9-475C-8315-08DA52BE047C}" srcOrd="3" destOrd="0" parTransId="{7F93438C-F025-4DBC-B741-743F1991C7FC}" sibTransId="{C3893E72-98BC-4126-BBBC-6A12C513B707}"/>
    <dgm:cxn modelId="{F8BFDFEE-3981-4683-9A66-DD5413428D6C}" srcId="{1803AAF4-14E3-40CD-B38D-B8DB4A7C8E5D}" destId="{C7639F39-ABA2-4B99-BAF5-C242C25989B6}" srcOrd="4" destOrd="0" parTransId="{3E0E3434-F099-424D-8BD3-2B4D5AFA2C3D}" sibTransId="{FBEB8211-7D21-4955-B3AB-8B364BF28494}"/>
    <dgm:cxn modelId="{7F0E3C1F-FAD9-4E55-BAB9-58D2A017090D}" type="presOf" srcId="{8896576C-676F-48FC-AF3A-B97AB51AB698}" destId="{F15FEB28-F622-4E6C-9A36-EC67CFE00B88}" srcOrd="0" destOrd="0" presId="urn:microsoft.com/office/officeart/2005/8/layout/cycle8"/>
    <dgm:cxn modelId="{37FBED07-4DCC-42C7-B1BD-C810453F3DDE}" type="presOf" srcId="{90FB5532-7D06-469E-8561-27E5F6A26B65}" destId="{E93852AD-7854-4BB6-B853-4DD10CFE210B}" srcOrd="1" destOrd="0" presId="urn:microsoft.com/office/officeart/2005/8/layout/cycle8"/>
    <dgm:cxn modelId="{FC96F457-03A2-44BC-B5BD-6082E4EAC0F0}" type="presOf" srcId="{18F57B9F-A79E-4C5A-8A5F-EE9926322D8A}" destId="{AD887514-7C20-492A-AA70-A47F52532F74}" srcOrd="1" destOrd="0" presId="urn:microsoft.com/office/officeart/2005/8/layout/cycle8"/>
    <dgm:cxn modelId="{4CB537E3-DB38-4455-834A-31451988DF61}" type="presOf" srcId="{C7639F39-ABA2-4B99-BAF5-C242C25989B6}" destId="{9C4409A5-B786-485E-8B8A-7114A9A758AA}" srcOrd="0" destOrd="0" presId="urn:microsoft.com/office/officeart/2005/8/layout/cycle8"/>
    <dgm:cxn modelId="{76F4EF47-26A0-4877-A30A-CCE45FC80905}" srcId="{1803AAF4-14E3-40CD-B38D-B8DB4A7C8E5D}" destId="{90FB5532-7D06-469E-8561-27E5F6A26B65}" srcOrd="1" destOrd="0" parTransId="{173C49CB-EA6B-4199-A431-4A61C9A3029D}" sibTransId="{39093007-5DFD-4702-A67F-BAB4494420AE}"/>
    <dgm:cxn modelId="{653E19E5-D306-4D5A-AC4C-86B03AA59CB2}" srcId="{1803AAF4-14E3-40CD-B38D-B8DB4A7C8E5D}" destId="{8896576C-676F-48FC-AF3A-B97AB51AB698}" srcOrd="5" destOrd="0" parTransId="{BE205CC4-4B58-4DEB-A9FF-0FCCF1C95510}" sibTransId="{2D926766-0FCF-4DFE-993F-69FEAA903718}"/>
    <dgm:cxn modelId="{D5992DC6-75F7-4989-8240-BFBC32825B05}" type="presOf" srcId="{CA272532-6A79-4FBC-A16C-F6287F6253A7}" destId="{C592A49F-4F8D-4830-BB5B-2D2DEF6CF59F}" srcOrd="0" destOrd="0" presId="urn:microsoft.com/office/officeart/2005/8/layout/cycle8"/>
    <dgm:cxn modelId="{A5A0B5F2-80F4-4EEB-8A8C-B66F73D1E2A5}" srcId="{1803AAF4-14E3-40CD-B38D-B8DB4A7C8E5D}" destId="{CA272532-6A79-4FBC-A16C-F6287F6253A7}" srcOrd="0" destOrd="0" parTransId="{EB875100-A585-46F9-88F7-76419D24F395}" sibTransId="{CFB13302-8E87-439E-8157-FD6B3E00BF42}"/>
    <dgm:cxn modelId="{4DAE83D6-F215-492E-AD5B-3B1AF50820C8}" type="presOf" srcId="{7FCEE663-0CC9-475C-8315-08DA52BE047C}" destId="{37AC2087-9BFF-4E5D-B364-89931081FAC5}" srcOrd="1" destOrd="0" presId="urn:microsoft.com/office/officeart/2005/8/layout/cycle8"/>
    <dgm:cxn modelId="{813F0F22-23BE-40A9-A412-E54B36866D2F}" type="presOf" srcId="{7FCEE663-0CC9-475C-8315-08DA52BE047C}" destId="{5930D823-B897-4C07-87C6-71456BDC1DC0}" srcOrd="0" destOrd="0" presId="urn:microsoft.com/office/officeart/2005/8/layout/cycle8"/>
    <dgm:cxn modelId="{25B08946-BF02-42D6-9401-06099F7CF497}" type="presOf" srcId="{8896576C-676F-48FC-AF3A-B97AB51AB698}" destId="{4EF9E51C-0780-4F88-A1D8-7C06D57845B6}" srcOrd="1" destOrd="0" presId="urn:microsoft.com/office/officeart/2005/8/layout/cycle8"/>
    <dgm:cxn modelId="{7CA66363-7183-4365-BA7B-B11E14EE8E7B}" type="presOf" srcId="{18F57B9F-A79E-4C5A-8A5F-EE9926322D8A}" destId="{2352159C-1B21-4949-B29F-3951B957CFD5}" srcOrd="0" destOrd="0" presId="urn:microsoft.com/office/officeart/2005/8/layout/cycle8"/>
    <dgm:cxn modelId="{7221009B-7E88-4DE8-B9EA-898D73664C99}" type="presOf" srcId="{C7639F39-ABA2-4B99-BAF5-C242C25989B6}" destId="{049E6F75-4426-4282-8BF2-10D9E3AC0397}" srcOrd="1" destOrd="0" presId="urn:microsoft.com/office/officeart/2005/8/layout/cycle8"/>
    <dgm:cxn modelId="{8F50BF00-928C-44D8-92C6-604C7201D4C0}" type="presOf" srcId="{CA272532-6A79-4FBC-A16C-F6287F6253A7}" destId="{C4E604B3-9E64-48D8-8888-D2DC8C50ECC1}" srcOrd="1" destOrd="0" presId="urn:microsoft.com/office/officeart/2005/8/layout/cycle8"/>
    <dgm:cxn modelId="{E0D981BB-CF5D-42D6-8E83-01AC22059AE5}" srcId="{1803AAF4-14E3-40CD-B38D-B8DB4A7C8E5D}" destId="{18F57B9F-A79E-4C5A-8A5F-EE9926322D8A}" srcOrd="2" destOrd="0" parTransId="{3A4F0405-2398-439F-BCD6-46E3900E3434}" sibTransId="{E1267F15-9273-417F-86E5-1F1216278FBB}"/>
    <dgm:cxn modelId="{D2C5ACCE-A697-4B80-9F16-572D27BECDB3}" type="presOf" srcId="{1803AAF4-14E3-40CD-B38D-B8DB4A7C8E5D}" destId="{07064C59-0835-488F-A558-5D6C7F223851}" srcOrd="0" destOrd="0" presId="urn:microsoft.com/office/officeart/2005/8/layout/cycle8"/>
    <dgm:cxn modelId="{E61FBFDD-58FC-41ED-ADE9-069EDD646D3A}" type="presOf" srcId="{90FB5532-7D06-469E-8561-27E5F6A26B65}" destId="{C4DCEC10-1C9D-4DA9-A79E-5066925ABC3C}" srcOrd="0" destOrd="0" presId="urn:microsoft.com/office/officeart/2005/8/layout/cycle8"/>
    <dgm:cxn modelId="{82637B93-C7E8-4D84-B422-6F7964201B9C}" type="presParOf" srcId="{07064C59-0835-488F-A558-5D6C7F223851}" destId="{C592A49F-4F8D-4830-BB5B-2D2DEF6CF59F}" srcOrd="0" destOrd="0" presId="urn:microsoft.com/office/officeart/2005/8/layout/cycle8"/>
    <dgm:cxn modelId="{BDA97A3E-77BB-4FF7-8A23-4AC85A5A9FEB}" type="presParOf" srcId="{07064C59-0835-488F-A558-5D6C7F223851}" destId="{F2D75C01-B9BC-46E9-8882-BF02B089C25E}" srcOrd="1" destOrd="0" presId="urn:microsoft.com/office/officeart/2005/8/layout/cycle8"/>
    <dgm:cxn modelId="{30690B03-4304-495A-AEFE-393CE917DC62}" type="presParOf" srcId="{07064C59-0835-488F-A558-5D6C7F223851}" destId="{0F6F9DB2-DA27-44F7-916F-85F2975CC903}" srcOrd="2" destOrd="0" presId="urn:microsoft.com/office/officeart/2005/8/layout/cycle8"/>
    <dgm:cxn modelId="{20B1D1E1-D076-4424-89EB-1C02CFCBB08E}" type="presParOf" srcId="{07064C59-0835-488F-A558-5D6C7F223851}" destId="{C4E604B3-9E64-48D8-8888-D2DC8C50ECC1}" srcOrd="3" destOrd="0" presId="urn:microsoft.com/office/officeart/2005/8/layout/cycle8"/>
    <dgm:cxn modelId="{988A12AB-D81D-4BFC-88C9-6CC76899C997}" type="presParOf" srcId="{07064C59-0835-488F-A558-5D6C7F223851}" destId="{C4DCEC10-1C9D-4DA9-A79E-5066925ABC3C}" srcOrd="4" destOrd="0" presId="urn:microsoft.com/office/officeart/2005/8/layout/cycle8"/>
    <dgm:cxn modelId="{4056F825-A18A-45C9-93DA-E36986E5C452}" type="presParOf" srcId="{07064C59-0835-488F-A558-5D6C7F223851}" destId="{3A13C247-4467-4367-9B40-F99EC0D86780}" srcOrd="5" destOrd="0" presId="urn:microsoft.com/office/officeart/2005/8/layout/cycle8"/>
    <dgm:cxn modelId="{FE11BA58-B7BA-4544-8AD2-A0BC4A1008D9}" type="presParOf" srcId="{07064C59-0835-488F-A558-5D6C7F223851}" destId="{07414514-6512-496D-B5FC-58879842AE93}" srcOrd="6" destOrd="0" presId="urn:microsoft.com/office/officeart/2005/8/layout/cycle8"/>
    <dgm:cxn modelId="{22E1E3AB-C974-4502-92BD-CAABFA190D6E}" type="presParOf" srcId="{07064C59-0835-488F-A558-5D6C7F223851}" destId="{E93852AD-7854-4BB6-B853-4DD10CFE210B}" srcOrd="7" destOrd="0" presId="urn:microsoft.com/office/officeart/2005/8/layout/cycle8"/>
    <dgm:cxn modelId="{8931AAF1-4BA8-4971-A9CD-1593E1B23E5A}" type="presParOf" srcId="{07064C59-0835-488F-A558-5D6C7F223851}" destId="{2352159C-1B21-4949-B29F-3951B957CFD5}" srcOrd="8" destOrd="0" presId="urn:microsoft.com/office/officeart/2005/8/layout/cycle8"/>
    <dgm:cxn modelId="{4786E641-7B50-416F-884F-B853F8AB6E9F}" type="presParOf" srcId="{07064C59-0835-488F-A558-5D6C7F223851}" destId="{8223148E-4119-405F-B239-5F7B5F02016A}" srcOrd="9" destOrd="0" presId="urn:microsoft.com/office/officeart/2005/8/layout/cycle8"/>
    <dgm:cxn modelId="{BE78B211-186C-4801-B9FD-855D2FB8AE45}" type="presParOf" srcId="{07064C59-0835-488F-A558-5D6C7F223851}" destId="{6610DB11-D99A-45C5-B77E-B49597D6322C}" srcOrd="10" destOrd="0" presId="urn:microsoft.com/office/officeart/2005/8/layout/cycle8"/>
    <dgm:cxn modelId="{81BCBFF3-27EF-4141-8C01-762E58E8FD35}" type="presParOf" srcId="{07064C59-0835-488F-A558-5D6C7F223851}" destId="{AD887514-7C20-492A-AA70-A47F52532F74}" srcOrd="11" destOrd="0" presId="urn:microsoft.com/office/officeart/2005/8/layout/cycle8"/>
    <dgm:cxn modelId="{97CEB3BF-7302-4300-8D74-947F88D603DF}" type="presParOf" srcId="{07064C59-0835-488F-A558-5D6C7F223851}" destId="{5930D823-B897-4C07-87C6-71456BDC1DC0}" srcOrd="12" destOrd="0" presId="urn:microsoft.com/office/officeart/2005/8/layout/cycle8"/>
    <dgm:cxn modelId="{228DFF23-D5F4-4119-AB47-796274DB0D88}" type="presParOf" srcId="{07064C59-0835-488F-A558-5D6C7F223851}" destId="{4A508618-2B84-4101-AE0E-0BD36D761D3F}" srcOrd="13" destOrd="0" presId="urn:microsoft.com/office/officeart/2005/8/layout/cycle8"/>
    <dgm:cxn modelId="{62936115-48C7-49E9-B19D-13D25C376DB5}" type="presParOf" srcId="{07064C59-0835-488F-A558-5D6C7F223851}" destId="{BAB811ED-03A3-40E7-A541-76E0189DCB45}" srcOrd="14" destOrd="0" presId="urn:microsoft.com/office/officeart/2005/8/layout/cycle8"/>
    <dgm:cxn modelId="{39BC6261-BB8E-429B-BC13-6D3EA99E3E83}" type="presParOf" srcId="{07064C59-0835-488F-A558-5D6C7F223851}" destId="{37AC2087-9BFF-4E5D-B364-89931081FAC5}" srcOrd="15" destOrd="0" presId="urn:microsoft.com/office/officeart/2005/8/layout/cycle8"/>
    <dgm:cxn modelId="{987BE7D9-0D83-4464-88DC-91DBEDD5ED89}" type="presParOf" srcId="{07064C59-0835-488F-A558-5D6C7F223851}" destId="{9C4409A5-B786-485E-8B8A-7114A9A758AA}" srcOrd="16" destOrd="0" presId="urn:microsoft.com/office/officeart/2005/8/layout/cycle8"/>
    <dgm:cxn modelId="{BA74A1AA-E4BF-409F-A8A0-683CDA3A3A11}" type="presParOf" srcId="{07064C59-0835-488F-A558-5D6C7F223851}" destId="{812A0B25-20AB-4471-B75D-EF88DDCEA86D}" srcOrd="17" destOrd="0" presId="urn:microsoft.com/office/officeart/2005/8/layout/cycle8"/>
    <dgm:cxn modelId="{D9FE57D1-1975-4E12-A360-AC78D1473790}" type="presParOf" srcId="{07064C59-0835-488F-A558-5D6C7F223851}" destId="{DD334CBB-B3CE-49FA-8AAD-103154D4DC89}" srcOrd="18" destOrd="0" presId="urn:microsoft.com/office/officeart/2005/8/layout/cycle8"/>
    <dgm:cxn modelId="{AE11EBAD-CD72-4DE9-B462-D4DDEDB517EF}" type="presParOf" srcId="{07064C59-0835-488F-A558-5D6C7F223851}" destId="{049E6F75-4426-4282-8BF2-10D9E3AC0397}" srcOrd="19" destOrd="0" presId="urn:microsoft.com/office/officeart/2005/8/layout/cycle8"/>
    <dgm:cxn modelId="{87CD2CA6-C802-461C-8423-C95A115E19AC}" type="presParOf" srcId="{07064C59-0835-488F-A558-5D6C7F223851}" destId="{F15FEB28-F622-4E6C-9A36-EC67CFE00B88}" srcOrd="20" destOrd="0" presId="urn:microsoft.com/office/officeart/2005/8/layout/cycle8"/>
    <dgm:cxn modelId="{ED968959-D0C4-4B7C-8C66-BF4C109431E4}" type="presParOf" srcId="{07064C59-0835-488F-A558-5D6C7F223851}" destId="{174897D1-E195-4EB7-8E72-A7CEF8BF351C}" srcOrd="21" destOrd="0" presId="urn:microsoft.com/office/officeart/2005/8/layout/cycle8"/>
    <dgm:cxn modelId="{9F65B2B2-2E8B-4EB0-884F-10B91BC52617}" type="presParOf" srcId="{07064C59-0835-488F-A558-5D6C7F223851}" destId="{8F6FBA16-7585-464A-9BE3-DF124A9BD192}" srcOrd="22" destOrd="0" presId="urn:microsoft.com/office/officeart/2005/8/layout/cycle8"/>
    <dgm:cxn modelId="{25F498C0-AAD2-45B7-97FB-8FEAFFBEF9E2}" type="presParOf" srcId="{07064C59-0835-488F-A558-5D6C7F223851}" destId="{4EF9E51C-0780-4F88-A1D8-7C06D57845B6}" srcOrd="23" destOrd="0" presId="urn:microsoft.com/office/officeart/2005/8/layout/cycle8"/>
    <dgm:cxn modelId="{FA8BEEFA-1884-4A65-90FB-A5714A5EE206}" type="presParOf" srcId="{07064C59-0835-488F-A558-5D6C7F223851}" destId="{20F3FD21-ACD0-4E18-AF62-A44BCEDD943C}" srcOrd="24" destOrd="0" presId="urn:microsoft.com/office/officeart/2005/8/layout/cycle8"/>
    <dgm:cxn modelId="{E0E20CF2-AC42-436B-880A-F50CF1CBE34C}" type="presParOf" srcId="{07064C59-0835-488F-A558-5D6C7F223851}" destId="{6FF62B1E-385E-4996-9045-6E1CC36BC7C6}" srcOrd="25" destOrd="0" presId="urn:microsoft.com/office/officeart/2005/8/layout/cycle8"/>
    <dgm:cxn modelId="{4B96C729-7285-4BFF-BA51-BAA8D6C9C26F}" type="presParOf" srcId="{07064C59-0835-488F-A558-5D6C7F223851}" destId="{3A62A553-CDD9-4A6B-ADF7-BC3DD5B7B42A}" srcOrd="26" destOrd="0" presId="urn:microsoft.com/office/officeart/2005/8/layout/cycle8"/>
    <dgm:cxn modelId="{751B2D58-C35D-4977-9A5E-BF5B5A358EDC}" type="presParOf" srcId="{07064C59-0835-488F-A558-5D6C7F223851}" destId="{7A4C3249-2ADF-4CC6-9AB8-C82DBBA7E928}" srcOrd="27" destOrd="0" presId="urn:microsoft.com/office/officeart/2005/8/layout/cycle8"/>
    <dgm:cxn modelId="{82C6FB19-C0BF-4219-A509-9B324291D035}" type="presParOf" srcId="{07064C59-0835-488F-A558-5D6C7F223851}" destId="{5780619E-C1B4-45CC-909C-5061391BE355}" srcOrd="28" destOrd="0" presId="urn:microsoft.com/office/officeart/2005/8/layout/cycle8"/>
    <dgm:cxn modelId="{6F0123A6-A4E3-44C8-9334-6BE6CE51A689}" type="presParOf" srcId="{07064C59-0835-488F-A558-5D6C7F223851}" destId="{FE704038-22E1-48BB-81D8-BD0A9A693DDC}" srcOrd="29" destOrd="0" presId="urn:microsoft.com/office/officeart/2005/8/layout/cycle8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57E4DF-EBCB-451B-9841-5FD358521471}" type="doc">
      <dgm:prSet loTypeId="urn:microsoft.com/office/officeart/2005/8/layout/hList7#1" loCatId="list" qsTypeId="urn:microsoft.com/office/officeart/2005/8/quickstyle/simple2" qsCatId="simple" csTypeId="urn:microsoft.com/office/officeart/2005/8/colors/colorful5" csCatId="colorful" phldr="1"/>
      <dgm:spPr/>
    </dgm:pt>
    <dgm:pt modelId="{3B43B3A1-F6CC-451F-8900-B83F7CDC719F}">
      <dgm:prSet phldrT="[文本]" custT="1"/>
      <dgm:spPr/>
      <dgm:t>
        <a:bodyPr/>
        <a:lstStyle/>
        <a:p>
          <a:pPr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3360"/>
            </a:lnSpc>
            <a:spcBef>
              <a:spcPts val="600"/>
            </a:spcBef>
            <a:spcAft>
              <a:spcPts val="600"/>
            </a:spcAft>
          </a:pPr>
          <a:r>
            <a:rPr lang="zh-TW" altLang="en-US" sz="32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創思           </a:t>
          </a:r>
          <a:endParaRPr lang="en-US" altLang="zh-TW" sz="3200" b="1" dirty="0" smtClean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3360"/>
            </a:lnSpc>
            <a:spcBef>
              <a:spcPts val="600"/>
            </a:spcBef>
            <a:spcAft>
              <a:spcPts val="600"/>
            </a:spcAft>
          </a:pPr>
          <a:r>
            <a:rPr lang="zh-TW" altLang="en-US" sz="32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精熟           </a:t>
          </a:r>
          <a:endParaRPr lang="en-US" altLang="zh-TW" sz="3200" b="1" dirty="0" smtClean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3360"/>
            </a:lnSpc>
            <a:spcBef>
              <a:spcPts val="600"/>
            </a:spcBef>
            <a:spcAft>
              <a:spcPts val="600"/>
            </a:spcAft>
          </a:pPr>
          <a:r>
            <a:rPr lang="zh-TW" altLang="en-US" sz="32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精進 </a:t>
          </a:r>
          <a:endParaRPr lang="zh-CN" altLang="en-US" sz="32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9C092F9-0819-4F44-823C-2ED88D13D4B6}" type="parTrans" cxnId="{05DBAE58-032A-4014-B5A9-EC3ADCD82DB9}">
      <dgm:prSet/>
      <dgm:spPr/>
      <dgm:t>
        <a:bodyPr/>
        <a:lstStyle/>
        <a:p>
          <a:endParaRPr lang="zh-CN" altLang="en-US"/>
        </a:p>
      </dgm:t>
    </dgm:pt>
    <dgm:pt modelId="{82AA67C2-5B44-4FAC-AA11-8E981E081895}" type="sibTrans" cxnId="{05DBAE58-032A-4014-B5A9-EC3ADCD82DB9}">
      <dgm:prSet/>
      <dgm:spPr/>
      <dgm:t>
        <a:bodyPr/>
        <a:lstStyle/>
        <a:p>
          <a:endParaRPr lang="zh-CN" altLang="en-US"/>
        </a:p>
      </dgm:t>
    </dgm:pt>
    <dgm:pt modelId="{70C2B490-8FCB-44FD-9E74-69E55510E322}">
      <dgm:prSet phldrT="[文本]" custT="1"/>
      <dgm:spPr/>
      <dgm:t>
        <a:bodyPr/>
        <a:lstStyle/>
        <a:p>
          <a:pPr lvl="0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4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M</a:t>
          </a:r>
          <a:r>
            <a:rPr lang="en-US" altLang="en-US" sz="24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ainstream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4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I</a:t>
          </a:r>
          <a:r>
            <a:rPr lang="en-US" altLang="en-US" sz="24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ntermediate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en-US" sz="24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Foundation</a:t>
          </a:r>
        </a:p>
        <a:p>
          <a:pPr lvl="0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  </a:t>
          </a:r>
          <a:endParaRPr lang="en-US" altLang="zh-TW" sz="2400" b="1" dirty="0" smtClean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C1E91458-E50D-4861-A660-456749B81635}" type="parTrans" cxnId="{9B26EDBE-CE18-4101-8C62-2DF89B20B004}">
      <dgm:prSet/>
      <dgm:spPr/>
      <dgm:t>
        <a:bodyPr/>
        <a:lstStyle/>
        <a:p>
          <a:endParaRPr lang="zh-CN" altLang="en-US"/>
        </a:p>
      </dgm:t>
    </dgm:pt>
    <dgm:pt modelId="{3D3CA91F-F013-4AA8-96C0-4EF20B772CA3}" type="sibTrans" cxnId="{9B26EDBE-CE18-4101-8C62-2DF89B20B004}">
      <dgm:prSet/>
      <dgm:spPr/>
      <dgm:t>
        <a:bodyPr/>
        <a:lstStyle/>
        <a:p>
          <a:endParaRPr lang="zh-CN" altLang="en-US"/>
        </a:p>
      </dgm:t>
    </dgm:pt>
    <dgm:pt modelId="{6BD0F436-CE6B-4D7F-878C-07E09645D20E}">
      <dgm:prSet phldrT="[文本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en-US" altLang="zh-TW" sz="105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n-US" altLang="zh-TW" sz="16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4000"/>
            </a:lnSpc>
            <a:spcAft>
              <a:spcPts val="0"/>
            </a:spcAft>
          </a:pPr>
          <a:r>
            <a:rPr lang="zh-TW" altLang="en-US" sz="28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白帽</a:t>
          </a:r>
          <a:endParaRPr lang="en-US" altLang="zh-TW" sz="2800" b="1" dirty="0" smtClean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4000"/>
            </a:lnSpc>
            <a:spcAft>
              <a:spcPts val="0"/>
            </a:spcAft>
          </a:pPr>
          <a:r>
            <a:rPr lang="zh-TW" altLang="en-US" sz="28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黃帽</a:t>
          </a:r>
          <a:endParaRPr lang="en-US" altLang="zh-TW" sz="2800" b="1" dirty="0" smtClean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4000"/>
            </a:lnSpc>
            <a:spcAft>
              <a:spcPts val="0"/>
            </a:spcAft>
          </a:pPr>
          <a:r>
            <a:rPr lang="zh-TW" altLang="en-US" sz="28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藍帽</a:t>
          </a:r>
          <a:endParaRPr lang="en-US" altLang="zh-TW" sz="2800" b="1" dirty="0" smtClean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4000"/>
            </a:lnSpc>
            <a:spcAft>
              <a:spcPts val="0"/>
            </a:spcAft>
          </a:pPr>
          <a:r>
            <a:rPr lang="zh-TW" altLang="en-US" sz="28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紅帽           </a:t>
          </a:r>
          <a:endParaRPr lang="en-US" altLang="zh-TW" sz="2800" b="1" dirty="0" smtClean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4000"/>
            </a:lnSpc>
            <a:spcAft>
              <a:spcPts val="0"/>
            </a:spcAft>
          </a:pPr>
          <a:r>
            <a:rPr lang="zh-TW" altLang="en-US" sz="28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黑帽 </a:t>
          </a:r>
          <a:endParaRPr lang="zh-CN" altLang="en-US" sz="2800" b="1" dirty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1D9F791B-661E-459F-AD53-56B6715A0577}" type="parTrans" cxnId="{71B65A2A-C445-4A37-877D-1F5EC9550D11}">
      <dgm:prSet/>
      <dgm:spPr/>
      <dgm:t>
        <a:bodyPr/>
        <a:lstStyle/>
        <a:p>
          <a:endParaRPr lang="zh-TW" altLang="en-US"/>
        </a:p>
      </dgm:t>
    </dgm:pt>
    <dgm:pt modelId="{18F099FC-7535-4BB2-A350-272AE6D0901A}" type="sibTrans" cxnId="{71B65A2A-C445-4A37-877D-1F5EC9550D11}">
      <dgm:prSet/>
      <dgm:spPr/>
      <dgm:t>
        <a:bodyPr/>
        <a:lstStyle/>
        <a:p>
          <a:endParaRPr lang="zh-TW" altLang="en-US"/>
        </a:p>
      </dgm:t>
    </dgm:pt>
    <dgm:pt modelId="{9F299130-3172-4532-B830-0777D413FB75}" type="pres">
      <dgm:prSet presAssocID="{8457E4DF-EBCB-451B-9841-5FD358521471}" presName="Name0" presStyleCnt="0">
        <dgm:presLayoutVars>
          <dgm:dir/>
          <dgm:resizeHandles val="exact"/>
        </dgm:presLayoutVars>
      </dgm:prSet>
      <dgm:spPr/>
    </dgm:pt>
    <dgm:pt modelId="{38826B2D-AE4B-4F8F-9BDF-64E9BBE142A2}" type="pres">
      <dgm:prSet presAssocID="{8457E4DF-EBCB-451B-9841-5FD358521471}" presName="fgShape" presStyleLbl="fgShp" presStyleIdx="0" presStyleCnt="1" custFlipHor="0" custScaleX="611" custScaleY="33335" custLinFactNeighborX="-17810" custLinFactNeighborY="67214"/>
      <dgm:spPr>
        <a:prstGeom prst="rightArrow">
          <a:avLst/>
        </a:prstGeom>
      </dgm:spPr>
    </dgm:pt>
    <dgm:pt modelId="{EDFB0153-05D5-4AFF-84AD-00B319BDB94A}" type="pres">
      <dgm:prSet presAssocID="{8457E4DF-EBCB-451B-9841-5FD358521471}" presName="linComp" presStyleCnt="0"/>
      <dgm:spPr/>
    </dgm:pt>
    <dgm:pt modelId="{1DDBFF9F-7A9B-47A4-853A-36BA7C9E4CD0}" type="pres">
      <dgm:prSet presAssocID="{3B43B3A1-F6CC-451F-8900-B83F7CDC719F}" presName="compNode" presStyleCnt="0"/>
      <dgm:spPr/>
    </dgm:pt>
    <dgm:pt modelId="{EF024209-7CCF-4FA1-9F22-460F139B24EE}" type="pres">
      <dgm:prSet presAssocID="{3B43B3A1-F6CC-451F-8900-B83F7CDC719F}" presName="bkgdShape" presStyleLbl="node1" presStyleIdx="0" presStyleCnt="3" custScaleX="116974"/>
      <dgm:spPr/>
      <dgm:t>
        <a:bodyPr/>
        <a:lstStyle/>
        <a:p>
          <a:endParaRPr lang="zh-CN" altLang="en-US"/>
        </a:p>
      </dgm:t>
    </dgm:pt>
    <dgm:pt modelId="{CB114CF3-46F7-41E8-A827-20F488C2F9B8}" type="pres">
      <dgm:prSet presAssocID="{3B43B3A1-F6CC-451F-8900-B83F7CDC719F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D67C65A-F199-4DDF-8873-3D034CFE6A4E}" type="pres">
      <dgm:prSet presAssocID="{3B43B3A1-F6CC-451F-8900-B83F7CDC719F}" presName="invisiNode" presStyleLbl="node1" presStyleIdx="0" presStyleCnt="3"/>
      <dgm:spPr/>
    </dgm:pt>
    <dgm:pt modelId="{FE85D5D2-2B96-4D57-AE00-99005EDCA081}" type="pres">
      <dgm:prSet presAssocID="{3B43B3A1-F6CC-451F-8900-B83F7CDC719F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F7EEEB0-C4A5-42F8-8FF0-2EC6540B85E0}" type="pres">
      <dgm:prSet presAssocID="{82AA67C2-5B44-4FAC-AA11-8E981E081895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527CDE17-9FFD-4822-85C8-9DB97A662E33}" type="pres">
      <dgm:prSet presAssocID="{70C2B490-8FCB-44FD-9E74-69E55510E322}" presName="compNode" presStyleCnt="0"/>
      <dgm:spPr/>
    </dgm:pt>
    <dgm:pt modelId="{105BDEE0-714D-4E49-AB5A-52CFBD88AF7C}" type="pres">
      <dgm:prSet presAssocID="{70C2B490-8FCB-44FD-9E74-69E55510E322}" presName="bkgdShape" presStyleLbl="node1" presStyleIdx="1" presStyleCnt="3" custScaleX="115852" custLinFactNeighborX="64" custLinFactNeighborY="-2535"/>
      <dgm:spPr/>
      <dgm:t>
        <a:bodyPr/>
        <a:lstStyle/>
        <a:p>
          <a:endParaRPr lang="zh-CN" altLang="en-US"/>
        </a:p>
      </dgm:t>
    </dgm:pt>
    <dgm:pt modelId="{615810B6-B12D-48A6-8B10-F7985F011115}" type="pres">
      <dgm:prSet presAssocID="{70C2B490-8FCB-44FD-9E74-69E55510E322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65526BB-2767-4786-BAFA-9B57D7258528}" type="pres">
      <dgm:prSet presAssocID="{70C2B490-8FCB-44FD-9E74-69E55510E322}" presName="invisiNode" presStyleLbl="node1" presStyleIdx="1" presStyleCnt="3"/>
      <dgm:spPr/>
    </dgm:pt>
    <dgm:pt modelId="{904118F5-F2B3-4468-9D0A-E03CFCDE854E}" type="pres">
      <dgm:prSet presAssocID="{70C2B490-8FCB-44FD-9E74-69E55510E322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4BBE925-9273-094A-950D-ACE6896FF9F4}" type="pres">
      <dgm:prSet presAssocID="{3D3CA91F-F013-4AA8-96C0-4EF20B772CA3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13CFCCA9-AF4B-436A-BA26-941B93D41F44}" type="pres">
      <dgm:prSet presAssocID="{6BD0F436-CE6B-4D7F-878C-07E09645D20E}" presName="compNode" presStyleCnt="0"/>
      <dgm:spPr/>
    </dgm:pt>
    <dgm:pt modelId="{932020C0-A79C-4DEC-9E79-D097AB52F7DA}" type="pres">
      <dgm:prSet presAssocID="{6BD0F436-CE6B-4D7F-878C-07E09645D20E}" presName="bkgdShape" presStyleLbl="node1" presStyleIdx="2" presStyleCnt="3" custScaleX="116974"/>
      <dgm:spPr/>
      <dgm:t>
        <a:bodyPr/>
        <a:lstStyle/>
        <a:p>
          <a:endParaRPr lang="zh-TW" altLang="en-US"/>
        </a:p>
      </dgm:t>
    </dgm:pt>
    <dgm:pt modelId="{690CFF72-03A2-494B-9413-A8EB0ABCC531}" type="pres">
      <dgm:prSet presAssocID="{6BD0F436-CE6B-4D7F-878C-07E09645D20E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5DEC6E5-9ADF-49EB-9C1F-40037975A685}" type="pres">
      <dgm:prSet presAssocID="{6BD0F436-CE6B-4D7F-878C-07E09645D20E}" presName="invisiNode" presStyleLbl="node1" presStyleIdx="2" presStyleCnt="3"/>
      <dgm:spPr/>
    </dgm:pt>
    <dgm:pt modelId="{DB654612-0876-4BFD-B2A1-BA38DEA4C14A}" type="pres">
      <dgm:prSet presAssocID="{6BD0F436-CE6B-4D7F-878C-07E09645D20E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96A7F44C-B1F5-4043-8AEA-95B16058EEDC}" type="presOf" srcId="{6BD0F436-CE6B-4D7F-878C-07E09645D20E}" destId="{690CFF72-03A2-494B-9413-A8EB0ABCC531}" srcOrd="1" destOrd="0" presId="urn:microsoft.com/office/officeart/2005/8/layout/hList7#1"/>
    <dgm:cxn modelId="{9B26EDBE-CE18-4101-8C62-2DF89B20B004}" srcId="{8457E4DF-EBCB-451B-9841-5FD358521471}" destId="{70C2B490-8FCB-44FD-9E74-69E55510E322}" srcOrd="1" destOrd="0" parTransId="{C1E91458-E50D-4861-A660-456749B81635}" sibTransId="{3D3CA91F-F013-4AA8-96C0-4EF20B772CA3}"/>
    <dgm:cxn modelId="{CE0FF7ED-5405-4BE9-855C-D874380F5F81}" type="presOf" srcId="{3B43B3A1-F6CC-451F-8900-B83F7CDC719F}" destId="{CB114CF3-46F7-41E8-A827-20F488C2F9B8}" srcOrd="1" destOrd="0" presId="urn:microsoft.com/office/officeart/2005/8/layout/hList7#1"/>
    <dgm:cxn modelId="{D65A6CF2-44B4-4102-9F85-5F317259A043}" type="presOf" srcId="{6BD0F436-CE6B-4D7F-878C-07E09645D20E}" destId="{932020C0-A79C-4DEC-9E79-D097AB52F7DA}" srcOrd="0" destOrd="0" presId="urn:microsoft.com/office/officeart/2005/8/layout/hList7#1"/>
    <dgm:cxn modelId="{3DEDD10A-A82C-4748-8E0D-64D76C1D6236}" type="presOf" srcId="{3B43B3A1-F6CC-451F-8900-B83F7CDC719F}" destId="{EF024209-7CCF-4FA1-9F22-460F139B24EE}" srcOrd="0" destOrd="0" presId="urn:microsoft.com/office/officeart/2005/8/layout/hList7#1"/>
    <dgm:cxn modelId="{05DBAE58-032A-4014-B5A9-EC3ADCD82DB9}" srcId="{8457E4DF-EBCB-451B-9841-5FD358521471}" destId="{3B43B3A1-F6CC-451F-8900-B83F7CDC719F}" srcOrd="0" destOrd="0" parTransId="{99C092F9-0819-4F44-823C-2ED88D13D4B6}" sibTransId="{82AA67C2-5B44-4FAC-AA11-8E981E081895}"/>
    <dgm:cxn modelId="{8E83A713-0BD0-4383-8449-00C77ACEDAFC}" type="presOf" srcId="{70C2B490-8FCB-44FD-9E74-69E55510E322}" destId="{615810B6-B12D-48A6-8B10-F7985F011115}" srcOrd="1" destOrd="0" presId="urn:microsoft.com/office/officeart/2005/8/layout/hList7#1"/>
    <dgm:cxn modelId="{C0046871-D014-4447-ABB7-0BD4ECAA9A3B}" type="presOf" srcId="{82AA67C2-5B44-4FAC-AA11-8E981E081895}" destId="{CF7EEEB0-C4A5-42F8-8FF0-2EC6540B85E0}" srcOrd="0" destOrd="0" presId="urn:microsoft.com/office/officeart/2005/8/layout/hList7#1"/>
    <dgm:cxn modelId="{11D63A70-6CDD-4B97-A4C1-9E19FA6DA288}" type="presOf" srcId="{70C2B490-8FCB-44FD-9E74-69E55510E322}" destId="{105BDEE0-714D-4E49-AB5A-52CFBD88AF7C}" srcOrd="0" destOrd="0" presId="urn:microsoft.com/office/officeart/2005/8/layout/hList7#1"/>
    <dgm:cxn modelId="{71B65A2A-C445-4A37-877D-1F5EC9550D11}" srcId="{8457E4DF-EBCB-451B-9841-5FD358521471}" destId="{6BD0F436-CE6B-4D7F-878C-07E09645D20E}" srcOrd="2" destOrd="0" parTransId="{1D9F791B-661E-459F-AD53-56B6715A0577}" sibTransId="{18F099FC-7535-4BB2-A350-272AE6D0901A}"/>
    <dgm:cxn modelId="{3D485A1B-1144-4408-9A99-57716290A6E2}" type="presOf" srcId="{3D3CA91F-F013-4AA8-96C0-4EF20B772CA3}" destId="{B4BBE925-9273-094A-950D-ACE6896FF9F4}" srcOrd="0" destOrd="0" presId="urn:microsoft.com/office/officeart/2005/8/layout/hList7#1"/>
    <dgm:cxn modelId="{14F8E3D9-7C50-4783-9740-783A409FF663}" type="presOf" srcId="{8457E4DF-EBCB-451B-9841-5FD358521471}" destId="{9F299130-3172-4532-B830-0777D413FB75}" srcOrd="0" destOrd="0" presId="urn:microsoft.com/office/officeart/2005/8/layout/hList7#1"/>
    <dgm:cxn modelId="{A459E3B0-F8C1-4569-A4B4-66C65FB04272}" type="presParOf" srcId="{9F299130-3172-4532-B830-0777D413FB75}" destId="{38826B2D-AE4B-4F8F-9BDF-64E9BBE142A2}" srcOrd="0" destOrd="0" presId="urn:microsoft.com/office/officeart/2005/8/layout/hList7#1"/>
    <dgm:cxn modelId="{DF29D60D-BFE2-4C65-BD19-A4D7E9ED3790}" type="presParOf" srcId="{9F299130-3172-4532-B830-0777D413FB75}" destId="{EDFB0153-05D5-4AFF-84AD-00B319BDB94A}" srcOrd="1" destOrd="0" presId="urn:microsoft.com/office/officeart/2005/8/layout/hList7#1"/>
    <dgm:cxn modelId="{251C1FEF-6BC6-4B51-B7DE-D501B4609516}" type="presParOf" srcId="{EDFB0153-05D5-4AFF-84AD-00B319BDB94A}" destId="{1DDBFF9F-7A9B-47A4-853A-36BA7C9E4CD0}" srcOrd="0" destOrd="0" presId="urn:microsoft.com/office/officeart/2005/8/layout/hList7#1"/>
    <dgm:cxn modelId="{D32A9C3E-45F2-4440-9C87-C506669ED35C}" type="presParOf" srcId="{1DDBFF9F-7A9B-47A4-853A-36BA7C9E4CD0}" destId="{EF024209-7CCF-4FA1-9F22-460F139B24EE}" srcOrd="0" destOrd="0" presId="urn:microsoft.com/office/officeart/2005/8/layout/hList7#1"/>
    <dgm:cxn modelId="{EA125B24-2528-42BB-BCA9-678D9CFE4916}" type="presParOf" srcId="{1DDBFF9F-7A9B-47A4-853A-36BA7C9E4CD0}" destId="{CB114CF3-46F7-41E8-A827-20F488C2F9B8}" srcOrd="1" destOrd="0" presId="urn:microsoft.com/office/officeart/2005/8/layout/hList7#1"/>
    <dgm:cxn modelId="{8AA69EA8-0C6A-4D51-A05D-3BDFB018B044}" type="presParOf" srcId="{1DDBFF9F-7A9B-47A4-853A-36BA7C9E4CD0}" destId="{7D67C65A-F199-4DDF-8873-3D034CFE6A4E}" srcOrd="2" destOrd="0" presId="urn:microsoft.com/office/officeart/2005/8/layout/hList7#1"/>
    <dgm:cxn modelId="{886796B5-8ACD-4AF7-90E6-0A60FA333707}" type="presParOf" srcId="{1DDBFF9F-7A9B-47A4-853A-36BA7C9E4CD0}" destId="{FE85D5D2-2B96-4D57-AE00-99005EDCA081}" srcOrd="3" destOrd="0" presId="urn:microsoft.com/office/officeart/2005/8/layout/hList7#1"/>
    <dgm:cxn modelId="{8260D612-C910-4B0B-96FD-48C576EA6CFE}" type="presParOf" srcId="{EDFB0153-05D5-4AFF-84AD-00B319BDB94A}" destId="{CF7EEEB0-C4A5-42F8-8FF0-2EC6540B85E0}" srcOrd="1" destOrd="0" presId="urn:microsoft.com/office/officeart/2005/8/layout/hList7#1"/>
    <dgm:cxn modelId="{D110560A-551F-4E87-A643-1236BAFAE52C}" type="presParOf" srcId="{EDFB0153-05D5-4AFF-84AD-00B319BDB94A}" destId="{527CDE17-9FFD-4822-85C8-9DB97A662E33}" srcOrd="2" destOrd="0" presId="urn:microsoft.com/office/officeart/2005/8/layout/hList7#1"/>
    <dgm:cxn modelId="{22A746E6-E3ED-42C6-BE16-3C526B8868DD}" type="presParOf" srcId="{527CDE17-9FFD-4822-85C8-9DB97A662E33}" destId="{105BDEE0-714D-4E49-AB5A-52CFBD88AF7C}" srcOrd="0" destOrd="0" presId="urn:microsoft.com/office/officeart/2005/8/layout/hList7#1"/>
    <dgm:cxn modelId="{703CEF5E-B71F-4C33-974C-F9A001734E61}" type="presParOf" srcId="{527CDE17-9FFD-4822-85C8-9DB97A662E33}" destId="{615810B6-B12D-48A6-8B10-F7985F011115}" srcOrd="1" destOrd="0" presId="urn:microsoft.com/office/officeart/2005/8/layout/hList7#1"/>
    <dgm:cxn modelId="{F1D07937-E993-4FE4-937B-AD076ABE8E71}" type="presParOf" srcId="{527CDE17-9FFD-4822-85C8-9DB97A662E33}" destId="{E65526BB-2767-4786-BAFA-9B57D7258528}" srcOrd="2" destOrd="0" presId="urn:microsoft.com/office/officeart/2005/8/layout/hList7#1"/>
    <dgm:cxn modelId="{5053A9F0-AA8C-4393-A031-362649ED569B}" type="presParOf" srcId="{527CDE17-9FFD-4822-85C8-9DB97A662E33}" destId="{904118F5-F2B3-4468-9D0A-E03CFCDE854E}" srcOrd="3" destOrd="0" presId="urn:microsoft.com/office/officeart/2005/8/layout/hList7#1"/>
    <dgm:cxn modelId="{93388EA5-3F98-4D81-8D50-8D6487B99FD9}" type="presParOf" srcId="{EDFB0153-05D5-4AFF-84AD-00B319BDB94A}" destId="{B4BBE925-9273-094A-950D-ACE6896FF9F4}" srcOrd="3" destOrd="0" presId="urn:microsoft.com/office/officeart/2005/8/layout/hList7#1"/>
    <dgm:cxn modelId="{EF289A01-9F3F-4F1C-A854-46B56471C62A}" type="presParOf" srcId="{EDFB0153-05D5-4AFF-84AD-00B319BDB94A}" destId="{13CFCCA9-AF4B-436A-BA26-941B93D41F44}" srcOrd="4" destOrd="0" presId="urn:microsoft.com/office/officeart/2005/8/layout/hList7#1"/>
    <dgm:cxn modelId="{19711FF2-A3C0-4CE4-8053-71B70D85760A}" type="presParOf" srcId="{13CFCCA9-AF4B-436A-BA26-941B93D41F44}" destId="{932020C0-A79C-4DEC-9E79-D097AB52F7DA}" srcOrd="0" destOrd="0" presId="urn:microsoft.com/office/officeart/2005/8/layout/hList7#1"/>
    <dgm:cxn modelId="{3911622D-F5B4-4C0E-9DF7-948ACD8D7945}" type="presParOf" srcId="{13CFCCA9-AF4B-436A-BA26-941B93D41F44}" destId="{690CFF72-03A2-494B-9413-A8EB0ABCC531}" srcOrd="1" destOrd="0" presId="urn:microsoft.com/office/officeart/2005/8/layout/hList7#1"/>
    <dgm:cxn modelId="{5D3764AB-49D3-4F8F-B5E1-51E87CF893C6}" type="presParOf" srcId="{13CFCCA9-AF4B-436A-BA26-941B93D41F44}" destId="{45DEC6E5-9ADF-49EB-9C1F-40037975A685}" srcOrd="2" destOrd="0" presId="urn:microsoft.com/office/officeart/2005/8/layout/hList7#1"/>
    <dgm:cxn modelId="{34353FD6-3C4D-4FF2-BA8C-DDCDCCD63AEA}" type="presParOf" srcId="{13CFCCA9-AF4B-436A-BA26-941B93D41F44}" destId="{DB654612-0876-4BFD-B2A1-BA38DEA4C14A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1B861D-EA25-466E-A82F-500C5E742BBB}" type="doc">
      <dgm:prSet loTypeId="urn:microsoft.com/office/officeart/2005/8/layout/radial6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TW" altLang="en-US"/>
        </a:p>
      </dgm:t>
    </dgm:pt>
    <dgm:pt modelId="{2D0980A4-7AFC-4421-80F0-978BFDF8C7CB}">
      <dgm:prSet phldrT="[文字]" custT="1"/>
      <dgm:spPr/>
      <dgm:t>
        <a:bodyPr/>
        <a:lstStyle/>
        <a:p>
          <a:r>
            <a:rPr lang="en-US" altLang="zh-TW" sz="2800" dirty="0" smtClean="0">
              <a:solidFill>
                <a:srgbClr val="FF0000"/>
              </a:solidFill>
              <a:latin typeface="華康POP1體W5" pitchFamily="81" charset="-120"/>
              <a:ea typeface="華康POP1體W5" pitchFamily="81" charset="-120"/>
            </a:rPr>
            <a:t>S</a:t>
          </a:r>
        </a:p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科學</a:t>
          </a:r>
          <a:endParaRPr lang="zh-TW" altLang="en-US" sz="2800" dirty="0">
            <a:latin typeface="標楷體" pitchFamily="65" charset="-120"/>
            <a:ea typeface="標楷體" pitchFamily="65" charset="-120"/>
          </a:endParaRPr>
        </a:p>
      </dgm:t>
    </dgm:pt>
    <dgm:pt modelId="{E6704066-F7C9-48D4-B22E-CF53EB7B9148}" type="parTrans" cxnId="{E26A5371-19A2-47CA-A3A0-34910D7EF49D}">
      <dgm:prSet/>
      <dgm:spPr/>
      <dgm:t>
        <a:bodyPr/>
        <a:lstStyle/>
        <a:p>
          <a:endParaRPr lang="zh-TW" altLang="en-US"/>
        </a:p>
      </dgm:t>
    </dgm:pt>
    <dgm:pt modelId="{0977CEFB-55EF-4806-97CD-79C8E1C643D3}" type="sibTrans" cxnId="{E26A5371-19A2-47CA-A3A0-34910D7EF49D}">
      <dgm:prSet/>
      <dgm:spPr/>
      <dgm:t>
        <a:bodyPr/>
        <a:lstStyle/>
        <a:p>
          <a:endParaRPr lang="zh-TW" altLang="en-US"/>
        </a:p>
      </dgm:t>
    </dgm:pt>
    <dgm:pt modelId="{AA5E7904-C053-4831-9002-3705870B4CEE}">
      <dgm:prSet phldrT="[文字]" custT="1"/>
      <dgm:spPr/>
      <dgm:t>
        <a:bodyPr/>
        <a:lstStyle/>
        <a:p>
          <a:r>
            <a:rPr lang="en-US" altLang="zh-TW" sz="2800" dirty="0" smtClean="0">
              <a:solidFill>
                <a:srgbClr val="FF0000"/>
              </a:solidFill>
              <a:latin typeface="華康POP1體W5" pitchFamily="81" charset="-120"/>
              <a:ea typeface="華康POP1體W5" pitchFamily="81" charset="-120"/>
            </a:rPr>
            <a:t>T</a:t>
          </a:r>
        </a:p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科技</a:t>
          </a:r>
          <a:endParaRPr lang="zh-TW" altLang="en-US" sz="2800" dirty="0">
            <a:latin typeface="標楷體" pitchFamily="65" charset="-120"/>
            <a:ea typeface="標楷體" pitchFamily="65" charset="-120"/>
          </a:endParaRPr>
        </a:p>
      </dgm:t>
    </dgm:pt>
    <dgm:pt modelId="{B2D9C332-5324-4BC1-BD85-1A5EA1D45C2A}" type="parTrans" cxnId="{282B13C9-552F-49B0-A4EF-434B99116152}">
      <dgm:prSet/>
      <dgm:spPr/>
      <dgm:t>
        <a:bodyPr/>
        <a:lstStyle/>
        <a:p>
          <a:endParaRPr lang="zh-TW" altLang="en-US"/>
        </a:p>
      </dgm:t>
    </dgm:pt>
    <dgm:pt modelId="{1E03F36D-FBAB-48E5-AAFA-4AF0E192B79D}" type="sibTrans" cxnId="{282B13C9-552F-49B0-A4EF-434B99116152}">
      <dgm:prSet/>
      <dgm:spPr/>
      <dgm:t>
        <a:bodyPr/>
        <a:lstStyle/>
        <a:p>
          <a:endParaRPr lang="zh-TW" altLang="en-US"/>
        </a:p>
      </dgm:t>
    </dgm:pt>
    <dgm:pt modelId="{C74FF8D4-19BB-4CC7-AF8A-BF41B79D8FD9}">
      <dgm:prSet phldrT="[文字]" custT="1"/>
      <dgm:spPr/>
      <dgm:t>
        <a:bodyPr/>
        <a:lstStyle/>
        <a:p>
          <a:r>
            <a:rPr lang="en-US" altLang="zh-TW" sz="2800" dirty="0" smtClean="0">
              <a:solidFill>
                <a:srgbClr val="FF0000"/>
              </a:solidFill>
              <a:latin typeface="華康POP1體W5" pitchFamily="81" charset="-120"/>
              <a:ea typeface="華康POP1體W5" pitchFamily="81" charset="-120"/>
            </a:rPr>
            <a:t>E</a:t>
          </a:r>
          <a:endParaRPr lang="en-US" altLang="zh-TW" sz="2800" dirty="0" smtClean="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工程</a:t>
          </a:r>
          <a:endParaRPr lang="en-US" altLang="zh-TW" sz="2800" dirty="0" smtClean="0">
            <a:latin typeface="標楷體" pitchFamily="65" charset="-120"/>
            <a:ea typeface="標楷體" pitchFamily="65" charset="-120"/>
          </a:endParaRPr>
        </a:p>
      </dgm:t>
    </dgm:pt>
    <dgm:pt modelId="{A2D65B57-D166-4D48-BD88-18C8751E3A82}" type="parTrans" cxnId="{BDDE6278-41F6-4980-9A2B-AE343921FD72}">
      <dgm:prSet/>
      <dgm:spPr/>
      <dgm:t>
        <a:bodyPr/>
        <a:lstStyle/>
        <a:p>
          <a:endParaRPr lang="zh-TW" altLang="en-US"/>
        </a:p>
      </dgm:t>
    </dgm:pt>
    <dgm:pt modelId="{32B977F4-38B6-4BCD-BFFA-5F584A8A0E31}" type="sibTrans" cxnId="{BDDE6278-41F6-4980-9A2B-AE343921FD72}">
      <dgm:prSet/>
      <dgm:spPr/>
      <dgm:t>
        <a:bodyPr/>
        <a:lstStyle/>
        <a:p>
          <a:endParaRPr lang="zh-TW" altLang="en-US"/>
        </a:p>
      </dgm:t>
    </dgm:pt>
    <dgm:pt modelId="{AFB60DB6-5AA2-47DD-83F2-44FFF9A7F59C}">
      <dgm:prSet phldrT="[文字]" custT="1"/>
      <dgm:spPr/>
      <dgm:t>
        <a:bodyPr/>
        <a:lstStyle/>
        <a:p>
          <a:r>
            <a:rPr lang="en-US" altLang="zh-TW" sz="2800" dirty="0" smtClean="0">
              <a:solidFill>
                <a:srgbClr val="FF0000"/>
              </a:solidFill>
              <a:latin typeface="華康POP1體W5" pitchFamily="81" charset="-120"/>
              <a:ea typeface="華康POP1體W5" pitchFamily="81" charset="-120"/>
            </a:rPr>
            <a:t>A</a:t>
          </a:r>
        </a:p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藝術</a:t>
          </a:r>
          <a:endParaRPr lang="en-US" altLang="zh-TW" sz="2800" dirty="0" smtClean="0">
            <a:latin typeface="標楷體" pitchFamily="65" charset="-120"/>
            <a:ea typeface="標楷體" pitchFamily="65" charset="-120"/>
          </a:endParaRPr>
        </a:p>
      </dgm:t>
    </dgm:pt>
    <dgm:pt modelId="{C9645F7F-1BE1-4820-BD71-F91B64368C6D}" type="parTrans" cxnId="{02860BC2-A958-46DB-A230-7BE7B7B6A772}">
      <dgm:prSet/>
      <dgm:spPr/>
      <dgm:t>
        <a:bodyPr/>
        <a:lstStyle/>
        <a:p>
          <a:endParaRPr lang="zh-TW" altLang="en-US"/>
        </a:p>
      </dgm:t>
    </dgm:pt>
    <dgm:pt modelId="{720459F5-0053-4EC6-815C-4C5AF58C530B}" type="sibTrans" cxnId="{02860BC2-A958-46DB-A230-7BE7B7B6A772}">
      <dgm:prSet/>
      <dgm:spPr/>
      <dgm:t>
        <a:bodyPr/>
        <a:lstStyle/>
        <a:p>
          <a:endParaRPr lang="zh-TW" altLang="en-US"/>
        </a:p>
      </dgm:t>
    </dgm:pt>
    <dgm:pt modelId="{E20CF8A2-106C-48F2-80A3-051D6E2D9428}">
      <dgm:prSet phldrT="[文字]" custT="1"/>
      <dgm:spPr/>
      <dgm:t>
        <a:bodyPr/>
        <a:lstStyle/>
        <a:p>
          <a:r>
            <a:rPr lang="en-US" altLang="zh-TW" sz="2800" dirty="0" smtClean="0">
              <a:solidFill>
                <a:srgbClr val="FF0000"/>
              </a:solidFill>
              <a:latin typeface="華康POP1體W5" pitchFamily="81" charset="-120"/>
              <a:ea typeface="華康POP1體W5" pitchFamily="81" charset="-120"/>
            </a:rPr>
            <a:t>M</a:t>
          </a:r>
        </a:p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數學</a:t>
          </a:r>
          <a:endParaRPr lang="en-US" altLang="zh-TW" sz="2800" dirty="0" smtClean="0">
            <a:latin typeface="標楷體" pitchFamily="65" charset="-120"/>
            <a:ea typeface="標楷體" pitchFamily="65" charset="-120"/>
          </a:endParaRPr>
        </a:p>
      </dgm:t>
    </dgm:pt>
    <dgm:pt modelId="{8C48F20D-9D88-43A3-A832-58BC1B4F15A2}" type="parTrans" cxnId="{5A508E37-5168-461D-ABBD-F3407C8852B3}">
      <dgm:prSet/>
      <dgm:spPr/>
      <dgm:t>
        <a:bodyPr/>
        <a:lstStyle/>
        <a:p>
          <a:endParaRPr lang="zh-TW" altLang="en-US"/>
        </a:p>
      </dgm:t>
    </dgm:pt>
    <dgm:pt modelId="{944067F8-7CA1-4B6E-B573-1DAF2615E8D1}" type="sibTrans" cxnId="{5A508E37-5168-461D-ABBD-F3407C8852B3}">
      <dgm:prSet/>
      <dgm:spPr/>
      <dgm:t>
        <a:bodyPr/>
        <a:lstStyle/>
        <a:p>
          <a:endParaRPr lang="zh-TW" altLang="en-US"/>
        </a:p>
      </dgm:t>
    </dgm:pt>
    <dgm:pt modelId="{DEF3C672-974B-4471-9723-9AB432F61030}">
      <dgm:prSet phldrT="[文字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TW" altLang="en-US" dirty="0"/>
        </a:p>
      </dgm:t>
    </dgm:pt>
    <dgm:pt modelId="{5B5584A7-DE96-429C-BF0B-CF1B9766814A}" type="sibTrans" cxnId="{8C981D9F-4194-432E-A42A-54B795199426}">
      <dgm:prSet/>
      <dgm:spPr/>
      <dgm:t>
        <a:bodyPr/>
        <a:lstStyle/>
        <a:p>
          <a:endParaRPr lang="zh-TW" altLang="en-US"/>
        </a:p>
      </dgm:t>
    </dgm:pt>
    <dgm:pt modelId="{A1206695-4BEA-4FA3-9FF9-94C64635CA4C}" type="parTrans" cxnId="{8C981D9F-4194-432E-A42A-54B795199426}">
      <dgm:prSet/>
      <dgm:spPr/>
      <dgm:t>
        <a:bodyPr/>
        <a:lstStyle/>
        <a:p>
          <a:endParaRPr lang="zh-TW" altLang="en-US"/>
        </a:p>
      </dgm:t>
    </dgm:pt>
    <dgm:pt modelId="{FCB7B794-6EE5-41CC-9B06-446650ED790B}" type="pres">
      <dgm:prSet presAssocID="{CA1B861D-EA25-466E-A82F-500C5E742BB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C4AD467-5454-4221-A027-BDB800AF1B2E}" type="pres">
      <dgm:prSet presAssocID="{DEF3C672-974B-4471-9723-9AB432F61030}" presName="centerShape" presStyleLbl="node0" presStyleIdx="0" presStyleCnt="1" custScaleX="191047" custScaleY="191047"/>
      <dgm:spPr/>
      <dgm:t>
        <a:bodyPr/>
        <a:lstStyle/>
        <a:p>
          <a:endParaRPr lang="zh-TW" altLang="en-US"/>
        </a:p>
      </dgm:t>
    </dgm:pt>
    <dgm:pt modelId="{09FD61D6-3E87-4B8D-9949-DAE3C33BF818}" type="pres">
      <dgm:prSet presAssocID="{2D0980A4-7AFC-4421-80F0-978BFDF8C7C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411D100-E6AD-4705-B3C0-E1C944493FF6}" type="pres">
      <dgm:prSet presAssocID="{2D0980A4-7AFC-4421-80F0-978BFDF8C7CB}" presName="dummy" presStyleCnt="0"/>
      <dgm:spPr/>
      <dgm:t>
        <a:bodyPr/>
        <a:lstStyle/>
        <a:p>
          <a:endParaRPr lang="zh-TW" altLang="en-US"/>
        </a:p>
      </dgm:t>
    </dgm:pt>
    <dgm:pt modelId="{EC16B1F8-29BC-4690-B701-17A13284E4DD}" type="pres">
      <dgm:prSet presAssocID="{0977CEFB-55EF-4806-97CD-79C8E1C643D3}" presName="sibTrans" presStyleLbl="sibTrans2D1" presStyleIdx="0" presStyleCnt="5"/>
      <dgm:spPr/>
      <dgm:t>
        <a:bodyPr/>
        <a:lstStyle/>
        <a:p>
          <a:endParaRPr lang="zh-TW" altLang="en-US"/>
        </a:p>
      </dgm:t>
    </dgm:pt>
    <dgm:pt modelId="{101A8BC3-B20C-4DF9-9D23-44FB717500D2}" type="pres">
      <dgm:prSet presAssocID="{AA5E7904-C053-4831-9002-3705870B4CE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574435-389E-4945-9702-C19BBC75219F}" type="pres">
      <dgm:prSet presAssocID="{AA5E7904-C053-4831-9002-3705870B4CEE}" presName="dummy" presStyleCnt="0"/>
      <dgm:spPr/>
      <dgm:t>
        <a:bodyPr/>
        <a:lstStyle/>
        <a:p>
          <a:endParaRPr lang="zh-TW" altLang="en-US"/>
        </a:p>
      </dgm:t>
    </dgm:pt>
    <dgm:pt modelId="{D1CDD9F6-D298-408C-AF35-7489DBE071AB}" type="pres">
      <dgm:prSet presAssocID="{1E03F36D-FBAB-48E5-AAFA-4AF0E192B79D}" presName="sibTrans" presStyleLbl="sibTrans2D1" presStyleIdx="1" presStyleCnt="5"/>
      <dgm:spPr/>
      <dgm:t>
        <a:bodyPr/>
        <a:lstStyle/>
        <a:p>
          <a:endParaRPr lang="zh-TW" altLang="en-US"/>
        </a:p>
      </dgm:t>
    </dgm:pt>
    <dgm:pt modelId="{8F95D9BC-DA02-4F7D-BA84-0D387A701633}" type="pres">
      <dgm:prSet presAssocID="{C74FF8D4-19BB-4CC7-AF8A-BF41B79D8FD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BD3B54E-6805-480F-A7AE-CB8030C8BEA2}" type="pres">
      <dgm:prSet presAssocID="{C74FF8D4-19BB-4CC7-AF8A-BF41B79D8FD9}" presName="dummy" presStyleCnt="0"/>
      <dgm:spPr/>
      <dgm:t>
        <a:bodyPr/>
        <a:lstStyle/>
        <a:p>
          <a:endParaRPr lang="zh-TW" altLang="en-US"/>
        </a:p>
      </dgm:t>
    </dgm:pt>
    <dgm:pt modelId="{F1D7AFB6-F37D-4220-8ADE-13361D1713A6}" type="pres">
      <dgm:prSet presAssocID="{32B977F4-38B6-4BCD-BFFA-5F584A8A0E31}" presName="sibTrans" presStyleLbl="sibTrans2D1" presStyleIdx="2" presStyleCnt="5"/>
      <dgm:spPr/>
      <dgm:t>
        <a:bodyPr/>
        <a:lstStyle/>
        <a:p>
          <a:endParaRPr lang="zh-TW" altLang="en-US"/>
        </a:p>
      </dgm:t>
    </dgm:pt>
    <dgm:pt modelId="{769D566C-04CE-4793-93E6-0ECBE0F1EAE0}" type="pres">
      <dgm:prSet presAssocID="{AFB60DB6-5AA2-47DD-83F2-44FFF9A7F59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92F7EC6-3973-473D-BB74-3F032AE99EDF}" type="pres">
      <dgm:prSet presAssocID="{AFB60DB6-5AA2-47DD-83F2-44FFF9A7F59C}" presName="dummy" presStyleCnt="0"/>
      <dgm:spPr/>
      <dgm:t>
        <a:bodyPr/>
        <a:lstStyle/>
        <a:p>
          <a:endParaRPr lang="zh-TW" altLang="en-US"/>
        </a:p>
      </dgm:t>
    </dgm:pt>
    <dgm:pt modelId="{A25AA544-2198-40EE-9317-7BEA0B90CF66}" type="pres">
      <dgm:prSet presAssocID="{720459F5-0053-4EC6-815C-4C5AF58C530B}" presName="sibTrans" presStyleLbl="sibTrans2D1" presStyleIdx="3" presStyleCnt="5"/>
      <dgm:spPr/>
      <dgm:t>
        <a:bodyPr/>
        <a:lstStyle/>
        <a:p>
          <a:endParaRPr lang="zh-TW" altLang="en-US"/>
        </a:p>
      </dgm:t>
    </dgm:pt>
    <dgm:pt modelId="{236E72CD-4559-4058-ACAF-E6E13C98FC5C}" type="pres">
      <dgm:prSet presAssocID="{E20CF8A2-106C-48F2-80A3-051D6E2D942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3F94E4-F5E0-4981-B6FA-CB9ED561130E}" type="pres">
      <dgm:prSet presAssocID="{E20CF8A2-106C-48F2-80A3-051D6E2D9428}" presName="dummy" presStyleCnt="0"/>
      <dgm:spPr/>
      <dgm:t>
        <a:bodyPr/>
        <a:lstStyle/>
        <a:p>
          <a:endParaRPr lang="zh-TW" altLang="en-US"/>
        </a:p>
      </dgm:t>
    </dgm:pt>
    <dgm:pt modelId="{C2861197-A671-4A4A-8BDF-2662BFB46607}" type="pres">
      <dgm:prSet presAssocID="{944067F8-7CA1-4B6E-B573-1DAF2615E8D1}" presName="sibTrans" presStyleLbl="sibTrans2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02860BC2-A958-46DB-A230-7BE7B7B6A772}" srcId="{DEF3C672-974B-4471-9723-9AB432F61030}" destId="{AFB60DB6-5AA2-47DD-83F2-44FFF9A7F59C}" srcOrd="3" destOrd="0" parTransId="{C9645F7F-1BE1-4820-BD71-F91B64368C6D}" sibTransId="{720459F5-0053-4EC6-815C-4C5AF58C530B}"/>
    <dgm:cxn modelId="{EDE185F1-CF9B-45A0-AABD-6914618FBB11}" type="presOf" srcId="{0977CEFB-55EF-4806-97CD-79C8E1C643D3}" destId="{EC16B1F8-29BC-4690-B701-17A13284E4DD}" srcOrd="0" destOrd="0" presId="urn:microsoft.com/office/officeart/2005/8/layout/radial6"/>
    <dgm:cxn modelId="{F98B79BA-1E04-412A-BA62-13BE5B808920}" type="presOf" srcId="{E20CF8A2-106C-48F2-80A3-051D6E2D9428}" destId="{236E72CD-4559-4058-ACAF-E6E13C98FC5C}" srcOrd="0" destOrd="0" presId="urn:microsoft.com/office/officeart/2005/8/layout/radial6"/>
    <dgm:cxn modelId="{282B13C9-552F-49B0-A4EF-434B99116152}" srcId="{DEF3C672-974B-4471-9723-9AB432F61030}" destId="{AA5E7904-C053-4831-9002-3705870B4CEE}" srcOrd="1" destOrd="0" parTransId="{B2D9C332-5324-4BC1-BD85-1A5EA1D45C2A}" sibTransId="{1E03F36D-FBAB-48E5-AAFA-4AF0E192B79D}"/>
    <dgm:cxn modelId="{5A508E37-5168-461D-ABBD-F3407C8852B3}" srcId="{DEF3C672-974B-4471-9723-9AB432F61030}" destId="{E20CF8A2-106C-48F2-80A3-051D6E2D9428}" srcOrd="4" destOrd="0" parTransId="{8C48F20D-9D88-43A3-A832-58BC1B4F15A2}" sibTransId="{944067F8-7CA1-4B6E-B573-1DAF2615E8D1}"/>
    <dgm:cxn modelId="{A34673C4-0E4A-47C8-9E4C-E8F0170D53A8}" type="presOf" srcId="{2D0980A4-7AFC-4421-80F0-978BFDF8C7CB}" destId="{09FD61D6-3E87-4B8D-9949-DAE3C33BF818}" srcOrd="0" destOrd="0" presId="urn:microsoft.com/office/officeart/2005/8/layout/radial6"/>
    <dgm:cxn modelId="{C34F1B45-A124-4523-92ED-D4E939308DEB}" type="presOf" srcId="{AFB60DB6-5AA2-47DD-83F2-44FFF9A7F59C}" destId="{769D566C-04CE-4793-93E6-0ECBE0F1EAE0}" srcOrd="0" destOrd="0" presId="urn:microsoft.com/office/officeart/2005/8/layout/radial6"/>
    <dgm:cxn modelId="{8C981D9F-4194-432E-A42A-54B795199426}" srcId="{CA1B861D-EA25-466E-A82F-500C5E742BBB}" destId="{DEF3C672-974B-4471-9723-9AB432F61030}" srcOrd="0" destOrd="0" parTransId="{A1206695-4BEA-4FA3-9FF9-94C64635CA4C}" sibTransId="{5B5584A7-DE96-429C-BF0B-CF1B9766814A}"/>
    <dgm:cxn modelId="{4426F7AF-6101-42A6-87CC-FB98CB86EAD5}" type="presOf" srcId="{DEF3C672-974B-4471-9723-9AB432F61030}" destId="{0C4AD467-5454-4221-A027-BDB800AF1B2E}" srcOrd="0" destOrd="0" presId="urn:microsoft.com/office/officeart/2005/8/layout/radial6"/>
    <dgm:cxn modelId="{9581B5F5-E87B-4BDA-A359-5B79247E2257}" type="presOf" srcId="{AA5E7904-C053-4831-9002-3705870B4CEE}" destId="{101A8BC3-B20C-4DF9-9D23-44FB717500D2}" srcOrd="0" destOrd="0" presId="urn:microsoft.com/office/officeart/2005/8/layout/radial6"/>
    <dgm:cxn modelId="{94FFD35F-6AF8-40CF-9591-8589FCC87538}" type="presOf" srcId="{CA1B861D-EA25-466E-A82F-500C5E742BBB}" destId="{FCB7B794-6EE5-41CC-9B06-446650ED790B}" srcOrd="0" destOrd="0" presId="urn:microsoft.com/office/officeart/2005/8/layout/radial6"/>
    <dgm:cxn modelId="{E26A5371-19A2-47CA-A3A0-34910D7EF49D}" srcId="{DEF3C672-974B-4471-9723-9AB432F61030}" destId="{2D0980A4-7AFC-4421-80F0-978BFDF8C7CB}" srcOrd="0" destOrd="0" parTransId="{E6704066-F7C9-48D4-B22E-CF53EB7B9148}" sibTransId="{0977CEFB-55EF-4806-97CD-79C8E1C643D3}"/>
    <dgm:cxn modelId="{E8B400D7-7D70-4911-9B96-A0B1E97521C0}" type="presOf" srcId="{C74FF8D4-19BB-4CC7-AF8A-BF41B79D8FD9}" destId="{8F95D9BC-DA02-4F7D-BA84-0D387A701633}" srcOrd="0" destOrd="0" presId="urn:microsoft.com/office/officeart/2005/8/layout/radial6"/>
    <dgm:cxn modelId="{6AF408AC-33BF-45D2-A669-F05CC21E2691}" type="presOf" srcId="{944067F8-7CA1-4B6E-B573-1DAF2615E8D1}" destId="{C2861197-A671-4A4A-8BDF-2662BFB46607}" srcOrd="0" destOrd="0" presId="urn:microsoft.com/office/officeart/2005/8/layout/radial6"/>
    <dgm:cxn modelId="{8728D930-075E-406F-971F-86DD49E289E1}" type="presOf" srcId="{720459F5-0053-4EC6-815C-4C5AF58C530B}" destId="{A25AA544-2198-40EE-9317-7BEA0B90CF66}" srcOrd="0" destOrd="0" presId="urn:microsoft.com/office/officeart/2005/8/layout/radial6"/>
    <dgm:cxn modelId="{BDDE6278-41F6-4980-9A2B-AE343921FD72}" srcId="{DEF3C672-974B-4471-9723-9AB432F61030}" destId="{C74FF8D4-19BB-4CC7-AF8A-BF41B79D8FD9}" srcOrd="2" destOrd="0" parTransId="{A2D65B57-D166-4D48-BD88-18C8751E3A82}" sibTransId="{32B977F4-38B6-4BCD-BFFA-5F584A8A0E31}"/>
    <dgm:cxn modelId="{C8414487-8E9A-440D-BC00-85A097762C96}" type="presOf" srcId="{32B977F4-38B6-4BCD-BFFA-5F584A8A0E31}" destId="{F1D7AFB6-F37D-4220-8ADE-13361D1713A6}" srcOrd="0" destOrd="0" presId="urn:microsoft.com/office/officeart/2005/8/layout/radial6"/>
    <dgm:cxn modelId="{27C1F13E-D752-4075-99B3-93B891C970A0}" type="presOf" srcId="{1E03F36D-FBAB-48E5-AAFA-4AF0E192B79D}" destId="{D1CDD9F6-D298-408C-AF35-7489DBE071AB}" srcOrd="0" destOrd="0" presId="urn:microsoft.com/office/officeart/2005/8/layout/radial6"/>
    <dgm:cxn modelId="{0C968BE3-66BB-430D-A0FD-8CA151E5DF1B}" type="presParOf" srcId="{FCB7B794-6EE5-41CC-9B06-446650ED790B}" destId="{0C4AD467-5454-4221-A027-BDB800AF1B2E}" srcOrd="0" destOrd="0" presId="urn:microsoft.com/office/officeart/2005/8/layout/radial6"/>
    <dgm:cxn modelId="{C6BEA579-818B-40F5-8AC1-8659614607C9}" type="presParOf" srcId="{FCB7B794-6EE5-41CC-9B06-446650ED790B}" destId="{09FD61D6-3E87-4B8D-9949-DAE3C33BF818}" srcOrd="1" destOrd="0" presId="urn:microsoft.com/office/officeart/2005/8/layout/radial6"/>
    <dgm:cxn modelId="{CB848B65-6ADD-40E9-B39A-ED0BE98F2E38}" type="presParOf" srcId="{FCB7B794-6EE5-41CC-9B06-446650ED790B}" destId="{9411D100-E6AD-4705-B3C0-E1C944493FF6}" srcOrd="2" destOrd="0" presId="urn:microsoft.com/office/officeart/2005/8/layout/radial6"/>
    <dgm:cxn modelId="{9EF00F6D-3527-4F78-8A3B-31E72B3FF818}" type="presParOf" srcId="{FCB7B794-6EE5-41CC-9B06-446650ED790B}" destId="{EC16B1F8-29BC-4690-B701-17A13284E4DD}" srcOrd="3" destOrd="0" presId="urn:microsoft.com/office/officeart/2005/8/layout/radial6"/>
    <dgm:cxn modelId="{2C509606-B541-40AB-B667-7018ADEDD175}" type="presParOf" srcId="{FCB7B794-6EE5-41CC-9B06-446650ED790B}" destId="{101A8BC3-B20C-4DF9-9D23-44FB717500D2}" srcOrd="4" destOrd="0" presId="urn:microsoft.com/office/officeart/2005/8/layout/radial6"/>
    <dgm:cxn modelId="{BE2F2A36-C60A-4380-8228-F64A291E6927}" type="presParOf" srcId="{FCB7B794-6EE5-41CC-9B06-446650ED790B}" destId="{EC574435-389E-4945-9702-C19BBC75219F}" srcOrd="5" destOrd="0" presId="urn:microsoft.com/office/officeart/2005/8/layout/radial6"/>
    <dgm:cxn modelId="{4BCD51CF-29D0-4EB8-9633-1E6157B16E07}" type="presParOf" srcId="{FCB7B794-6EE5-41CC-9B06-446650ED790B}" destId="{D1CDD9F6-D298-408C-AF35-7489DBE071AB}" srcOrd="6" destOrd="0" presId="urn:microsoft.com/office/officeart/2005/8/layout/radial6"/>
    <dgm:cxn modelId="{4C9F0A86-251F-497B-BCD5-9A1FCE47DE11}" type="presParOf" srcId="{FCB7B794-6EE5-41CC-9B06-446650ED790B}" destId="{8F95D9BC-DA02-4F7D-BA84-0D387A701633}" srcOrd="7" destOrd="0" presId="urn:microsoft.com/office/officeart/2005/8/layout/radial6"/>
    <dgm:cxn modelId="{640D6E9B-53F8-4C3E-B91D-DF1D63EEFD7F}" type="presParOf" srcId="{FCB7B794-6EE5-41CC-9B06-446650ED790B}" destId="{9BD3B54E-6805-480F-A7AE-CB8030C8BEA2}" srcOrd="8" destOrd="0" presId="urn:microsoft.com/office/officeart/2005/8/layout/radial6"/>
    <dgm:cxn modelId="{BDCF61F8-3579-46F1-A31A-313D7A93A21F}" type="presParOf" srcId="{FCB7B794-6EE5-41CC-9B06-446650ED790B}" destId="{F1D7AFB6-F37D-4220-8ADE-13361D1713A6}" srcOrd="9" destOrd="0" presId="urn:microsoft.com/office/officeart/2005/8/layout/radial6"/>
    <dgm:cxn modelId="{258474FE-E3BF-4DFD-9EBA-CD875652B206}" type="presParOf" srcId="{FCB7B794-6EE5-41CC-9B06-446650ED790B}" destId="{769D566C-04CE-4793-93E6-0ECBE0F1EAE0}" srcOrd="10" destOrd="0" presId="urn:microsoft.com/office/officeart/2005/8/layout/radial6"/>
    <dgm:cxn modelId="{8BFA6344-16A9-43A7-BC8E-D342566AB153}" type="presParOf" srcId="{FCB7B794-6EE5-41CC-9B06-446650ED790B}" destId="{692F7EC6-3973-473D-BB74-3F032AE99EDF}" srcOrd="11" destOrd="0" presId="urn:microsoft.com/office/officeart/2005/8/layout/radial6"/>
    <dgm:cxn modelId="{80F723A9-8523-4AAE-AE12-E258284C1DF5}" type="presParOf" srcId="{FCB7B794-6EE5-41CC-9B06-446650ED790B}" destId="{A25AA544-2198-40EE-9317-7BEA0B90CF66}" srcOrd="12" destOrd="0" presId="urn:microsoft.com/office/officeart/2005/8/layout/radial6"/>
    <dgm:cxn modelId="{A7D9ADE5-C49B-49D6-ADD9-0637B9B7CF9E}" type="presParOf" srcId="{FCB7B794-6EE5-41CC-9B06-446650ED790B}" destId="{236E72CD-4559-4058-ACAF-E6E13C98FC5C}" srcOrd="13" destOrd="0" presId="urn:microsoft.com/office/officeart/2005/8/layout/radial6"/>
    <dgm:cxn modelId="{202C23D6-7948-423D-9EE7-527AFC2FC695}" type="presParOf" srcId="{FCB7B794-6EE5-41CC-9B06-446650ED790B}" destId="{6A3F94E4-F5E0-4981-B6FA-CB9ED561130E}" srcOrd="14" destOrd="0" presId="urn:microsoft.com/office/officeart/2005/8/layout/radial6"/>
    <dgm:cxn modelId="{B4207A0D-EEC6-4C4F-9193-F81D33C9F24C}" type="presParOf" srcId="{FCB7B794-6EE5-41CC-9B06-446650ED790B}" destId="{C2861197-A671-4A4A-8BDF-2662BFB46607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2A49F-4F8D-4830-BB5B-2D2DEF6CF59F}">
      <dsp:nvSpPr>
        <dsp:cNvPr id="0" name=""/>
        <dsp:cNvSpPr/>
      </dsp:nvSpPr>
      <dsp:spPr>
        <a:xfrm>
          <a:off x="1246068" y="233896"/>
          <a:ext cx="3374690" cy="3374690"/>
        </a:xfrm>
        <a:prstGeom prst="pie">
          <a:avLst>
            <a:gd name="adj1" fmla="val 16200000"/>
            <a:gd name="adj2" fmla="val 19800000"/>
          </a:avLst>
        </a:prstGeom>
        <a:solidFill>
          <a:srgbClr val="8704B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康橋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Time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013763" y="664973"/>
        <a:ext cx="883847" cy="682973"/>
      </dsp:txXfrm>
    </dsp:sp>
    <dsp:sp modelId="{C4DCEC10-1C9D-4DA9-A79E-5066925ABC3C}">
      <dsp:nvSpPr>
        <dsp:cNvPr id="0" name=""/>
        <dsp:cNvSpPr/>
      </dsp:nvSpPr>
      <dsp:spPr>
        <a:xfrm>
          <a:off x="1286243" y="303399"/>
          <a:ext cx="3374690" cy="3374690"/>
        </a:xfrm>
        <a:prstGeom prst="pie">
          <a:avLst>
            <a:gd name="adj1" fmla="val 19800000"/>
            <a:gd name="adj2" fmla="val 1800000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英文課程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576212" y="1669345"/>
        <a:ext cx="924022" cy="662885"/>
      </dsp:txXfrm>
    </dsp:sp>
    <dsp:sp modelId="{2352159C-1B21-4949-B29F-3951B957CFD5}">
      <dsp:nvSpPr>
        <dsp:cNvPr id="0" name=""/>
        <dsp:cNvSpPr/>
      </dsp:nvSpPr>
      <dsp:spPr>
        <a:xfrm>
          <a:off x="1246068" y="372901"/>
          <a:ext cx="3374690" cy="3374690"/>
        </a:xfrm>
        <a:prstGeom prst="pie">
          <a:avLst>
            <a:gd name="adj1" fmla="val 1800000"/>
            <a:gd name="adj2" fmla="val 540000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活動課程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013763" y="2653630"/>
        <a:ext cx="883847" cy="682973"/>
      </dsp:txXfrm>
    </dsp:sp>
    <dsp:sp modelId="{5930D823-B897-4C07-87C6-71456BDC1DC0}">
      <dsp:nvSpPr>
        <dsp:cNvPr id="0" name=""/>
        <dsp:cNvSpPr/>
      </dsp:nvSpPr>
      <dsp:spPr>
        <a:xfrm>
          <a:off x="1165718" y="372901"/>
          <a:ext cx="3374690" cy="3374690"/>
        </a:xfrm>
        <a:prstGeom prst="pie">
          <a:avLst>
            <a:gd name="adj1" fmla="val 5400000"/>
            <a:gd name="adj2" fmla="val 900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創客課程</a:t>
          </a:r>
          <a:endParaRPr lang="zh-TW" altLang="en-US" sz="2400" b="1" kern="1200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1888866" y="2653630"/>
        <a:ext cx="883847" cy="682973"/>
      </dsp:txXfrm>
    </dsp:sp>
    <dsp:sp modelId="{9C4409A5-B786-485E-8B8A-7114A9A758AA}">
      <dsp:nvSpPr>
        <dsp:cNvPr id="0" name=""/>
        <dsp:cNvSpPr/>
      </dsp:nvSpPr>
      <dsp:spPr>
        <a:xfrm>
          <a:off x="1125543" y="303399"/>
          <a:ext cx="3374690" cy="3374690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基礎課程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286243" y="1669345"/>
        <a:ext cx="924022" cy="662885"/>
      </dsp:txXfrm>
    </dsp:sp>
    <dsp:sp modelId="{F15FEB28-F622-4E6C-9A36-EC67CFE00B88}">
      <dsp:nvSpPr>
        <dsp:cNvPr id="0" name=""/>
        <dsp:cNvSpPr/>
      </dsp:nvSpPr>
      <dsp:spPr>
        <a:xfrm>
          <a:off x="1165718" y="233896"/>
          <a:ext cx="3374690" cy="3374690"/>
        </a:xfrm>
        <a:prstGeom prst="pie">
          <a:avLst>
            <a:gd name="adj1" fmla="val 12600000"/>
            <a:gd name="adj2" fmla="val 16200000"/>
          </a:avLst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菁英課程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888866" y="664973"/>
        <a:ext cx="883847" cy="682973"/>
      </dsp:txXfrm>
    </dsp:sp>
    <dsp:sp modelId="{20F3FD21-ACD0-4E18-AF62-A44BCEDD943C}">
      <dsp:nvSpPr>
        <dsp:cNvPr id="0" name=""/>
        <dsp:cNvSpPr/>
      </dsp:nvSpPr>
      <dsp:spPr>
        <a:xfrm>
          <a:off x="1037035" y="24987"/>
          <a:ext cx="3792509" cy="3792509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rgbClr val="CC00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FF62B1E-385E-4996-9045-6E1CC36BC7C6}">
      <dsp:nvSpPr>
        <dsp:cNvPr id="0" name=""/>
        <dsp:cNvSpPr/>
      </dsp:nvSpPr>
      <dsp:spPr>
        <a:xfrm>
          <a:off x="1077210" y="94489"/>
          <a:ext cx="3792509" cy="3792509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rgbClr val="C00000"/>
        </a:solidFill>
        <a:ln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A62A553-CDD9-4A6B-ADF7-BC3DD5B7B42A}">
      <dsp:nvSpPr>
        <dsp:cNvPr id="0" name=""/>
        <dsp:cNvSpPr/>
      </dsp:nvSpPr>
      <dsp:spPr>
        <a:xfrm>
          <a:off x="1037035" y="163992"/>
          <a:ext cx="3792509" cy="3792509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A4C3249-2ADF-4CC6-9AB8-C82DBBA7E928}">
      <dsp:nvSpPr>
        <dsp:cNvPr id="0" name=""/>
        <dsp:cNvSpPr/>
      </dsp:nvSpPr>
      <dsp:spPr>
        <a:xfrm>
          <a:off x="956932" y="163992"/>
          <a:ext cx="3792509" cy="3792509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80619E-C1B4-45CC-909C-5061391BE355}">
      <dsp:nvSpPr>
        <dsp:cNvPr id="0" name=""/>
        <dsp:cNvSpPr/>
      </dsp:nvSpPr>
      <dsp:spPr>
        <a:xfrm>
          <a:off x="916757" y="94489"/>
          <a:ext cx="3792509" cy="3792509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704038-22E1-48BB-81D8-BD0A9A693DDC}">
      <dsp:nvSpPr>
        <dsp:cNvPr id="0" name=""/>
        <dsp:cNvSpPr/>
      </dsp:nvSpPr>
      <dsp:spPr>
        <a:xfrm>
          <a:off x="956932" y="24987"/>
          <a:ext cx="3792509" cy="3792509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024209-7CCF-4FA1-9F22-460F139B24EE}">
      <dsp:nvSpPr>
        <dsp:cNvPr id="0" name=""/>
        <dsp:cNvSpPr/>
      </dsp:nvSpPr>
      <dsp:spPr>
        <a:xfrm>
          <a:off x="4195" y="0"/>
          <a:ext cx="2625009" cy="496170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ts val="336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2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創思           </a:t>
          </a:r>
          <a:endParaRPr lang="en-US" altLang="zh-TW" sz="3200" b="1" kern="1200" dirty="0" smtClean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ts val="336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2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精熟           </a:t>
          </a:r>
          <a:endParaRPr lang="en-US" altLang="zh-TW" sz="3200" b="1" kern="1200" dirty="0" smtClean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ts val="336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2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精進 </a:t>
          </a:r>
          <a:endParaRPr lang="zh-CN" altLang="en-US" sz="32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4195" y="1984682"/>
        <a:ext cx="2625009" cy="1984682"/>
      </dsp:txXfrm>
    </dsp:sp>
    <dsp:sp modelId="{FE85D5D2-2B96-4D57-AE00-99005EDCA081}">
      <dsp:nvSpPr>
        <dsp:cNvPr id="0" name=""/>
        <dsp:cNvSpPr/>
      </dsp:nvSpPr>
      <dsp:spPr>
        <a:xfrm>
          <a:off x="490576" y="297702"/>
          <a:ext cx="1652248" cy="165224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05BDEE0-714D-4E49-AB5A-52CFBD88AF7C}">
      <dsp:nvSpPr>
        <dsp:cNvPr id="0" name=""/>
        <dsp:cNvSpPr/>
      </dsp:nvSpPr>
      <dsp:spPr>
        <a:xfrm>
          <a:off x="2697964" y="0"/>
          <a:ext cx="2599831" cy="4961706"/>
        </a:xfrm>
        <a:prstGeom prst="roundRect">
          <a:avLst>
            <a:gd name="adj" fmla="val 10000"/>
          </a:avLst>
        </a:prstGeom>
        <a:solidFill>
          <a:schemeClr val="accent5">
            <a:hueOff val="2571418"/>
            <a:satOff val="5874"/>
            <a:lumOff val="-1627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4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M</a:t>
          </a:r>
          <a:r>
            <a:rPr lang="en-US" altLang="en-US" sz="24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ainstream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4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I</a:t>
          </a:r>
          <a:r>
            <a:rPr lang="en-US" altLang="en-US" sz="24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ntermediate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en-US" sz="24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Foundation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  </a:t>
          </a:r>
          <a:endParaRPr lang="en-US" altLang="zh-TW" sz="2400" b="1" kern="1200" dirty="0" smtClean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697964" y="1984682"/>
        <a:ext cx="2599831" cy="1984682"/>
      </dsp:txXfrm>
    </dsp:sp>
    <dsp:sp modelId="{904118F5-F2B3-4468-9D0A-E03CFCDE854E}">
      <dsp:nvSpPr>
        <dsp:cNvPr id="0" name=""/>
        <dsp:cNvSpPr/>
      </dsp:nvSpPr>
      <dsp:spPr>
        <a:xfrm>
          <a:off x="3170319" y="297702"/>
          <a:ext cx="1652248" cy="165224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32020C0-A79C-4DEC-9E79-D097AB52F7DA}">
      <dsp:nvSpPr>
        <dsp:cNvPr id="0" name=""/>
        <dsp:cNvSpPr/>
      </dsp:nvSpPr>
      <dsp:spPr>
        <a:xfrm>
          <a:off x="5363682" y="0"/>
          <a:ext cx="2625009" cy="4961706"/>
        </a:xfrm>
        <a:prstGeom prst="roundRect">
          <a:avLst>
            <a:gd name="adj" fmla="val 10000"/>
          </a:avLst>
        </a:prstGeom>
        <a:solidFill>
          <a:schemeClr val="accent5">
            <a:hueOff val="5142836"/>
            <a:satOff val="11748"/>
            <a:lumOff val="-3254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05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6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466725">
            <a:lnSpc>
              <a:spcPts val="4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白帽</a:t>
          </a:r>
          <a:endParaRPr lang="en-US" altLang="zh-TW" sz="2800" b="1" kern="1200" dirty="0" smtClean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466725">
            <a:lnSpc>
              <a:spcPts val="4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黃帽</a:t>
          </a:r>
          <a:endParaRPr lang="en-US" altLang="zh-TW" sz="2800" b="1" kern="1200" dirty="0" smtClean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466725">
            <a:lnSpc>
              <a:spcPts val="4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藍帽</a:t>
          </a:r>
          <a:endParaRPr lang="en-US" altLang="zh-TW" sz="2800" b="1" kern="1200" dirty="0" smtClean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466725">
            <a:lnSpc>
              <a:spcPts val="4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紅帽           </a:t>
          </a:r>
          <a:endParaRPr lang="en-US" altLang="zh-TW" sz="2800" b="1" kern="1200" dirty="0" smtClean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466725">
            <a:lnSpc>
              <a:spcPts val="4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黑帽 </a:t>
          </a:r>
          <a:endParaRPr lang="zh-CN" altLang="en-US" sz="2800" b="1" kern="1200" dirty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5363682" y="1984682"/>
        <a:ext cx="2625009" cy="1984682"/>
      </dsp:txXfrm>
    </dsp:sp>
    <dsp:sp modelId="{DB654612-0876-4BFD-B2A1-BA38DEA4C14A}">
      <dsp:nvSpPr>
        <dsp:cNvPr id="0" name=""/>
        <dsp:cNvSpPr/>
      </dsp:nvSpPr>
      <dsp:spPr>
        <a:xfrm>
          <a:off x="5850063" y="297702"/>
          <a:ext cx="1652248" cy="165224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826B2D-AE4B-4F8F-9BDF-64E9BBE142A2}">
      <dsp:nvSpPr>
        <dsp:cNvPr id="0" name=""/>
        <dsp:cNvSpPr/>
      </dsp:nvSpPr>
      <dsp:spPr>
        <a:xfrm>
          <a:off x="2664328" y="4713608"/>
          <a:ext cx="44929" cy="248097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861197-A671-4A4A-8BDF-2662BFB46607}">
      <dsp:nvSpPr>
        <dsp:cNvPr id="0" name=""/>
        <dsp:cNvSpPr/>
      </dsp:nvSpPr>
      <dsp:spPr>
        <a:xfrm>
          <a:off x="1000930" y="813054"/>
          <a:ext cx="5431786" cy="5431786"/>
        </a:xfrm>
        <a:prstGeom prst="blockArc">
          <a:avLst>
            <a:gd name="adj1" fmla="val 11880000"/>
            <a:gd name="adj2" fmla="val 16200000"/>
            <a:gd name="adj3" fmla="val 4634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5AA544-2198-40EE-9317-7BEA0B90CF66}">
      <dsp:nvSpPr>
        <dsp:cNvPr id="0" name=""/>
        <dsp:cNvSpPr/>
      </dsp:nvSpPr>
      <dsp:spPr>
        <a:xfrm>
          <a:off x="1000930" y="813054"/>
          <a:ext cx="5431786" cy="5431786"/>
        </a:xfrm>
        <a:prstGeom prst="blockArc">
          <a:avLst>
            <a:gd name="adj1" fmla="val 7560000"/>
            <a:gd name="adj2" fmla="val 11880000"/>
            <a:gd name="adj3" fmla="val 4634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7AFB6-F37D-4220-8ADE-13361D1713A6}">
      <dsp:nvSpPr>
        <dsp:cNvPr id="0" name=""/>
        <dsp:cNvSpPr/>
      </dsp:nvSpPr>
      <dsp:spPr>
        <a:xfrm>
          <a:off x="1000930" y="813054"/>
          <a:ext cx="5431786" cy="5431786"/>
        </a:xfrm>
        <a:prstGeom prst="blockArc">
          <a:avLst>
            <a:gd name="adj1" fmla="val 3240000"/>
            <a:gd name="adj2" fmla="val 7560000"/>
            <a:gd name="adj3" fmla="val 4634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CDD9F6-D298-408C-AF35-7489DBE071AB}">
      <dsp:nvSpPr>
        <dsp:cNvPr id="0" name=""/>
        <dsp:cNvSpPr/>
      </dsp:nvSpPr>
      <dsp:spPr>
        <a:xfrm>
          <a:off x="1000930" y="813054"/>
          <a:ext cx="5431786" cy="5431786"/>
        </a:xfrm>
        <a:prstGeom prst="blockArc">
          <a:avLst>
            <a:gd name="adj1" fmla="val 20520000"/>
            <a:gd name="adj2" fmla="val 3240000"/>
            <a:gd name="adj3" fmla="val 4634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16B1F8-29BC-4690-B701-17A13284E4DD}">
      <dsp:nvSpPr>
        <dsp:cNvPr id="0" name=""/>
        <dsp:cNvSpPr/>
      </dsp:nvSpPr>
      <dsp:spPr>
        <a:xfrm>
          <a:off x="1000930" y="813054"/>
          <a:ext cx="5431786" cy="5431786"/>
        </a:xfrm>
        <a:prstGeom prst="blockArc">
          <a:avLst>
            <a:gd name="adj1" fmla="val 16200000"/>
            <a:gd name="adj2" fmla="val 20520000"/>
            <a:gd name="adj3" fmla="val 4634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4AD467-5454-4221-A027-BDB800AF1B2E}">
      <dsp:nvSpPr>
        <dsp:cNvPr id="0" name=""/>
        <dsp:cNvSpPr/>
      </dsp:nvSpPr>
      <dsp:spPr>
        <a:xfrm>
          <a:off x="1331371" y="1143496"/>
          <a:ext cx="4770904" cy="477090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6500" kern="1200" dirty="0"/>
        </a:p>
      </dsp:txBody>
      <dsp:txXfrm>
        <a:off x="2030054" y="1842179"/>
        <a:ext cx="3373538" cy="3373538"/>
      </dsp:txXfrm>
    </dsp:sp>
    <dsp:sp modelId="{09FD61D6-3E87-4B8D-9949-DAE3C33BF818}">
      <dsp:nvSpPr>
        <dsp:cNvPr id="0" name=""/>
        <dsp:cNvSpPr/>
      </dsp:nvSpPr>
      <dsp:spPr>
        <a:xfrm>
          <a:off x="2842789" y="1951"/>
          <a:ext cx="1748068" cy="17480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solidFill>
                <a:srgbClr val="FF0000"/>
              </a:solidFill>
              <a:latin typeface="華康POP1體W5" pitchFamily="81" charset="-120"/>
              <a:ea typeface="華康POP1體W5" pitchFamily="81" charset="-120"/>
            </a:rPr>
            <a:t>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科學</a:t>
          </a:r>
          <a:endParaRPr lang="zh-TW" altLang="en-US" sz="2800" kern="1200" dirty="0">
            <a:latin typeface="標楷體" pitchFamily="65" charset="-120"/>
            <a:ea typeface="標楷體" pitchFamily="65" charset="-120"/>
          </a:endParaRPr>
        </a:p>
      </dsp:txBody>
      <dsp:txXfrm>
        <a:off x="3098788" y="257950"/>
        <a:ext cx="1236070" cy="1236070"/>
      </dsp:txXfrm>
    </dsp:sp>
    <dsp:sp modelId="{101A8BC3-B20C-4DF9-9D23-44FB717500D2}">
      <dsp:nvSpPr>
        <dsp:cNvPr id="0" name=""/>
        <dsp:cNvSpPr/>
      </dsp:nvSpPr>
      <dsp:spPr>
        <a:xfrm>
          <a:off x="5365907" y="1835103"/>
          <a:ext cx="1748068" cy="17480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solidFill>
                <a:srgbClr val="FF0000"/>
              </a:solidFill>
              <a:latin typeface="華康POP1體W5" pitchFamily="81" charset="-120"/>
              <a:ea typeface="華康POP1體W5" pitchFamily="81" charset="-120"/>
            </a:rPr>
            <a:t>T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科技</a:t>
          </a:r>
          <a:endParaRPr lang="zh-TW" altLang="en-US" sz="2800" kern="1200" dirty="0">
            <a:latin typeface="標楷體" pitchFamily="65" charset="-120"/>
            <a:ea typeface="標楷體" pitchFamily="65" charset="-120"/>
          </a:endParaRPr>
        </a:p>
      </dsp:txBody>
      <dsp:txXfrm>
        <a:off x="5621906" y="2091102"/>
        <a:ext cx="1236070" cy="1236070"/>
      </dsp:txXfrm>
    </dsp:sp>
    <dsp:sp modelId="{8F95D9BC-DA02-4F7D-BA84-0D387A701633}">
      <dsp:nvSpPr>
        <dsp:cNvPr id="0" name=""/>
        <dsp:cNvSpPr/>
      </dsp:nvSpPr>
      <dsp:spPr>
        <a:xfrm>
          <a:off x="4402162" y="4801206"/>
          <a:ext cx="1748068" cy="17480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solidFill>
                <a:srgbClr val="FF0000"/>
              </a:solidFill>
              <a:latin typeface="華康POP1體W5" pitchFamily="81" charset="-120"/>
              <a:ea typeface="華康POP1體W5" pitchFamily="81" charset="-120"/>
            </a:rPr>
            <a:t>E</a:t>
          </a:r>
          <a:endParaRPr lang="en-US" altLang="zh-TW" sz="2800" kern="1200" dirty="0" smtClean="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工程</a:t>
          </a:r>
          <a:endParaRPr lang="en-US" altLang="zh-TW" sz="2800" kern="1200" dirty="0" smtClean="0">
            <a:latin typeface="標楷體" pitchFamily="65" charset="-120"/>
            <a:ea typeface="標楷體" pitchFamily="65" charset="-120"/>
          </a:endParaRPr>
        </a:p>
      </dsp:txBody>
      <dsp:txXfrm>
        <a:off x="4658161" y="5057205"/>
        <a:ext cx="1236070" cy="1236070"/>
      </dsp:txXfrm>
    </dsp:sp>
    <dsp:sp modelId="{769D566C-04CE-4793-93E6-0ECBE0F1EAE0}">
      <dsp:nvSpPr>
        <dsp:cNvPr id="0" name=""/>
        <dsp:cNvSpPr/>
      </dsp:nvSpPr>
      <dsp:spPr>
        <a:xfrm>
          <a:off x="1283417" y="4801206"/>
          <a:ext cx="1748068" cy="17480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solidFill>
                <a:srgbClr val="FF0000"/>
              </a:solidFill>
              <a:latin typeface="華康POP1體W5" pitchFamily="81" charset="-120"/>
              <a:ea typeface="華康POP1體W5" pitchFamily="81" charset="-120"/>
            </a:rPr>
            <a:t>A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藝術</a:t>
          </a:r>
          <a:endParaRPr lang="en-US" altLang="zh-TW" sz="2800" kern="1200" dirty="0" smtClean="0">
            <a:latin typeface="標楷體" pitchFamily="65" charset="-120"/>
            <a:ea typeface="標楷體" pitchFamily="65" charset="-120"/>
          </a:endParaRPr>
        </a:p>
      </dsp:txBody>
      <dsp:txXfrm>
        <a:off x="1539416" y="5057205"/>
        <a:ext cx="1236070" cy="1236070"/>
      </dsp:txXfrm>
    </dsp:sp>
    <dsp:sp modelId="{236E72CD-4559-4058-ACAF-E6E13C98FC5C}">
      <dsp:nvSpPr>
        <dsp:cNvPr id="0" name=""/>
        <dsp:cNvSpPr/>
      </dsp:nvSpPr>
      <dsp:spPr>
        <a:xfrm>
          <a:off x="319671" y="1835103"/>
          <a:ext cx="1748068" cy="17480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solidFill>
                <a:srgbClr val="FF0000"/>
              </a:solidFill>
              <a:latin typeface="華康POP1體W5" pitchFamily="81" charset="-120"/>
              <a:ea typeface="華康POP1體W5" pitchFamily="81" charset="-120"/>
            </a:rPr>
            <a:t>M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數學</a:t>
          </a:r>
          <a:endParaRPr lang="en-US" altLang="zh-TW" sz="2800" kern="1200" dirty="0" smtClean="0">
            <a:latin typeface="標楷體" pitchFamily="65" charset="-120"/>
            <a:ea typeface="標楷體" pitchFamily="65" charset="-120"/>
          </a:endParaRPr>
        </a:p>
      </dsp:txBody>
      <dsp:txXfrm>
        <a:off x="575670" y="2091102"/>
        <a:ext cx="1236070" cy="1236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3BD040E-F5EE-4AD3-A2CB-76A7F4F9CBD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1D4D0A72-F9DE-46E2-B3A1-9969BC68A15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4D0A72-F9DE-46E2-B3A1-9969BC68A15A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TW" sz="1400" smtClean="0">
              <a:ea typeface="新細明體" charset="-120"/>
            </a:endParaRPr>
          </a:p>
        </p:txBody>
      </p:sp>
      <p:sp>
        <p:nvSpPr>
          <p:cNvPr id="245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51977B-6EF5-4A6C-985A-3C6364D78037}" type="slidenum">
              <a:rPr lang="zh-TW" altLang="en-US" smtClean="0">
                <a:ea typeface="新細明體" charset="-120"/>
              </a:rPr>
              <a:pPr/>
              <a:t>14</a:t>
            </a:fld>
            <a:endParaRPr lang="zh-TW" altLang="en-US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60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E29EEF-4EC5-4AE3-8402-D18F7B58A84B}" type="slidenum">
              <a:rPr lang="zh-TW" altLang="en-US" smtClean="0"/>
              <a:pPr/>
              <a:t>18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4D0A72-F9DE-46E2-B3A1-9969BC68A15A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8095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16576" y="10235579"/>
            <a:ext cx="2919748" cy="53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D777DE4-CC14-4956-91AD-7388EE437963}" type="slidenum">
              <a:rPr lang="en-US" altLang="zh-TW" sz="1200"/>
              <a:pPr algn="r"/>
              <a:t>24</a:t>
            </a:fld>
            <a:endParaRPr lang="en-US" altLang="zh-TW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zh-TW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838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4D0A72-F9DE-46E2-B3A1-9969BC68A15A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4D0A72-F9DE-46E2-B3A1-9969BC68A15A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建議問題集</a:t>
            </a:r>
            <a:r>
              <a:rPr lang="en-US" altLang="zh-TW" dirty="0" smtClean="0"/>
              <a:t>(</a:t>
            </a:r>
            <a:r>
              <a:rPr lang="zh-TW" altLang="en-US" smtClean="0"/>
              <a:t>老師也可以多問一些跟學校有關的資訊</a:t>
            </a:r>
            <a:r>
              <a:rPr lang="en-US" altLang="zh-TW" smtClean="0"/>
              <a:t>)</a:t>
            </a:r>
            <a:r>
              <a:rPr lang="zh-TW" altLang="en-US" dirty="0" smtClean="0"/>
              <a:t>：</a:t>
            </a:r>
            <a:r>
              <a:rPr lang="en-US" altLang="zh-TW" dirty="0" smtClean="0"/>
              <a:t>1.</a:t>
            </a:r>
            <a:r>
              <a:rPr lang="zh-TW" altLang="en-US" dirty="0" smtClean="0"/>
              <a:t>剛剛影片及老師的介紹中有很多康橋的課程及活動，你最喜歡哪一種</a:t>
            </a:r>
            <a:r>
              <a:rPr lang="en-US" altLang="zh-TW" dirty="0" smtClean="0"/>
              <a:t>?</a:t>
            </a:r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請問我們是哪一所學校</a:t>
            </a:r>
            <a:r>
              <a:rPr lang="en-US" altLang="zh-TW" dirty="0" smtClean="0"/>
              <a:t>?</a:t>
            </a:r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請問學校學力檢測在哪一天</a:t>
            </a:r>
            <a:r>
              <a:rPr lang="en-US" altLang="zh-TW" dirty="0" smtClean="0"/>
              <a:t>?</a:t>
            </a:r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怎麼報名參加我們的學力檢測</a:t>
            </a:r>
            <a:r>
              <a:rPr lang="en-US" altLang="zh-TW" dirty="0" smtClean="0"/>
              <a:t>?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4D0A72-F9DE-46E2-B3A1-9969BC68A15A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l"/>
            <a:endParaRPr lang="zh-TW" altLang="en-US" dirty="0" smtClean="0"/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5A2047-DB75-4157-9BE3-0FA8D82A549F}" type="slidenum">
              <a:rPr lang="en-US" altLang="zh-TW" smtClean="0"/>
              <a:pPr/>
              <a:t>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我們的學校距離你們很近，才</a:t>
            </a:r>
            <a:r>
              <a:rPr lang="en-US" altLang="zh-TW" dirty="0" smtClean="0"/>
              <a:t>10</a:t>
            </a:r>
            <a:r>
              <a:rPr lang="zh-TW" altLang="en-US" dirty="0" smtClean="0"/>
              <a:t>幾分鐘車程，如果需要搭交通車，我們也有自己的交通車，車上都有導護老師。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4D0A72-F9DE-46E2-B3A1-9969BC68A15A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校園裡還有完善的探索教育設施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1C35B-593E-460E-A700-E45856A351B0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 smtClean="0"/>
              <a:t>社團每週一堂。才藝每週兩堂。創客每兩週三堂。</a:t>
            </a:r>
            <a:endParaRPr lang="en-US" altLang="zh-TW" dirty="0" smtClean="0"/>
          </a:p>
          <a:p>
            <a:r>
              <a:rPr lang="zh-TW" altLang="en-US" dirty="0" smtClean="0"/>
              <a:t>美國教材：</a:t>
            </a:r>
            <a:r>
              <a:rPr lang="en-US" altLang="zh-TW" dirty="0" smtClean="0"/>
              <a:t>LITETURE</a:t>
            </a:r>
            <a:endParaRPr lang="zh-TW" altLang="en-US" dirty="0" smtClean="0"/>
          </a:p>
        </p:txBody>
      </p:sp>
      <p:sp>
        <p:nvSpPr>
          <p:cNvPr id="583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C1064C-E49D-4529-B4DB-A8627A7EB43A}" type="slidenum">
              <a:rPr lang="en-US" altLang="zh-TW" smtClean="0"/>
              <a:pPr/>
              <a:t>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A31400-BDFF-4BC3-9AAF-8F065D383324}" type="slidenum">
              <a:rPr lang="en-US" altLang="zh-TW" smtClean="0"/>
              <a:pPr/>
              <a:t>10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康橋除了注重你的雙語能力，更重視你未來的競爭力，老師也不會一直講課，讓學校生活多采多姿。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4D0A72-F9DE-46E2-B3A1-9969BC68A15A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康橋很重視每一位孩子的學習，採以適性教學，數學 英語和游泳是分組學習。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1C35B-593E-460E-A700-E45856A351B0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sz="1400" dirty="0" smtClean="0">
                <a:ea typeface="新細明體" charset="-120"/>
              </a:rPr>
              <a:t>康橋課程中學強調</a:t>
            </a:r>
            <a:r>
              <a:rPr lang="en-US" altLang="zh-TW" sz="1400" dirty="0" smtClean="0">
                <a:ea typeface="新細明體" charset="-120"/>
              </a:rPr>
              <a:t>『</a:t>
            </a:r>
            <a:r>
              <a:rPr lang="zh-TW" altLang="en-US" sz="1400" dirty="0" smtClean="0">
                <a:ea typeface="新細明體" charset="-120"/>
              </a:rPr>
              <a:t>做中學</a:t>
            </a:r>
            <a:r>
              <a:rPr lang="en-US" altLang="zh-TW" sz="1400" dirty="0" smtClean="0">
                <a:ea typeface="新細明體" charset="-120"/>
              </a:rPr>
              <a:t>』+</a:t>
            </a:r>
            <a:r>
              <a:rPr lang="zh-TW" altLang="en-US" sz="1400" dirty="0" smtClean="0">
                <a:ea typeface="新細明體" charset="-120"/>
              </a:rPr>
              <a:t>資訊能力提升，學到的都是我們的。</a:t>
            </a:r>
            <a:endParaRPr lang="en-US" altLang="zh-TW" sz="1400" dirty="0" smtClean="0">
              <a:ea typeface="新細明體" charset="-120"/>
            </a:endParaRPr>
          </a:p>
        </p:txBody>
      </p:sp>
      <p:sp>
        <p:nvSpPr>
          <p:cNvPr id="2560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99D52-4786-4F8F-83A9-6352C7857FE2}" type="slidenum">
              <a:rPr lang="zh-TW" altLang="en-US" smtClean="0">
                <a:ea typeface="新細明體" charset="-120"/>
              </a:rPr>
              <a:pPr/>
              <a:t>13</a:t>
            </a:fld>
            <a:endParaRPr lang="zh-TW" altLang="en-US" smtClean="0">
              <a:ea typeface="新細明體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1570E-1620-425F-8581-4672660AECF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82383-004F-4139-ABD9-D906716458D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0C128-C7F7-4289-8179-ADCD55C4426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22E95-3F33-4450-940F-3D87858521E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6" name="圖片 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"/>
            <a:ext cx="9144000" cy="686117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pic>
        <p:nvPicPr>
          <p:cNvPr id="7" name="圖片 6" descr="康橋CI_CH_新竹_out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>
          <a:xfrm>
            <a:off x="6143637" y="3"/>
            <a:ext cx="2738457" cy="7143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90A5B-8F4A-4593-9038-5771227DE47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645433"/>
            <a:ext cx="8520600" cy="44464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22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400">
                <a:latin typeface="Arial" pitchFamily="34" charset="0"/>
                <a:sym typeface="Arial" pitchFamily="34" charset="0"/>
              </a:defRPr>
            </a:lvl1pPr>
          </a:lstStyle>
          <a:p>
            <a:fld id="{0B544A4F-8408-4F3A-98AE-7633DE95CF76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fld id="{53BFDF65-6F59-46A6-B7B9-068D69160BF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8" name="圖片 7" descr="HC_Logo 01-2 校徽校名-無金環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4716016" y="260648"/>
            <a:ext cx="4072128" cy="5638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22" r:id="rId3"/>
    <p:sldLayoutId id="2147484139" r:id="rId4"/>
    <p:sldLayoutId id="2147484140" r:id="rId5"/>
    <p:sldLayoutId id="2147484141" r:id="rId6"/>
    <p:sldLayoutId id="2147484142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png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jpeg"/><Relationship Id="rId3" Type="http://schemas.openxmlformats.org/officeDocument/2006/relationships/hyperlink" Target="&#25307;&#29983;&#24433;&#29255;2016New/2014&#26085;&#26376;&#28525;final.wmv" TargetMode="External"/><Relationship Id="rId7" Type="http://schemas.openxmlformats.org/officeDocument/2006/relationships/image" Target="../media/image48.jpe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&#25307;&#29983;&#24433;&#29255;2016New/Waving%20Flag-%20Service%20learning%20in%20India%202014_(1080p).wmv" TargetMode="External"/><Relationship Id="rId11" Type="http://schemas.openxmlformats.org/officeDocument/2006/relationships/hyperlink" Target="&#25307;&#29983;&#24433;&#29255;2016New/New%202014%20China%20and%20Thailand%20trip_2mins.wmv" TargetMode="External"/><Relationship Id="rId5" Type="http://schemas.openxmlformats.org/officeDocument/2006/relationships/image" Target="../media/image47.jpeg"/><Relationship Id="rId15" Type="http://schemas.openxmlformats.org/officeDocument/2006/relationships/image" Target="../media/image53.jpeg"/><Relationship Id="rId10" Type="http://schemas.openxmlformats.org/officeDocument/2006/relationships/image" Target="../media/image50.png"/><Relationship Id="rId4" Type="http://schemas.openxmlformats.org/officeDocument/2006/relationships/image" Target="../media/image46.jpeg"/><Relationship Id="rId9" Type="http://schemas.openxmlformats.org/officeDocument/2006/relationships/hyperlink" Target="&#25307;&#29983;&#24433;&#29255;2016New/&#36629;&#33351;&#38538;&#24433;&#29255;.mp4" TargetMode="External"/><Relationship Id="rId14" Type="http://schemas.openxmlformats.org/officeDocument/2006/relationships/hyperlink" Target="&#26032;&#21512;&#27489;&#32676;&#23792;&#19978;&#23383;&#32882;&#38899;mix&#29256;.mov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18" Type="http://schemas.openxmlformats.org/officeDocument/2006/relationships/image" Target="../media/image70.jpeg"/><Relationship Id="rId3" Type="http://schemas.openxmlformats.org/officeDocument/2006/relationships/image" Target="../media/image55.jpeg"/><Relationship Id="rId21" Type="http://schemas.openxmlformats.org/officeDocument/2006/relationships/image" Target="../media/image73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" Type="http://schemas.openxmlformats.org/officeDocument/2006/relationships/image" Target="../media/image54.jpeg"/><Relationship Id="rId16" Type="http://schemas.openxmlformats.org/officeDocument/2006/relationships/image" Target="../media/image68.jpeg"/><Relationship Id="rId20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19" Type="http://schemas.openxmlformats.org/officeDocument/2006/relationships/image" Target="../media/image71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F:\109&#21319;&#21338;&#25765;&#25918;&#24433;&#29255;1091026.mp4" TargetMode="External"/><Relationship Id="rId1" Type="http://schemas.microsoft.com/office/2007/relationships/media" Target="file:///F:\109&#21319;&#21338;&#25765;&#25918;&#24433;&#29255;1091026.mp4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hyperlink" Target="&#25307;&#29983;&#23459;&#20659;&#29255;(2015&#21512;&#27489;&#32676;&#23791;).wm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投影片編號版面配置區 3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/>
          <a:p>
            <a:fld id="{FFF0CE69-CF4E-466E-B7C1-6C293F2D64DF}" type="slidenum">
              <a:rPr lang="en-US" altLang="zh-TW" smtClean="0"/>
              <a:pPr/>
              <a:t>1</a:t>
            </a:fld>
            <a:endParaRPr lang="en-US" altLang="zh-TW" smtClean="0"/>
          </a:p>
        </p:txBody>
      </p:sp>
      <p:pic>
        <p:nvPicPr>
          <p:cNvPr id="7" name="圖片 6" descr="DSC_2333-修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57" name="Rectangle 1041"/>
          <p:cNvSpPr>
            <a:spLocks noChangeArrowheads="1"/>
          </p:cNvSpPr>
          <p:nvPr/>
        </p:nvSpPr>
        <p:spPr bwMode="auto">
          <a:xfrm>
            <a:off x="2195736" y="5661248"/>
            <a:ext cx="676875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00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zh-TW" altLang="en-US" sz="4400" b="1" dirty="0" smtClean="0">
                <a:latin typeface="微軟正黑體" pitchFamily="34" charset="-120"/>
                <a:ea typeface="微軟正黑體" pitchFamily="34" charset="-120"/>
              </a:rPr>
              <a:t>報告人</a:t>
            </a:r>
            <a:r>
              <a:rPr kumimoji="0" lang="zh-TW" altLang="en-US" sz="4400" b="1" dirty="0" smtClean="0">
                <a:latin typeface="微軟正黑體" pitchFamily="34" charset="-120"/>
                <a:ea typeface="微軟正黑體" pitchFamily="34" charset="-120"/>
              </a:rPr>
              <a:t>：教學組長  莊佳玲 </a:t>
            </a:r>
            <a:endParaRPr kumimoji="0" lang="zh-TW" altLang="en-US" sz="44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51520" y="692696"/>
            <a:ext cx="51847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hangingPunct="1">
              <a:spcBef>
                <a:spcPct val="20000"/>
              </a:spcBef>
              <a:defRPr/>
            </a:pPr>
            <a:r>
              <a:rPr lang="zh-TW" altLang="en-US" sz="4000" b="1" kern="0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留學班課程結構圖表</a:t>
            </a:r>
          </a:p>
        </p:txBody>
      </p:sp>
      <p:sp>
        <p:nvSpPr>
          <p:cNvPr id="2052" name="投影片編號版面配置區 1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7F800F2-F301-4BAC-883C-26C0ED3EABF7}" type="slidenum">
              <a:rPr lang="en-US" altLang="zh-TW" smtClean="0"/>
              <a:pPr/>
              <a:t>10</a:t>
            </a:fld>
            <a:endParaRPr lang="en-US" altLang="zh-TW" smtClean="0"/>
          </a:p>
        </p:txBody>
      </p:sp>
      <p:graphicFrame>
        <p:nvGraphicFramePr>
          <p:cNvPr id="2050" name="圖表 21"/>
          <p:cNvGraphicFramePr>
            <a:graphicFrameLocks/>
          </p:cNvGraphicFramePr>
          <p:nvPr/>
        </p:nvGraphicFramePr>
        <p:xfrm>
          <a:off x="1409700" y="1957388"/>
          <a:ext cx="7734300" cy="492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4" imgW="7736494" imgH="4925995" progId="">
                  <p:embed/>
                </p:oleObj>
              </mc:Choice>
              <mc:Fallback>
                <p:oleObj r:id="rId4" imgW="7736494" imgH="4925995" progId="">
                  <p:embed/>
                  <p:pic>
                    <p:nvPicPr>
                      <p:cNvPr id="0" name="Picture 1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700" y="1957388"/>
                        <a:ext cx="7734300" cy="4926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文字方塊 18"/>
          <p:cNvSpPr txBox="1"/>
          <p:nvPr/>
        </p:nvSpPr>
        <p:spPr bwMode="auto">
          <a:xfrm>
            <a:off x="107504" y="1805737"/>
            <a:ext cx="252028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活動課程</a:t>
            </a:r>
            <a:r>
              <a:rPr lang="en-US" altLang="zh-TW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20%</a:t>
            </a:r>
            <a:endParaRPr lang="zh-TW" alt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手繪多邊形 19"/>
          <p:cNvSpPr/>
          <p:nvPr/>
        </p:nvSpPr>
        <p:spPr bwMode="auto">
          <a:xfrm>
            <a:off x="2484438" y="2133600"/>
            <a:ext cx="1008062" cy="434975"/>
          </a:xfrm>
          <a:custGeom>
            <a:avLst/>
            <a:gdLst>
              <a:gd name="connsiteX0" fmla="*/ 892366 w 892366"/>
              <a:gd name="connsiteY0" fmla="*/ 771181 h 771181"/>
              <a:gd name="connsiteX1" fmla="*/ 275421 w 892366"/>
              <a:gd name="connsiteY1" fmla="*/ 0 h 771181"/>
              <a:gd name="connsiteX2" fmla="*/ 0 w 892366"/>
              <a:gd name="connsiteY2" fmla="*/ 55085 h 771181"/>
              <a:gd name="connsiteX3" fmla="*/ 0 w 892366"/>
              <a:gd name="connsiteY3" fmla="*/ 55085 h 77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366" h="771181">
                <a:moveTo>
                  <a:pt x="892366" y="771181"/>
                </a:moveTo>
                <a:lnTo>
                  <a:pt x="275421" y="0"/>
                </a:lnTo>
                <a:lnTo>
                  <a:pt x="0" y="55085"/>
                </a:lnTo>
                <a:lnTo>
                  <a:pt x="0" y="55085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dirty="0">
              <a:solidFill>
                <a:srgbClr val="FF0000"/>
              </a:solidFill>
              <a:latin typeface="華康中圓體" pitchFamily="49" charset="-120"/>
            </a:endParaRPr>
          </a:p>
        </p:txBody>
      </p:sp>
      <p:sp>
        <p:nvSpPr>
          <p:cNvPr id="22" name="文字方塊 21"/>
          <p:cNvSpPr txBox="1"/>
          <p:nvPr/>
        </p:nvSpPr>
        <p:spPr bwMode="auto">
          <a:xfrm>
            <a:off x="7536071" y="1805915"/>
            <a:ext cx="15004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中文課程</a:t>
            </a:r>
            <a:endParaRPr lang="en-US" altLang="zh-TW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en-US" altLang="zh-TW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12.5%</a:t>
            </a:r>
            <a:endParaRPr lang="zh-TW" alt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56"/>
          <p:cNvGrpSpPr>
            <a:grpSpLocks/>
          </p:cNvGrpSpPr>
          <p:nvPr/>
        </p:nvGrpSpPr>
        <p:grpSpPr bwMode="auto">
          <a:xfrm>
            <a:off x="6389688" y="1660525"/>
            <a:ext cx="1146175" cy="690563"/>
            <a:chOff x="5652120" y="1484784"/>
            <a:chExt cx="1794779" cy="1224136"/>
          </a:xfrm>
        </p:grpSpPr>
        <p:cxnSp>
          <p:nvCxnSpPr>
            <p:cNvPr id="24" name="直線接點 23"/>
            <p:cNvCxnSpPr/>
            <p:nvPr/>
          </p:nvCxnSpPr>
          <p:spPr>
            <a:xfrm flipV="1">
              <a:off x="5652120" y="1484784"/>
              <a:ext cx="1297610" cy="1224136"/>
            </a:xfrm>
            <a:prstGeom prst="line">
              <a:avLst/>
            </a:prstGeom>
            <a:ln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>
            <a:xfrm>
              <a:off x="6949730" y="1484784"/>
              <a:ext cx="497169" cy="256084"/>
            </a:xfrm>
            <a:prstGeom prst="line">
              <a:avLst/>
            </a:prstGeom>
            <a:ln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字方塊 25"/>
          <p:cNvSpPr txBox="1"/>
          <p:nvPr/>
        </p:nvSpPr>
        <p:spPr bwMode="auto">
          <a:xfrm>
            <a:off x="123094" y="5061396"/>
            <a:ext cx="208823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英文課程</a:t>
            </a:r>
            <a:r>
              <a:rPr lang="en-US" altLang="zh-TW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67.5%</a:t>
            </a:r>
            <a:endParaRPr lang="zh-TW" alt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手繪多邊形 26"/>
          <p:cNvSpPr/>
          <p:nvPr/>
        </p:nvSpPr>
        <p:spPr bwMode="auto">
          <a:xfrm>
            <a:off x="1908175" y="4994275"/>
            <a:ext cx="1168400" cy="738188"/>
          </a:xfrm>
          <a:custGeom>
            <a:avLst/>
            <a:gdLst>
              <a:gd name="connsiteX0" fmla="*/ 1167788 w 1167788"/>
              <a:gd name="connsiteY0" fmla="*/ 0 h 738130"/>
              <a:gd name="connsiteX1" fmla="*/ 209321 w 1167788"/>
              <a:gd name="connsiteY1" fmla="*/ 738130 h 738130"/>
              <a:gd name="connsiteX2" fmla="*/ 0 w 1167788"/>
              <a:gd name="connsiteY2" fmla="*/ 594911 h 73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7788" h="738130">
                <a:moveTo>
                  <a:pt x="1167788" y="0"/>
                </a:moveTo>
                <a:lnTo>
                  <a:pt x="209321" y="738130"/>
                </a:lnTo>
                <a:lnTo>
                  <a:pt x="0" y="594911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華康中圓體" pitchFamily="49" charset="-120"/>
            </a:endParaRPr>
          </a:p>
        </p:txBody>
      </p:sp>
      <p:sp>
        <p:nvSpPr>
          <p:cNvPr id="2060" name="文字方塊 15"/>
          <p:cNvSpPr txBox="1">
            <a:spLocks noChangeArrowheads="1"/>
          </p:cNvSpPr>
          <p:nvPr/>
        </p:nvSpPr>
        <p:spPr bwMode="auto">
          <a:xfrm>
            <a:off x="4353620" y="3992562"/>
            <a:ext cx="2165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zh-TW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美國課綱</a:t>
            </a:r>
          </a:p>
        </p:txBody>
      </p:sp>
      <p:sp>
        <p:nvSpPr>
          <p:cNvPr id="2061" name="文字方塊 16"/>
          <p:cNvSpPr txBox="1">
            <a:spLocks noChangeArrowheads="1"/>
          </p:cNvSpPr>
          <p:nvPr/>
        </p:nvSpPr>
        <p:spPr bwMode="auto">
          <a:xfrm>
            <a:off x="5364163" y="2492375"/>
            <a:ext cx="16557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zh-TW" altLang="en-US" sz="160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國文、</a:t>
            </a:r>
            <a:endParaRPr lang="en-US" altLang="zh-TW" sz="1600" b="1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160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本國史地</a:t>
            </a:r>
          </a:p>
        </p:txBody>
      </p:sp>
      <p:sp>
        <p:nvSpPr>
          <p:cNvPr id="16" name="文字方塊 24"/>
          <p:cNvSpPr txBox="1">
            <a:spLocks noChangeArrowheads="1"/>
          </p:cNvSpPr>
          <p:nvPr/>
        </p:nvSpPr>
        <p:spPr bwMode="auto">
          <a:xfrm>
            <a:off x="251520" y="2348880"/>
            <a:ext cx="3563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8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(Club</a:t>
            </a:r>
            <a:r>
              <a:rPr lang="zh-TW" altLang="en-US" sz="18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1800" b="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Arts</a:t>
            </a:r>
            <a:r>
              <a:rPr lang="zh-TW" altLang="en-US" sz="1800" b="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8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18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游泳、</a:t>
            </a:r>
            <a:r>
              <a:rPr lang="zh-TW" altLang="en-US" sz="18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探索、</a:t>
            </a:r>
            <a:r>
              <a:rPr lang="en-US" altLang="zh-TW" sz="18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Maker</a:t>
            </a:r>
            <a:r>
              <a:rPr lang="zh-TW" altLang="en-US" sz="18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800" dirty="0" smtClean="0">
                <a:solidFill>
                  <a:srgbClr val="7030A0"/>
                </a:solidFill>
              </a:rPr>
              <a:t> Life Skills</a:t>
            </a:r>
            <a:r>
              <a:rPr lang="zh-TW" altLang="en-US" sz="1800" dirty="0" smtClean="0">
                <a:solidFill>
                  <a:srgbClr val="7030A0"/>
                </a:solidFill>
              </a:rPr>
              <a:t> </a:t>
            </a:r>
            <a:r>
              <a:rPr lang="zh-TW" altLang="en-US" sz="18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18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童</a:t>
            </a:r>
            <a:r>
              <a:rPr lang="zh-TW" altLang="en-US" sz="18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軍、</a:t>
            </a:r>
            <a:r>
              <a:rPr lang="en-US" altLang="zh-TW" sz="18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PE)</a:t>
            </a:r>
          </a:p>
        </p:txBody>
      </p:sp>
      <p:sp>
        <p:nvSpPr>
          <p:cNvPr id="17" name="矩形 16"/>
          <p:cNvSpPr/>
          <p:nvPr/>
        </p:nvSpPr>
        <p:spPr>
          <a:xfrm>
            <a:off x="3245723" y="4477640"/>
            <a:ext cx="5040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dirty="0">
                <a:latin typeface="+mj-lt"/>
                <a:ea typeface="微軟正黑體" panose="020B0604030504040204" pitchFamily="34" charset="-120"/>
              </a:rPr>
              <a:t>English </a:t>
            </a:r>
            <a:r>
              <a:rPr lang="en-US" altLang="zh-TW" sz="1800" dirty="0" smtClean="0">
                <a:latin typeface="+mj-lt"/>
                <a:ea typeface="微軟正黑體" panose="020B0604030504040204" pitchFamily="34" charset="-120"/>
              </a:rPr>
              <a:t>L.A</a:t>
            </a:r>
            <a:r>
              <a:rPr lang="zh-TW" altLang="en-US" sz="1800" dirty="0">
                <a:latin typeface="+mj-lt"/>
                <a:ea typeface="微軟正黑體" panose="020B0604030504040204" pitchFamily="34" charset="-120"/>
              </a:rPr>
              <a:t> 、</a:t>
            </a:r>
            <a:r>
              <a:rPr lang="en-US" altLang="zh-TW" sz="1800" b="0" dirty="0" smtClean="0">
                <a:latin typeface="+mj-lt"/>
                <a:ea typeface="微軟正黑體" pitchFamily="34" charset="-120"/>
              </a:rPr>
              <a:t>Writing </a:t>
            </a:r>
            <a:r>
              <a:rPr lang="zh-TW" altLang="en-US" sz="1800" dirty="0" smtClean="0">
                <a:latin typeface="+mj-lt"/>
                <a:ea typeface="微軟正黑體" panose="020B0604030504040204" pitchFamily="34" charset="-120"/>
              </a:rPr>
              <a:t>、</a:t>
            </a:r>
            <a:r>
              <a:rPr lang="en-US" altLang="zh-TW" sz="1800" dirty="0">
                <a:latin typeface="+mj-lt"/>
              </a:rPr>
              <a:t>English Literature</a:t>
            </a:r>
            <a:r>
              <a:rPr lang="zh-TW" altLang="en-US" sz="1800" dirty="0" smtClean="0">
                <a:latin typeface="+mj-lt"/>
              </a:rPr>
              <a:t>、</a:t>
            </a:r>
            <a:endParaRPr lang="en-US" altLang="zh-TW" sz="1800" dirty="0" smtClean="0">
              <a:latin typeface="+mj-lt"/>
            </a:endParaRPr>
          </a:p>
          <a:p>
            <a:r>
              <a:rPr lang="en-US" altLang="zh-TW" sz="1800" b="0" dirty="0" smtClean="0">
                <a:latin typeface="+mj-lt"/>
                <a:ea typeface="微軟正黑體" panose="020B0604030504040204" pitchFamily="34" charset="-120"/>
              </a:rPr>
              <a:t>Math</a:t>
            </a:r>
            <a:r>
              <a:rPr lang="zh-TW" altLang="en-US" sz="1800" b="0" dirty="0" smtClean="0">
                <a:latin typeface="+mj-lt"/>
                <a:ea typeface="微軟正黑體" panose="020B0604030504040204" pitchFamily="34" charset="-120"/>
              </a:rPr>
              <a:t> 、</a:t>
            </a:r>
            <a:r>
              <a:rPr lang="en-US" altLang="zh-TW" sz="1800" b="0" dirty="0" smtClean="0">
                <a:latin typeface="+mj-lt"/>
                <a:ea typeface="微軟正黑體" panose="020B0604030504040204" pitchFamily="34" charset="-120"/>
              </a:rPr>
              <a:t>Science</a:t>
            </a:r>
            <a:r>
              <a:rPr lang="zh-TW" altLang="en-US" sz="1800" b="0" dirty="0" smtClean="0">
                <a:latin typeface="+mj-lt"/>
                <a:ea typeface="微軟正黑體" panose="020B0604030504040204" pitchFamily="34" charset="-120"/>
              </a:rPr>
              <a:t> 、</a:t>
            </a:r>
            <a:r>
              <a:rPr lang="en-US" altLang="zh-TW" sz="1800" b="0" dirty="0" smtClean="0">
                <a:latin typeface="+mj-lt"/>
                <a:ea typeface="微軟正黑體" panose="020B0604030504040204" pitchFamily="34" charset="-120"/>
              </a:rPr>
              <a:t>Social Studies</a:t>
            </a:r>
            <a:r>
              <a:rPr lang="zh-TW" altLang="en-US" sz="1800" b="0" dirty="0" smtClean="0">
                <a:latin typeface="+mj-lt"/>
                <a:ea typeface="微軟正黑體" panose="020B0604030504040204" pitchFamily="34" charset="-120"/>
              </a:rPr>
              <a:t> 、</a:t>
            </a:r>
            <a:endParaRPr lang="en-US" altLang="zh-TW" sz="1800" b="0" dirty="0" smtClean="0">
              <a:latin typeface="+mj-lt"/>
              <a:ea typeface="微軟正黑體" panose="020B0604030504040204" pitchFamily="34" charset="-120"/>
            </a:endParaRPr>
          </a:p>
          <a:p>
            <a:r>
              <a:rPr lang="en-US" altLang="zh-TW" sz="1800" b="0" dirty="0" smtClean="0">
                <a:latin typeface="+mj-lt"/>
                <a:ea typeface="微軟正黑體" panose="020B0604030504040204" pitchFamily="34" charset="-120"/>
              </a:rPr>
              <a:t>Second Foreign Languages</a:t>
            </a:r>
            <a:r>
              <a:rPr lang="zh-TW" altLang="en-US" sz="1800" b="0" dirty="0" smtClean="0">
                <a:latin typeface="+mj-lt"/>
                <a:ea typeface="微軟正黑體" pitchFamily="34" charset="-120"/>
              </a:rPr>
              <a:t>第二外國語</a:t>
            </a:r>
            <a:endParaRPr lang="zh-TW" altLang="en-US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字方塊 32"/>
          <p:cNvSpPr txBox="1"/>
          <p:nvPr/>
        </p:nvSpPr>
        <p:spPr>
          <a:xfrm>
            <a:off x="395536" y="188640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雙語班課程內涵</a:t>
            </a:r>
            <a:endParaRPr lang="zh-TW" altLang="en-US" sz="40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36"/>
          <p:cNvGrpSpPr/>
          <p:nvPr/>
        </p:nvGrpSpPr>
        <p:grpSpPr>
          <a:xfrm>
            <a:off x="899592" y="1772816"/>
            <a:ext cx="7488832" cy="4856074"/>
            <a:chOff x="1115616" y="1357898"/>
            <a:chExt cx="7488832" cy="5114602"/>
          </a:xfrm>
        </p:grpSpPr>
        <p:graphicFrame>
          <p:nvGraphicFramePr>
            <p:cNvPr id="41" name="資料庫圖表 40"/>
            <p:cNvGraphicFramePr/>
            <p:nvPr/>
          </p:nvGraphicFramePr>
          <p:xfrm>
            <a:off x="1901434" y="1357898"/>
            <a:ext cx="5786478" cy="423137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3" name="群組 23"/>
            <p:cNvGrpSpPr/>
            <p:nvPr/>
          </p:nvGrpSpPr>
          <p:grpSpPr>
            <a:xfrm>
              <a:off x="1115616" y="5949280"/>
              <a:ext cx="7488832" cy="523220"/>
              <a:chOff x="1331640" y="5733256"/>
              <a:chExt cx="7488832" cy="523220"/>
            </a:xfrm>
            <a:noFill/>
          </p:grpSpPr>
          <p:sp>
            <p:nvSpPr>
              <p:cNvPr id="47" name="文字方塊 46"/>
              <p:cNvSpPr txBox="1"/>
              <p:nvPr/>
            </p:nvSpPr>
            <p:spPr>
              <a:xfrm>
                <a:off x="1331640" y="5733256"/>
                <a:ext cx="1656184" cy="523220"/>
              </a:xfrm>
              <a:prstGeom prst="rect">
                <a:avLst/>
              </a:prstGeom>
              <a:grpFill/>
              <a:ln w="31750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800" dirty="0" smtClean="0">
                    <a:latin typeface="微軟正黑體" pitchFamily="34" charset="-120"/>
                    <a:ea typeface="微軟正黑體" pitchFamily="34" charset="-120"/>
                  </a:rPr>
                  <a:t>自主學習</a:t>
                </a:r>
                <a:endParaRPr lang="zh-TW" altLang="en-US" sz="28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8" name="文字方塊 47"/>
              <p:cNvSpPr txBox="1"/>
              <p:nvPr/>
            </p:nvSpPr>
            <p:spPr>
              <a:xfrm>
                <a:off x="3275856" y="5733256"/>
                <a:ext cx="1656184" cy="523220"/>
              </a:xfrm>
              <a:prstGeom prst="rect">
                <a:avLst/>
              </a:prstGeom>
              <a:grpFill/>
              <a:ln w="31750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800" dirty="0" smtClean="0">
                    <a:latin typeface="微軟正黑體" pitchFamily="34" charset="-120"/>
                    <a:ea typeface="微軟正黑體" pitchFamily="34" charset="-120"/>
                  </a:rPr>
                  <a:t>合作學習</a:t>
                </a:r>
                <a:endParaRPr lang="zh-TW" altLang="en-US" sz="28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9" name="文字方塊 48"/>
              <p:cNvSpPr txBox="1"/>
              <p:nvPr/>
            </p:nvSpPr>
            <p:spPr>
              <a:xfrm>
                <a:off x="5220072" y="5733256"/>
                <a:ext cx="1656184" cy="523220"/>
              </a:xfrm>
              <a:prstGeom prst="rect">
                <a:avLst/>
              </a:prstGeom>
              <a:grpFill/>
              <a:ln w="31750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800" dirty="0" smtClean="0">
                    <a:latin typeface="微軟正黑體" pitchFamily="34" charset="-120"/>
                    <a:ea typeface="微軟正黑體" pitchFamily="34" charset="-120"/>
                  </a:rPr>
                  <a:t>體驗學習</a:t>
                </a:r>
                <a:endParaRPr lang="zh-TW" altLang="en-US" sz="28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50" name="文字方塊 49"/>
              <p:cNvSpPr txBox="1"/>
              <p:nvPr/>
            </p:nvSpPr>
            <p:spPr>
              <a:xfrm>
                <a:off x="7164288" y="5733256"/>
                <a:ext cx="1656184" cy="523220"/>
              </a:xfrm>
              <a:prstGeom prst="rect">
                <a:avLst/>
              </a:prstGeom>
              <a:grpFill/>
              <a:ln w="31750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800" dirty="0" smtClean="0">
                    <a:latin typeface="微軟正黑體" pitchFamily="34" charset="-120"/>
                    <a:ea typeface="微軟正黑體" pitchFamily="34" charset="-120"/>
                  </a:rPr>
                  <a:t>探究學習</a:t>
                </a:r>
                <a:endParaRPr lang="zh-TW" altLang="en-US" sz="28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46" name="向上箭號 45"/>
            <p:cNvSpPr/>
            <p:nvPr/>
          </p:nvSpPr>
          <p:spPr>
            <a:xfrm>
              <a:off x="4644008" y="5517232"/>
              <a:ext cx="288032" cy="288032"/>
            </a:xfrm>
            <a:prstGeom prst="up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51" name="文字方塊 50"/>
          <p:cNvSpPr txBox="1"/>
          <p:nvPr/>
        </p:nvSpPr>
        <p:spPr>
          <a:xfrm>
            <a:off x="410068" y="907784"/>
            <a:ext cx="8424936" cy="523220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品格力、雙語力、思考力、表達力、關懷力、創造力</a:t>
            </a:r>
            <a:endParaRPr lang="zh-TW" altLang="en-US" sz="28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2" name="向上箭號 51"/>
          <p:cNvSpPr/>
          <p:nvPr/>
        </p:nvSpPr>
        <p:spPr>
          <a:xfrm>
            <a:off x="4427984" y="1484784"/>
            <a:ext cx="288032" cy="288032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3384376" cy="1143000"/>
          </a:xfrm>
        </p:spPr>
        <p:txBody>
          <a:bodyPr/>
          <a:lstStyle/>
          <a:p>
            <a:pPr algn="l"/>
            <a:r>
              <a:rPr lang="zh-TW" altLang="en-US" sz="4000" b="1" kern="12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適性分組學習</a:t>
            </a:r>
          </a:p>
        </p:txBody>
      </p:sp>
      <p:graphicFrame>
        <p:nvGraphicFramePr>
          <p:cNvPr id="5" name="图示 5"/>
          <p:cNvGraphicFramePr/>
          <p:nvPr>
            <p:extLst>
              <p:ext uri="{D42A27DB-BD31-4B8C-83A1-F6EECF244321}">
                <p14:modId xmlns:p14="http://schemas.microsoft.com/office/powerpoint/2010/main" val="3124359105"/>
              </p:ext>
            </p:extLst>
          </p:nvPr>
        </p:nvGraphicFramePr>
        <p:xfrm>
          <a:off x="611560" y="1419622"/>
          <a:ext cx="7992888" cy="4961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1907704" y="404664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重視思考與探究</a:t>
            </a:r>
            <a:endParaRPr lang="en-US" altLang="zh-TW" sz="2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的學科教學</a:t>
            </a:r>
            <a:endParaRPr lang="zh-TW" altLang="en-US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0" y="1412776"/>
            <a:ext cx="4572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defRPr/>
            </a:pPr>
            <a:endParaRPr lang="en-US" altLang="zh-TW" sz="32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defRPr/>
            </a:pP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32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強調</a:t>
            </a:r>
            <a:endParaRPr lang="en-US" altLang="zh-TW" sz="3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defRPr/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   與生活連結</a:t>
            </a:r>
            <a:r>
              <a:rPr lang="zh-TW" altLang="en-US" sz="32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3200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defRPr/>
            </a:pPr>
            <a:r>
              <a:rPr lang="zh-TW" altLang="en-US" sz="32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endParaRPr lang="en-US" altLang="zh-TW" sz="3200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defRPr/>
            </a:pPr>
            <a:r>
              <a:rPr lang="en-US" altLang="zh-TW" sz="32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32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著重</a:t>
            </a:r>
            <a:endParaRPr lang="en-US" altLang="zh-TW" sz="3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defRPr/>
            </a:pPr>
            <a:r>
              <a:rPr lang="zh-TW" altLang="en-US" sz="32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推理操作及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defRPr/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   應用的探就歷程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defRPr/>
            </a:pPr>
            <a:endParaRPr lang="en-US" altLang="zh-TW" sz="3200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defRPr/>
            </a:pPr>
            <a:r>
              <a:rPr lang="en-US" altLang="zh-TW" sz="32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32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強化</a:t>
            </a:r>
            <a:endParaRPr lang="en-US" altLang="zh-TW" sz="3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defRPr/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   資訊能力運用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defRPr/>
            </a:pPr>
            <a:endParaRPr lang="en-US" altLang="zh-TW" sz="32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en-US" altLang="zh-TW" sz="32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251520" y="-819472"/>
            <a:ext cx="3240360" cy="3524814"/>
            <a:chOff x="-249836" y="560098"/>
            <a:chExt cx="3524814" cy="3524814"/>
          </a:xfrm>
        </p:grpSpPr>
        <p:sp>
          <p:nvSpPr>
            <p:cNvPr id="13" name="圓形圖 12"/>
            <p:cNvSpPr/>
            <p:nvPr/>
          </p:nvSpPr>
          <p:spPr>
            <a:xfrm>
              <a:off x="-249836" y="560098"/>
              <a:ext cx="3524814" cy="3524814"/>
            </a:xfrm>
            <a:prstGeom prst="pie">
              <a:avLst>
                <a:gd name="adj1" fmla="val 9000000"/>
                <a:gd name="adj2" fmla="val 1260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形圖 4"/>
            <p:cNvSpPr/>
            <p:nvPr/>
          </p:nvSpPr>
          <p:spPr>
            <a:xfrm>
              <a:off x="-81988" y="1986808"/>
              <a:ext cx="965127" cy="6923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800" b="1" kern="1200" dirty="0" smtClean="0">
                  <a:latin typeface="微軟正黑體" pitchFamily="34" charset="-120"/>
                  <a:ea typeface="微軟正黑體" pitchFamily="34" charset="-120"/>
                </a:rPr>
                <a:t>基礎課程</a:t>
              </a:r>
              <a:endParaRPr lang="zh-TW" altLang="en-US" sz="2800" b="1" kern="1200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1550" y="1225550"/>
            <a:ext cx="56324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833664"/>
            <a:ext cx="255571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矩形 6"/>
          <p:cNvSpPr>
            <a:spLocks noChangeArrowheads="1"/>
          </p:cNvSpPr>
          <p:nvPr/>
        </p:nvSpPr>
        <p:spPr bwMode="auto">
          <a:xfrm>
            <a:off x="827584" y="1124744"/>
            <a:ext cx="4572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altLang="zh-TW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zh-TW" altLang="en-US" sz="3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依程度</a:t>
            </a:r>
            <a:r>
              <a:rPr lang="zh-TW" altLang="en-US" sz="32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分級學習</a:t>
            </a:r>
            <a:endParaRPr lang="en-US" altLang="zh-TW" sz="32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zh-TW" altLang="en-US" sz="32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中外師分級授課</a:t>
            </a:r>
            <a:endParaRPr lang="en-US" altLang="zh-TW" sz="32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zh-TW" altLang="en-US" sz="3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個別化數位學習導入</a:t>
            </a:r>
            <a:endParaRPr lang="en-US" altLang="zh-TW" sz="32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zh-TW" altLang="en-US" sz="32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九年級會考輔導</a:t>
            </a:r>
            <a:endParaRPr lang="en-US" altLang="zh-TW" sz="32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en-US" altLang="zh-TW" sz="32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en-US" altLang="zh-TW" sz="32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47" name="圖片 14" descr="0825-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3898900"/>
            <a:ext cx="4287838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1907704" y="908720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國際接軌的英語教學</a:t>
            </a:r>
            <a:endParaRPr lang="zh-TW" altLang="en-US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251520" y="-819472"/>
            <a:ext cx="3240360" cy="3524814"/>
            <a:chOff x="-249836" y="560098"/>
            <a:chExt cx="3524814" cy="3524814"/>
          </a:xfrm>
          <a:solidFill>
            <a:schemeClr val="accent6">
              <a:lumMod val="50000"/>
            </a:schemeClr>
          </a:solidFill>
        </p:grpSpPr>
        <p:sp>
          <p:nvSpPr>
            <p:cNvPr id="13" name="圓形圖 12"/>
            <p:cNvSpPr/>
            <p:nvPr/>
          </p:nvSpPr>
          <p:spPr>
            <a:xfrm>
              <a:off x="-249836" y="560098"/>
              <a:ext cx="3524814" cy="3524814"/>
            </a:xfrm>
            <a:prstGeom prst="pie">
              <a:avLst>
                <a:gd name="adj1" fmla="val 9000000"/>
                <a:gd name="adj2" fmla="val 12600000"/>
              </a:avLst>
            </a:prstGeom>
            <a:solidFill>
              <a:srgbClr val="FF0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形圖 4"/>
            <p:cNvSpPr/>
            <p:nvPr/>
          </p:nvSpPr>
          <p:spPr>
            <a:xfrm>
              <a:off x="-81988" y="1986808"/>
              <a:ext cx="965127" cy="692374"/>
            </a:xfrm>
            <a:prstGeom prst="rect">
              <a:avLst/>
            </a:prstGeom>
            <a:solidFill>
              <a:srgbClr val="FF000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英語</a:t>
              </a:r>
              <a:r>
                <a:rPr lang="zh-TW" altLang="en-US" sz="2800" b="1" kern="1200" dirty="0" smtClean="0">
                  <a:latin typeface="微軟正黑體" pitchFamily="34" charset="-120"/>
                  <a:ea typeface="微軟正黑體" pitchFamily="34" charset="-120"/>
                </a:rPr>
                <a:t>課程</a:t>
              </a:r>
              <a:endParaRPr lang="zh-TW" altLang="en-US" sz="2800" b="1" kern="1200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12" name="Picture 2" descr="Related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1412776"/>
            <a:ext cx="1881400" cy="2513433"/>
          </a:xfrm>
          <a:prstGeom prst="rect">
            <a:avLst/>
          </a:prstGeom>
          <a:noFill/>
        </p:spPr>
      </p:pic>
      <p:pic>
        <p:nvPicPr>
          <p:cNvPr id="16" name="Picture 7" descr="T:\HCID-新竹康橋國際處\【Personal Folder個人資料夾】\ID Office Staff\Emily Chuang\【OP Program PowerPoint】\images\Escalate 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3861048"/>
            <a:ext cx="2592288" cy="3168352"/>
          </a:xfrm>
          <a:prstGeom prst="rect">
            <a:avLst/>
          </a:prstGeom>
          <a:noFill/>
        </p:spPr>
      </p:pic>
      <p:pic>
        <p:nvPicPr>
          <p:cNvPr id="15" name="Picture 2" descr="T:\HCID-新竹康橋國際處\【Personal Folder個人資料夾】\ID Office Staff\Emily Chuang\【OP Program PowerPoint】\images\OP7_EL_LIT_COVER_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861048"/>
            <a:ext cx="2434125" cy="2996952"/>
          </a:xfrm>
          <a:prstGeom prst="rect">
            <a:avLst/>
          </a:prstGeom>
          <a:noFill/>
        </p:spPr>
      </p:pic>
      <p:pic>
        <p:nvPicPr>
          <p:cNvPr id="18" name="Shape 78" descr="the giver.jpg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1268760"/>
            <a:ext cx="1944216" cy="271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C:\Users\emilyhuang\Desktop\國中英語教材\華碩1211 94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5559958" y="1337881"/>
            <a:ext cx="2664297" cy="223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flipV="1">
            <a:off x="0" y="1272024"/>
            <a:ext cx="9144000" cy="192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07504" y="607905"/>
            <a:ext cx="7992888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zh-TW" altLang="en-US" sz="40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英語教學活動  </a:t>
            </a:r>
            <a:r>
              <a:rPr lang="zh-TW" altLang="en-US" b="1" u="sng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Playfair Display"/>
              </a:rPr>
              <a:t>英語班際競賽</a:t>
            </a:r>
            <a:endParaRPr lang="en-US" altLang="zh-TW" b="1" u="sng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348880"/>
            <a:ext cx="69847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0">
              <a:lnSpc>
                <a:spcPct val="150000"/>
              </a:lnSpc>
              <a:spcBef>
                <a:spcPts val="600"/>
              </a:spcBef>
              <a:buClr>
                <a:srgbClr val="000000"/>
              </a:buClr>
              <a:buSzPct val="46000"/>
            </a:pP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提升學生的英語表達能力</a:t>
            </a:r>
            <a:endParaRPr lang="en-US" altLang="zh-TW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60000" lvl="0">
              <a:lnSpc>
                <a:spcPct val="150000"/>
              </a:lnSpc>
              <a:spcBef>
                <a:spcPts val="600"/>
              </a:spcBef>
              <a:buClr>
                <a:srgbClr val="000000"/>
              </a:buClr>
              <a:buSzPct val="46000"/>
            </a:pPr>
            <a:r>
              <a:rPr lang="zh-TW" altLang="en-US" b="1" dirty="0" smtClean="0">
                <a:solidFill>
                  <a:srgbClr val="EEB412"/>
                </a:solidFill>
                <a:latin typeface="微軟正黑體" pitchFamily="34" charset="-120"/>
                <a:ea typeface="微軟正黑體" pitchFamily="34" charset="-120"/>
              </a:rPr>
              <a:t>提供多樣化的跨領域學習</a:t>
            </a:r>
            <a:endParaRPr lang="en-US" altLang="zh-TW" b="1" dirty="0" smtClean="0">
              <a:solidFill>
                <a:srgbClr val="EEB41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60000">
              <a:lnSpc>
                <a:spcPct val="150000"/>
              </a:lnSpc>
              <a:spcBef>
                <a:spcPts val="600"/>
              </a:spcBef>
              <a:buClr>
                <a:srgbClr val="000000"/>
              </a:buClr>
              <a:buSzPct val="46000"/>
            </a:pPr>
            <a:r>
              <a:rPr lang="zh-TW" altLang="en-US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  <a:cs typeface="Narkisim" pitchFamily="34" charset="-79"/>
              </a:rPr>
              <a:t>培養創意思維及團隊合作</a:t>
            </a:r>
            <a:endParaRPr lang="en-US" altLang="zh-TW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  <a:cs typeface="Narkisim" pitchFamily="34" charset="-79"/>
            </a:endParaRPr>
          </a:p>
          <a:p>
            <a:pPr marL="360000" lvl="0">
              <a:lnSpc>
                <a:spcPct val="150000"/>
              </a:lnSpc>
              <a:spcBef>
                <a:spcPts val="600"/>
              </a:spcBef>
              <a:buClr>
                <a:srgbClr val="000000"/>
              </a:buClr>
              <a:buSzPct val="46000"/>
            </a:pP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Narkisim" pitchFamily="34" charset="-79"/>
              </a:rPr>
              <a:t>結合媒體運用與科技能力</a:t>
            </a:r>
            <a:endParaRPr lang="en-US" altLang="zh-TW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Narkisim" pitchFamily="34" charset="-79"/>
            </a:endParaRPr>
          </a:p>
          <a:p>
            <a:pPr marL="360000" lvl="0">
              <a:lnSpc>
                <a:spcPct val="150000"/>
              </a:lnSpc>
              <a:spcBef>
                <a:spcPts val="600"/>
              </a:spcBef>
              <a:buClr>
                <a:srgbClr val="000000"/>
              </a:buClr>
              <a:buSzPct val="46000"/>
            </a:pPr>
            <a:r>
              <a:rPr lang="zh-TW" altLang="en-US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Narkisim" pitchFamily="34" charset="-79"/>
              </a:rPr>
              <a:t>呈現多元化短片發表技能</a:t>
            </a:r>
            <a:endParaRPr lang="en-US" altLang="zh-TW" b="1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  <a:cs typeface="Narkisim" pitchFamily="34" charset="-79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412776"/>
            <a:ext cx="3919290" cy="504056"/>
          </a:xfrm>
          <a:prstGeom prst="rect">
            <a:avLst/>
          </a:prstGeom>
        </p:spPr>
        <p:txBody>
          <a:bodyPr/>
          <a:lstStyle/>
          <a:p>
            <a:pPr lvl="0" algn="ctr">
              <a:buClr>
                <a:srgbClr val="000000"/>
              </a:buClr>
              <a:buSzPct val="46000"/>
            </a:pPr>
            <a:r>
              <a:rPr lang="zh-TW" altLang="en-US" sz="3200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Narkisim" pitchFamily="34" charset="-79"/>
              </a:rPr>
              <a:t>多媒體短片發表會</a:t>
            </a:r>
            <a:endParaRPr lang="en-US" altLang="zh-TW" sz="3200" b="1" dirty="0">
              <a:solidFill>
                <a:schemeClr val="accent6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Narkisim" pitchFamily="34" charset="-79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2165" r="8940" b="13388"/>
          <a:stretch/>
        </p:blipFill>
        <p:spPr bwMode="auto">
          <a:xfrm rot="245473">
            <a:off x="4726585" y="1467022"/>
            <a:ext cx="3979374" cy="2457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E:\20190326-1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r="13941" b="8428"/>
          <a:stretch/>
        </p:blipFill>
        <p:spPr bwMode="auto">
          <a:xfrm rot="21376064">
            <a:off x="4433822" y="3951922"/>
            <a:ext cx="3935876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0342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3"/>
          <p:cNvGrpSpPr/>
          <p:nvPr/>
        </p:nvGrpSpPr>
        <p:grpSpPr>
          <a:xfrm>
            <a:off x="1907704" y="0"/>
            <a:ext cx="2808312" cy="1584176"/>
            <a:chOff x="304800" y="7539"/>
            <a:chExt cx="4267200" cy="67896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" name="圓角矩形 4"/>
            <p:cNvSpPr/>
            <p:nvPr/>
          </p:nvSpPr>
          <p:spPr>
            <a:xfrm>
              <a:off x="304800" y="7539"/>
              <a:ext cx="4267200" cy="6789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圓角矩形 4"/>
            <p:cNvSpPr/>
            <p:nvPr/>
          </p:nvSpPr>
          <p:spPr>
            <a:xfrm>
              <a:off x="337944" y="40683"/>
              <a:ext cx="4200912" cy="6126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300" b="1" kern="1200" dirty="0" smtClean="0">
                  <a:latin typeface="微軟正黑體" pitchFamily="34" charset="-120"/>
                  <a:ea typeface="微軟正黑體" pitchFamily="34" charset="-120"/>
                </a:rPr>
                <a:t>融入</a:t>
              </a:r>
              <a:r>
                <a:rPr lang="en-US" altLang="zh-TW" sz="2300" b="1" kern="1200" dirty="0" smtClean="0">
                  <a:latin typeface="微軟正黑體" pitchFamily="34" charset="-120"/>
                  <a:ea typeface="微軟正黑體" pitchFamily="34" charset="-120"/>
                </a:rPr>
                <a:t>steam</a:t>
              </a:r>
              <a:r>
                <a:rPr lang="zh-TW" altLang="en-US" sz="2300" b="1" kern="1200" dirty="0" smtClean="0">
                  <a:latin typeface="微軟正黑體" pitchFamily="34" charset="-120"/>
                  <a:ea typeface="微軟正黑體" pitchFamily="34" charset="-120"/>
                </a:rPr>
                <a:t>概念</a:t>
              </a:r>
              <a:endParaRPr lang="en-US" altLang="zh-TW" sz="2300" b="1" kern="1200" dirty="0" smtClean="0">
                <a:latin typeface="微軟正黑體" pitchFamily="34" charset="-120"/>
                <a:ea typeface="微軟正黑體" pitchFamily="34" charset="-120"/>
              </a:endParaRPr>
            </a:p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300" b="1" dirty="0" err="1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G7</a:t>
              </a:r>
              <a:r>
                <a:rPr lang="zh-TW" altLang="en-US" sz="23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原力光劍</a:t>
              </a:r>
              <a:endParaRPr lang="zh-TW" altLang="en-US" sz="2300" b="1" kern="1200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aphicFrame>
        <p:nvGraphicFramePr>
          <p:cNvPr id="7" name="資料庫圖表 6"/>
          <p:cNvGraphicFramePr/>
          <p:nvPr/>
        </p:nvGraphicFramePr>
        <p:xfrm>
          <a:off x="1043608" y="260648"/>
          <a:ext cx="7433648" cy="6597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矩形 7"/>
          <p:cNvSpPr/>
          <p:nvPr/>
        </p:nvSpPr>
        <p:spPr>
          <a:xfrm>
            <a:off x="5652120" y="980728"/>
            <a:ext cx="2908820" cy="461665"/>
          </a:xfrm>
          <a:prstGeom prst="rect">
            <a:avLst/>
          </a:prstGeom>
          <a:solidFill>
            <a:srgbClr val="66FF9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latin typeface="華康POP1體W5" pitchFamily="81" charset="-120"/>
                <a:ea typeface="華康POP1體W5" pitchFamily="81" charset="-120"/>
              </a:rPr>
              <a:t>LED</a:t>
            </a:r>
            <a:r>
              <a:rPr lang="zh-TW" altLang="en-US" sz="2400" dirty="0" smtClean="0">
                <a:latin typeface="華康POP1體W5" pitchFamily="81" charset="-120"/>
                <a:ea typeface="華康POP1體W5" pitchFamily="81" charset="-120"/>
              </a:rPr>
              <a:t>控制開發板操作</a:t>
            </a:r>
            <a:endParaRPr lang="zh-TW" altLang="en-US" sz="2400" dirty="0">
              <a:latin typeface="華康POP1體W5" pitchFamily="81" charset="-120"/>
              <a:ea typeface="華康POP1體W5" pitchFamily="81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86645" y="3619503"/>
            <a:ext cx="1723549" cy="830997"/>
          </a:xfrm>
          <a:prstGeom prst="rect">
            <a:avLst/>
          </a:prstGeom>
          <a:solidFill>
            <a:srgbClr val="66FF99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zh-TW" altLang="en-US" sz="2400" dirty="0" smtClean="0">
                <a:latin typeface="華康POP1體W5" pitchFamily="81" charset="-120"/>
                <a:ea typeface="華康POP1體W5" pitchFamily="81" charset="-120"/>
              </a:rPr>
              <a:t>開發板操作</a:t>
            </a:r>
            <a:endParaRPr lang="en-US" altLang="zh-TW" sz="2400" dirty="0" smtClean="0">
              <a:latin typeface="華康POP1體W5" pitchFamily="81" charset="-120"/>
              <a:ea typeface="華康POP1體W5" pitchFamily="81" charset="-120"/>
            </a:endParaRPr>
          </a:p>
          <a:p>
            <a:r>
              <a:rPr lang="en-US" altLang="zh-TW" sz="2400" dirty="0" err="1" smtClean="0">
                <a:latin typeface="華康POP1體W5" pitchFamily="81" charset="-120"/>
                <a:ea typeface="華康POP1體W5" pitchFamily="81" charset="-120"/>
              </a:rPr>
              <a:t>2D</a:t>
            </a:r>
            <a:r>
              <a:rPr lang="zh-TW" altLang="en-US" sz="2400" dirty="0" smtClean="0">
                <a:latin typeface="華康POP1體W5" pitchFamily="81" charset="-120"/>
                <a:ea typeface="華康POP1體W5" pitchFamily="81" charset="-120"/>
              </a:rPr>
              <a:t>建模</a:t>
            </a:r>
            <a:endParaRPr lang="zh-TW" altLang="en-US" sz="2400" dirty="0">
              <a:latin typeface="華康POP1體W5" pitchFamily="81" charset="-120"/>
              <a:ea typeface="華康POP1體W5" pitchFamily="81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092280" y="5589241"/>
            <a:ext cx="2031325" cy="830997"/>
          </a:xfrm>
          <a:prstGeom prst="rect">
            <a:avLst/>
          </a:prstGeom>
          <a:solidFill>
            <a:srgbClr val="66FF99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zh-TW" altLang="en-US" sz="2400" dirty="0" smtClean="0">
                <a:latin typeface="華康POP1體W5" pitchFamily="81" charset="-120"/>
                <a:ea typeface="華康POP1體W5" pitchFamily="81" charset="-120"/>
              </a:rPr>
              <a:t>光劍模型建模</a:t>
            </a:r>
            <a:endParaRPr lang="en-US" altLang="zh-TW" sz="2400" dirty="0" smtClean="0">
              <a:latin typeface="華康POP1體W5" pitchFamily="81" charset="-120"/>
              <a:ea typeface="華康POP1體W5" pitchFamily="81" charset="-120"/>
            </a:endParaRPr>
          </a:p>
          <a:p>
            <a:r>
              <a:rPr lang="zh-TW" altLang="en-US" sz="2400" dirty="0" smtClean="0">
                <a:latin typeface="華康POP1體W5" pitchFamily="81" charset="-120"/>
                <a:ea typeface="華康POP1體W5" pitchFamily="81" charset="-120"/>
              </a:rPr>
              <a:t>工具使用</a:t>
            </a:r>
            <a:endParaRPr lang="zh-TW" altLang="en-US" sz="2400" dirty="0">
              <a:latin typeface="華康POP1體W5" pitchFamily="81" charset="-120"/>
              <a:ea typeface="華康POP1體W5" pitchFamily="81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27584" y="5661248"/>
            <a:ext cx="1415772" cy="830997"/>
          </a:xfrm>
          <a:prstGeom prst="rect">
            <a:avLst/>
          </a:prstGeom>
          <a:solidFill>
            <a:srgbClr val="66FF99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2400" dirty="0" smtClean="0">
                <a:latin typeface="華康POP1體W5" pitchFamily="81" charset="-120"/>
                <a:ea typeface="華康POP1體W5" pitchFamily="81" charset="-120"/>
              </a:rPr>
              <a:t>光劍</a:t>
            </a:r>
            <a:endParaRPr lang="en-US" altLang="zh-TW" sz="2400" dirty="0" smtClean="0">
              <a:latin typeface="華康POP1體W5" pitchFamily="81" charset="-120"/>
              <a:ea typeface="華康POP1體W5" pitchFamily="81" charset="-120"/>
            </a:endParaRPr>
          </a:p>
          <a:p>
            <a:pPr algn="ctr"/>
            <a:r>
              <a:rPr lang="zh-TW" altLang="en-US" sz="2400" dirty="0" smtClean="0">
                <a:latin typeface="華康POP1體W5" pitchFamily="81" charset="-120"/>
                <a:ea typeface="華康POP1體W5" pitchFamily="81" charset="-120"/>
              </a:rPr>
              <a:t>樣式設計</a:t>
            </a:r>
            <a:endParaRPr lang="zh-TW" altLang="en-US" sz="2400" dirty="0">
              <a:latin typeface="華康POP1體W5" pitchFamily="81" charset="-120"/>
              <a:ea typeface="華康POP1體W5" pitchFamily="81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3528" y="3645024"/>
            <a:ext cx="1415772" cy="830997"/>
          </a:xfrm>
          <a:prstGeom prst="rect">
            <a:avLst/>
          </a:prstGeom>
          <a:solidFill>
            <a:srgbClr val="66FF99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zh-TW" altLang="en-US" sz="2400" dirty="0" smtClean="0">
                <a:latin typeface="華康POP1體W5" pitchFamily="81" charset="-120"/>
                <a:ea typeface="華康POP1體W5" pitchFamily="81" charset="-120"/>
              </a:rPr>
              <a:t>電路原理</a:t>
            </a:r>
            <a:endParaRPr lang="en-US" altLang="zh-TW" sz="2400" dirty="0" smtClean="0">
              <a:latin typeface="華康POP1體W5" pitchFamily="81" charset="-120"/>
              <a:ea typeface="華康POP1體W5" pitchFamily="81" charset="-120"/>
            </a:endParaRPr>
          </a:p>
          <a:p>
            <a:r>
              <a:rPr lang="zh-TW" altLang="en-US" sz="2400" dirty="0" smtClean="0">
                <a:latin typeface="華康POP1體W5" pitchFamily="81" charset="-120"/>
                <a:ea typeface="華康POP1體W5" pitchFamily="81" charset="-120"/>
              </a:rPr>
              <a:t>邏輯思考</a:t>
            </a:r>
            <a:endParaRPr lang="zh-TW" altLang="en-US" sz="2400" dirty="0">
              <a:latin typeface="華康POP1體W5" pitchFamily="81" charset="-120"/>
              <a:ea typeface="華康POP1體W5" pitchFamily="81" charset="-120"/>
            </a:endParaRPr>
          </a:p>
        </p:txBody>
      </p:sp>
      <p:sp>
        <p:nvSpPr>
          <p:cNvPr id="13" name="圓形圖 12"/>
          <p:cNvSpPr/>
          <p:nvPr/>
        </p:nvSpPr>
        <p:spPr>
          <a:xfrm>
            <a:off x="251520" y="-819472"/>
            <a:ext cx="3240360" cy="3524814"/>
          </a:xfrm>
          <a:prstGeom prst="pie">
            <a:avLst>
              <a:gd name="adj1" fmla="val 9000000"/>
              <a:gd name="adj2" fmla="val 12600000"/>
            </a:avLst>
          </a:prstGeom>
          <a:solidFill>
            <a:srgbClr val="FFC0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圓形圖 4"/>
          <p:cNvSpPr/>
          <p:nvPr/>
        </p:nvSpPr>
        <p:spPr>
          <a:xfrm>
            <a:off x="405823" y="607238"/>
            <a:ext cx="853809" cy="589514"/>
          </a:xfrm>
          <a:prstGeom prst="rect">
            <a:avLst/>
          </a:prstGeom>
          <a:solidFill>
            <a:srgbClr val="FFC0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5560" tIns="35560" rIns="35560" bIns="3556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創客課程</a:t>
            </a:r>
            <a:endParaRPr lang="zh-TW" altLang="en-US" sz="2800" b="1" kern="1200" dirty="0">
              <a:solidFill>
                <a:schemeClr val="accent6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圖片 3" descr="144238_mediu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文字方塊 4"/>
          <p:cNvSpPr txBox="1">
            <a:spLocks noChangeArrowheads="1"/>
          </p:cNvSpPr>
          <p:nvPr/>
        </p:nvSpPr>
        <p:spPr bwMode="auto">
          <a:xfrm>
            <a:off x="0" y="4437112"/>
            <a:ext cx="9144000" cy="223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TW" altLang="en-US" sz="3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每週</a:t>
            </a:r>
            <a:r>
              <a:rPr lang="en-US" altLang="zh-TW" sz="3200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3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堂體育課、</a:t>
            </a:r>
            <a:r>
              <a:rPr lang="en-US" altLang="zh-TW" sz="3200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3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堂游泳課</a:t>
            </a:r>
            <a:endParaRPr lang="en-US" altLang="zh-TW" sz="3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ts val="600"/>
              </a:spcBef>
            </a:pPr>
            <a:r>
              <a:rPr lang="zh-TW" altLang="en-US" sz="3200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創</a:t>
            </a:r>
            <a:r>
              <a:rPr lang="zh-TW" altLang="en-US" sz="3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客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、社團、藝文、綜合課程</a:t>
            </a:r>
            <a:endParaRPr lang="en-US" altLang="zh-TW" sz="3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ts val="600"/>
              </a:spcBef>
            </a:pPr>
            <a:r>
              <a:rPr lang="zh-TW" altLang="en-US" sz="3200" u="sng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絕不停課、補課</a:t>
            </a:r>
            <a:r>
              <a:rPr lang="zh-TW" altLang="en-US" sz="3200" u="sng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或考試</a:t>
            </a:r>
            <a:endParaRPr lang="en-US" altLang="zh-TW" sz="3200" u="sng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600"/>
              </a:spcBef>
            </a:pP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131840" y="476672"/>
            <a:ext cx="6264696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zh-TW" altLang="en-US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探索，是學習成長最快的方式！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Line 9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50825" y="260350"/>
            <a:ext cx="7345363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altLang="zh-TW" sz="4800" b="1" kern="0" dirty="0">
              <a:solidFill>
                <a:srgbClr val="800080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68612" name="文字方塊 8"/>
          <p:cNvSpPr txBox="1">
            <a:spLocks noChangeArrowheads="1"/>
          </p:cNvSpPr>
          <p:nvPr/>
        </p:nvSpPr>
        <p:spPr bwMode="auto">
          <a:xfrm>
            <a:off x="0" y="548680"/>
            <a:ext cx="5651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40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王漢宗中隸書繁"/>
              </a:rPr>
              <a:t>走出教室 學習更精彩</a:t>
            </a:r>
            <a:endParaRPr kumimoji="0" lang="zh-TW" altLang="en-US" sz="40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王漢宗中隸書繁"/>
            </a:endParaRPr>
          </a:p>
        </p:txBody>
      </p:sp>
      <p:pic>
        <p:nvPicPr>
          <p:cNvPr id="68613" name="Picture 2" descr="D:\我的圖片\KCBS\四大活動\P1090813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t="10582"/>
          <a:stretch>
            <a:fillRect/>
          </a:stretch>
        </p:blipFill>
        <p:spPr bwMode="auto">
          <a:xfrm>
            <a:off x="0" y="1268413"/>
            <a:ext cx="2665413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2" descr="J:\環台\IMG_93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8938" y="1268413"/>
            <a:ext cx="367506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6" name="Picture 2" descr="C:\Documents and Settings\jameswu\桌面\康橋 (2)\志工 郭柏均\照片\AAA_0379.JP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997200"/>
            <a:ext cx="315277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902200"/>
            <a:ext cx="313213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8" name="圖片 5" descr="擷取.PNG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35600" y="2997200"/>
            <a:ext cx="3708400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9" name="Picture 2" descr="J:\康橋照片牆-2013\G9國際教育旅行\照片牆G9國際教育旅行橫-1.jpg">
            <a:hlinkClick r:id="rId11" action="ppaction://hlinkfile"/>
          </p:cNvPr>
          <p:cNvPicPr>
            <a:picLocks noChangeAspect="1" noChangeArrowheads="1"/>
          </p:cNvPicPr>
          <p:nvPr/>
        </p:nvPicPr>
        <p:blipFill>
          <a:blip r:embed="rId12" cstate="print"/>
          <a:srcRect t="4124" b="9264"/>
          <a:stretch>
            <a:fillRect/>
          </a:stretch>
        </p:blipFill>
        <p:spPr bwMode="auto">
          <a:xfrm>
            <a:off x="3132138" y="4725144"/>
            <a:ext cx="2944205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1" name="Picture 2" descr="D:\我的圖片\KCBS\才藝\DSC_470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84168" y="4825582"/>
            <a:ext cx="3059832" cy="2032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圖片 9" descr="D7X_4399.jpg">
            <a:hlinkClick r:id="rId14" action="ppaction://hlinkfile"/>
          </p:cNvPr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27784" y="1268761"/>
            <a:ext cx="2880320" cy="184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群組 13"/>
          <p:cNvGrpSpPr/>
          <p:nvPr/>
        </p:nvGrpSpPr>
        <p:grpSpPr>
          <a:xfrm>
            <a:off x="3419872" y="3068960"/>
            <a:ext cx="1872208" cy="1800200"/>
            <a:chOff x="3096345" y="2063746"/>
            <a:chExt cx="1512164" cy="1574202"/>
          </a:xfrm>
          <a:solidFill>
            <a:schemeClr val="accent2">
              <a:lumMod val="5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橢圓 14"/>
            <p:cNvSpPr/>
            <p:nvPr/>
          </p:nvSpPr>
          <p:spPr>
            <a:xfrm>
              <a:off x="3096345" y="2063746"/>
              <a:ext cx="1512164" cy="1574202"/>
            </a:xfrm>
            <a:prstGeom prst="ellipse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橢圓 4"/>
            <p:cNvSpPr/>
            <p:nvPr/>
          </p:nvSpPr>
          <p:spPr>
            <a:xfrm>
              <a:off x="3317796" y="2294282"/>
              <a:ext cx="1069262" cy="11131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G.R.E.A.T.</a:t>
              </a:r>
              <a:endParaRPr lang="zh-TW" altLang="en-US" sz="2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44"/>
          <p:cNvGrpSpPr>
            <a:grpSpLocks/>
          </p:cNvGrpSpPr>
          <p:nvPr/>
        </p:nvGrpSpPr>
        <p:grpSpPr bwMode="auto">
          <a:xfrm>
            <a:off x="466742" y="908720"/>
            <a:ext cx="8177221" cy="2596413"/>
            <a:chOff x="466729" y="1580961"/>
            <a:chExt cx="8177219" cy="3090320"/>
          </a:xfrm>
        </p:grpSpPr>
        <p:sp>
          <p:nvSpPr>
            <p:cNvPr id="3" name="AutoShape 4"/>
            <p:cNvSpPr>
              <a:spLocks noChangeArrowheads="1"/>
            </p:cNvSpPr>
            <p:nvPr/>
          </p:nvSpPr>
          <p:spPr bwMode="gray">
            <a:xfrm>
              <a:off x="1691675" y="1580961"/>
              <a:ext cx="5791198" cy="79201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3200" dirty="0" smtClean="0">
                  <a:solidFill>
                    <a:srgbClr val="FF0000"/>
                  </a:solidFill>
                  <a:latin typeface="華康特粗楷體(P)" pitchFamily="66" charset="-120"/>
                  <a:ea typeface="華康特粗楷體(P)" pitchFamily="66" charset="-120"/>
                </a:rPr>
                <a:t>跨領域統整課程教學成效</a:t>
              </a:r>
              <a:endParaRPr lang="zh-TW" altLang="zh-TW" sz="3200" dirty="0" smtClean="0">
                <a:solidFill>
                  <a:srgbClr val="FF0000"/>
                </a:solidFill>
                <a:latin typeface="華康特粗楷體(P)" pitchFamily="66" charset="-120"/>
                <a:ea typeface="華康特粗楷體(P)" pitchFamily="66" charset="-120"/>
              </a:endParaRPr>
            </a:p>
          </p:txBody>
        </p:sp>
        <p:grpSp>
          <p:nvGrpSpPr>
            <p:cNvPr id="4" name="群組 43"/>
            <p:cNvGrpSpPr>
              <a:grpSpLocks/>
            </p:cNvGrpSpPr>
            <p:nvPr/>
          </p:nvGrpSpPr>
          <p:grpSpPr bwMode="auto">
            <a:xfrm>
              <a:off x="466729" y="2494329"/>
              <a:ext cx="8177219" cy="2176952"/>
              <a:chOff x="466729" y="2748746"/>
              <a:chExt cx="8177219" cy="2176952"/>
            </a:xfrm>
          </p:grpSpPr>
          <p:grpSp>
            <p:nvGrpSpPr>
              <p:cNvPr id="9" name="Group 6"/>
              <p:cNvGrpSpPr>
                <a:grpSpLocks/>
              </p:cNvGrpSpPr>
              <p:nvPr/>
            </p:nvGrpSpPr>
            <p:grpSpPr bwMode="auto">
              <a:xfrm>
                <a:off x="466729" y="2748746"/>
                <a:ext cx="1806578" cy="2075789"/>
                <a:chOff x="486" y="2689"/>
                <a:chExt cx="1138" cy="1300"/>
              </a:xfrm>
            </p:grpSpPr>
            <p:grpSp>
              <p:nvGrpSpPr>
                <p:cNvPr id="10" name="Group 7"/>
                <p:cNvGrpSpPr>
                  <a:grpSpLocks/>
                </p:cNvGrpSpPr>
                <p:nvPr/>
              </p:nvGrpSpPr>
              <p:grpSpPr bwMode="auto">
                <a:xfrm>
                  <a:off x="486" y="2689"/>
                  <a:ext cx="1043" cy="1012"/>
                  <a:chOff x="248" y="1517"/>
                  <a:chExt cx="1391" cy="1374"/>
                </a:xfrm>
              </p:grpSpPr>
              <p:grpSp>
                <p:nvGrpSpPr>
                  <p:cNvPr id="11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288" y="1631"/>
                    <a:ext cx="1248" cy="1260"/>
                    <a:chOff x="1562" y="1980"/>
                    <a:chExt cx="1680" cy="1633"/>
                  </a:xfrm>
                </p:grpSpPr>
                <p:sp>
                  <p:nvSpPr>
                    <p:cNvPr id="33" name="Oval 9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562" y="1980"/>
                      <a:ext cx="1680" cy="1633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34" name="Freeform 10"/>
                    <p:cNvSpPr>
                      <a:spLocks/>
                    </p:cNvSpPr>
                    <p:nvPr/>
                  </p:nvSpPr>
                  <p:spPr bwMode="gray">
                    <a:xfrm>
                      <a:off x="1754" y="2008"/>
                      <a:ext cx="1295" cy="632"/>
                    </a:xfrm>
                    <a:custGeom>
                      <a:avLst/>
                      <a:gdLst>
                        <a:gd name="T0" fmla="*/ 792 w 1321"/>
                        <a:gd name="T1" fmla="*/ 20 h 712"/>
                        <a:gd name="T2" fmla="*/ 802 w 1321"/>
                        <a:gd name="T3" fmla="*/ 21 h 712"/>
                        <a:gd name="T4" fmla="*/ 804 w 1321"/>
                        <a:gd name="T5" fmla="*/ 23 h 712"/>
                        <a:gd name="T6" fmla="*/ 800 w 1321"/>
                        <a:gd name="T7" fmla="*/ 25 h 712"/>
                        <a:gd name="T8" fmla="*/ 790 w 1321"/>
                        <a:gd name="T9" fmla="*/ 27 h 712"/>
                        <a:gd name="T10" fmla="*/ 774 w 1321"/>
                        <a:gd name="T11" fmla="*/ 28 h 712"/>
                        <a:gd name="T12" fmla="*/ 753 w 1321"/>
                        <a:gd name="T13" fmla="*/ 29 h 712"/>
                        <a:gd name="T14" fmla="*/ 728 w 1321"/>
                        <a:gd name="T15" fmla="*/ 30 h 712"/>
                        <a:gd name="T16" fmla="*/ 698 w 1321"/>
                        <a:gd name="T17" fmla="*/ 32 h 712"/>
                        <a:gd name="T18" fmla="*/ 664 w 1321"/>
                        <a:gd name="T19" fmla="*/ 33 h 712"/>
                        <a:gd name="T20" fmla="*/ 627 w 1321"/>
                        <a:gd name="T21" fmla="*/ 33 h 712"/>
                        <a:gd name="T22" fmla="*/ 589 w 1321"/>
                        <a:gd name="T23" fmla="*/ 34 h 712"/>
                        <a:gd name="T24" fmla="*/ 545 w 1321"/>
                        <a:gd name="T25" fmla="*/ 34 h 712"/>
                        <a:gd name="T26" fmla="*/ 502 w 1321"/>
                        <a:gd name="T27" fmla="*/ 34 h 712"/>
                        <a:gd name="T28" fmla="*/ 484 w 1321"/>
                        <a:gd name="T29" fmla="*/ 35 h 712"/>
                        <a:gd name="T30" fmla="*/ 289 w 1321"/>
                        <a:gd name="T31" fmla="*/ 35 h 712"/>
                        <a:gd name="T32" fmla="*/ 286 w 1321"/>
                        <a:gd name="T33" fmla="*/ 35 h 712"/>
                        <a:gd name="T34" fmla="*/ 249 w 1321"/>
                        <a:gd name="T35" fmla="*/ 34 h 712"/>
                        <a:gd name="T36" fmla="*/ 213 w 1321"/>
                        <a:gd name="T37" fmla="*/ 34 h 712"/>
                        <a:gd name="T38" fmla="*/ 177 w 1321"/>
                        <a:gd name="T39" fmla="*/ 34 h 712"/>
                        <a:gd name="T40" fmla="*/ 144 w 1321"/>
                        <a:gd name="T41" fmla="*/ 33 h 712"/>
                        <a:gd name="T42" fmla="*/ 115 w 1321"/>
                        <a:gd name="T43" fmla="*/ 33 h 712"/>
                        <a:gd name="T44" fmla="*/ 86 w 1321"/>
                        <a:gd name="T45" fmla="*/ 33 h 712"/>
                        <a:gd name="T46" fmla="*/ 64 w 1321"/>
                        <a:gd name="T47" fmla="*/ 32 h 712"/>
                        <a:gd name="T48" fmla="*/ 41 w 1321"/>
                        <a:gd name="T49" fmla="*/ 30 h 712"/>
                        <a:gd name="T50" fmla="*/ 26 w 1321"/>
                        <a:gd name="T51" fmla="*/ 29 h 712"/>
                        <a:gd name="T52" fmla="*/ 18 w 1321"/>
                        <a:gd name="T53" fmla="*/ 28 h 712"/>
                        <a:gd name="T54" fmla="*/ 6 w 1321"/>
                        <a:gd name="T55" fmla="*/ 27 h 712"/>
                        <a:gd name="T56" fmla="*/ 0 w 1321"/>
                        <a:gd name="T57" fmla="*/ 26 h 712"/>
                        <a:gd name="T58" fmla="*/ 0 w 1321"/>
                        <a:gd name="T59" fmla="*/ 25 h 712"/>
                        <a:gd name="T60" fmla="*/ 4 w 1321"/>
                        <a:gd name="T61" fmla="*/ 23 h 712"/>
                        <a:gd name="T62" fmla="*/ 16 w 1321"/>
                        <a:gd name="T63" fmla="*/ 21 h 712"/>
                        <a:gd name="T64" fmla="*/ 26 w 1321"/>
                        <a:gd name="T65" fmla="*/ 18 h 712"/>
                        <a:gd name="T66" fmla="*/ 60 w 1321"/>
                        <a:gd name="T67" fmla="*/ 14 h 712"/>
                        <a:gd name="T68" fmla="*/ 90 w 1321"/>
                        <a:gd name="T69" fmla="*/ 11 h 712"/>
                        <a:gd name="T70" fmla="*/ 124 w 1321"/>
                        <a:gd name="T71" fmla="*/ 9 h 712"/>
                        <a:gd name="T72" fmla="*/ 165 w 1321"/>
                        <a:gd name="T73" fmla="*/ 6 h 712"/>
                        <a:gd name="T74" fmla="*/ 209 w 1321"/>
                        <a:gd name="T75" fmla="*/ 4 h 712"/>
                        <a:gd name="T76" fmla="*/ 253 w 1321"/>
                        <a:gd name="T77" fmla="*/ 4 h 712"/>
                        <a:gd name="T78" fmla="*/ 303 w 1321"/>
                        <a:gd name="T79" fmla="*/ 4 h 712"/>
                        <a:gd name="T80" fmla="*/ 354 w 1321"/>
                        <a:gd name="T81" fmla="*/ 4 h 712"/>
                        <a:gd name="T82" fmla="*/ 407 w 1321"/>
                        <a:gd name="T83" fmla="*/ 0 h 712"/>
                        <a:gd name="T84" fmla="*/ 407 w 1321"/>
                        <a:gd name="T85" fmla="*/ 0 h 712"/>
                        <a:gd name="T86" fmla="*/ 462 w 1321"/>
                        <a:gd name="T87" fmla="*/ 4 h 712"/>
                        <a:gd name="T88" fmla="*/ 515 w 1321"/>
                        <a:gd name="T89" fmla="*/ 4 h 712"/>
                        <a:gd name="T90" fmla="*/ 567 w 1321"/>
                        <a:gd name="T91" fmla="*/ 4 h 712"/>
                        <a:gd name="T92" fmla="*/ 615 w 1321"/>
                        <a:gd name="T93" fmla="*/ 4 h 712"/>
                        <a:gd name="T94" fmla="*/ 658 w 1321"/>
                        <a:gd name="T95" fmla="*/ 7 h 712"/>
                        <a:gd name="T96" fmla="*/ 699 w 1321"/>
                        <a:gd name="T97" fmla="*/ 10 h 712"/>
                        <a:gd name="T98" fmla="*/ 735 w 1321"/>
                        <a:gd name="T99" fmla="*/ 12 h 712"/>
                        <a:gd name="T100" fmla="*/ 765 w 1321"/>
                        <a:gd name="T101" fmla="*/ 16 h 712"/>
                        <a:gd name="T102" fmla="*/ 792 w 1321"/>
                        <a:gd name="T103" fmla="*/ 20 h 712"/>
                        <a:gd name="T104" fmla="*/ 792 w 1321"/>
                        <a:gd name="T105" fmla="*/ 20 h 712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1321"/>
                        <a:gd name="T160" fmla="*/ 0 h 712"/>
                        <a:gd name="T161" fmla="*/ 1321 w 1321"/>
                        <a:gd name="T162" fmla="*/ 712 h 712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1321" h="712">
                          <a:moveTo>
                            <a:pt x="1301" y="401"/>
                          </a:moveTo>
                          <a:lnTo>
                            <a:pt x="1317" y="442"/>
                          </a:lnTo>
                          <a:lnTo>
                            <a:pt x="1321" y="481"/>
                          </a:lnTo>
                          <a:lnTo>
                            <a:pt x="1315" y="516"/>
                          </a:lnTo>
                          <a:lnTo>
                            <a:pt x="1298" y="550"/>
                          </a:lnTo>
                          <a:lnTo>
                            <a:pt x="1272" y="579"/>
                          </a:lnTo>
                          <a:lnTo>
                            <a:pt x="1239" y="604"/>
                          </a:lnTo>
                          <a:lnTo>
                            <a:pt x="1196" y="628"/>
                          </a:lnTo>
                          <a:lnTo>
                            <a:pt x="1147" y="649"/>
                          </a:lnTo>
                          <a:lnTo>
                            <a:pt x="1092" y="667"/>
                          </a:lnTo>
                          <a:lnTo>
                            <a:pt x="1031" y="683"/>
                          </a:lnTo>
                          <a:lnTo>
                            <a:pt x="967" y="694"/>
                          </a:lnTo>
                          <a:lnTo>
                            <a:pt x="896" y="704"/>
                          </a:lnTo>
                          <a:lnTo>
                            <a:pt x="824" y="710"/>
                          </a:lnTo>
                          <a:lnTo>
                            <a:pt x="795" y="712"/>
                          </a:lnTo>
                          <a:lnTo>
                            <a:pt x="476" y="712"/>
                          </a:lnTo>
                          <a:lnTo>
                            <a:pt x="472" y="712"/>
                          </a:lnTo>
                          <a:lnTo>
                            <a:pt x="409" y="708"/>
                          </a:lnTo>
                          <a:lnTo>
                            <a:pt x="348" y="704"/>
                          </a:lnTo>
                          <a:lnTo>
                            <a:pt x="290" y="696"/>
                          </a:lnTo>
                          <a:lnTo>
                            <a:pt x="235" y="689"/>
                          </a:lnTo>
                          <a:lnTo>
                            <a:pt x="186" y="677"/>
                          </a:lnTo>
                          <a:lnTo>
                            <a:pt x="141" y="663"/>
                          </a:lnTo>
                          <a:lnTo>
                            <a:pt x="102" y="648"/>
                          </a:lnTo>
                          <a:lnTo>
                            <a:pt x="67" y="630"/>
                          </a:lnTo>
                          <a:lnTo>
                            <a:pt x="39" y="608"/>
                          </a:lnTo>
                          <a:lnTo>
                            <a:pt x="18" y="583"/>
                          </a:lnTo>
                          <a:lnTo>
                            <a:pt x="6" y="554"/>
                          </a:lnTo>
                          <a:lnTo>
                            <a:pt x="0" y="524"/>
                          </a:lnTo>
                          <a:lnTo>
                            <a:pt x="0" y="520"/>
                          </a:lnTo>
                          <a:lnTo>
                            <a:pt x="4" y="487"/>
                          </a:lnTo>
                          <a:lnTo>
                            <a:pt x="16" y="446"/>
                          </a:lnTo>
                          <a:lnTo>
                            <a:pt x="51" y="370"/>
                          </a:lnTo>
                          <a:lnTo>
                            <a:pt x="94" y="299"/>
                          </a:lnTo>
                          <a:lnTo>
                            <a:pt x="147" y="235"/>
                          </a:lnTo>
                          <a:lnTo>
                            <a:pt x="204" y="176"/>
                          </a:lnTo>
                          <a:lnTo>
                            <a:pt x="270" y="125"/>
                          </a:lnTo>
                          <a:lnTo>
                            <a:pt x="341" y="82"/>
                          </a:lnTo>
                          <a:lnTo>
                            <a:pt x="415" y="47"/>
                          </a:lnTo>
                          <a:lnTo>
                            <a:pt x="497" y="21"/>
                          </a:lnTo>
                          <a:lnTo>
                            <a:pt x="581" y="6"/>
                          </a:lnTo>
                          <a:lnTo>
                            <a:pt x="667" y="0"/>
                          </a:lnTo>
                          <a:lnTo>
                            <a:pt x="759" y="6"/>
                          </a:lnTo>
                          <a:lnTo>
                            <a:pt x="847" y="23"/>
                          </a:lnTo>
                          <a:lnTo>
                            <a:pt x="932" y="53"/>
                          </a:lnTo>
                          <a:lnTo>
                            <a:pt x="1010" y="90"/>
                          </a:lnTo>
                          <a:lnTo>
                            <a:pt x="1082" y="137"/>
                          </a:lnTo>
                          <a:lnTo>
                            <a:pt x="1149" y="194"/>
                          </a:lnTo>
                          <a:lnTo>
                            <a:pt x="1208" y="256"/>
                          </a:lnTo>
                          <a:lnTo>
                            <a:pt x="1258" y="325"/>
                          </a:lnTo>
                          <a:lnTo>
                            <a:pt x="1301" y="40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50000">
                          <a:schemeClr val="bg1"/>
                        </a:gs>
                        <a:gs pos="100000">
                          <a:srgbClr val="00B0F0"/>
                        </a:gs>
                      </a:gsLst>
                      <a:lin ang="5400000" scaled="1"/>
                    </a:gradFill>
                    <a:ln w="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zh-TW" altLang="en-US"/>
                    </a:p>
                  </p:txBody>
                </p:sp>
              </p:grpSp>
              <p:sp>
                <p:nvSpPr>
                  <p:cNvPr id="32" name="Text Box 11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248" y="1517"/>
                    <a:ext cx="1391" cy="9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zh-TW" altLang="en-US" sz="2800" b="1" dirty="0" smtClean="0">
                        <a:latin typeface="華康隸書體W5" pitchFamily="65" charset="-120"/>
                        <a:ea typeface="華康隸書體W5" pitchFamily="65" charset="-120"/>
                      </a:rPr>
                      <a:t>整合</a:t>
                    </a:r>
                    <a:endParaRPr lang="en-US" altLang="zh-TW" sz="2800" b="1" dirty="0" smtClean="0">
                      <a:latin typeface="華康隸書體W5" pitchFamily="65" charset="-120"/>
                      <a:ea typeface="華康隸書體W5" pitchFamily="65" charset="-120"/>
                    </a:endParaRPr>
                  </a:p>
                  <a:p>
                    <a:pPr algn="ctr">
                      <a:defRPr/>
                    </a:pPr>
                    <a:r>
                      <a:rPr lang="zh-TW" altLang="en-US" sz="2800" b="1" dirty="0" smtClean="0">
                        <a:latin typeface="華康隸書體W5" pitchFamily="65" charset="-120"/>
                        <a:ea typeface="華康隸書體W5" pitchFamily="65" charset="-120"/>
                      </a:rPr>
                      <a:t>學科知識</a:t>
                    </a:r>
                    <a:endParaRPr lang="en-US" altLang="zh-TW" sz="2800" b="1" dirty="0">
                      <a:latin typeface="華康隸書體W5" pitchFamily="65" charset="-120"/>
                      <a:ea typeface="華康隸書體W5" pitchFamily="65" charset="-120"/>
                    </a:endParaRPr>
                  </a:p>
                </p:txBody>
              </p:sp>
            </p:grpSp>
            <p:sp>
              <p:nvSpPr>
                <p:cNvPr id="30" name="Oval 12"/>
                <p:cNvSpPr>
                  <a:spLocks noChangeArrowheads="1"/>
                </p:cNvSpPr>
                <p:nvPr/>
              </p:nvSpPr>
              <p:spPr bwMode="gray">
                <a:xfrm>
                  <a:off x="864" y="3744"/>
                  <a:ext cx="760" cy="24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tint val="0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>
                    <a:ea typeface="新細明體" charset="-120"/>
                  </a:endParaRPr>
                </a:p>
              </p:txBody>
            </p:sp>
          </p:grpSp>
          <p:grpSp>
            <p:nvGrpSpPr>
              <p:cNvPr id="12" name="Group 13"/>
              <p:cNvGrpSpPr>
                <a:grpSpLocks/>
              </p:cNvGrpSpPr>
              <p:nvPr/>
            </p:nvGrpSpPr>
            <p:grpSpPr bwMode="auto">
              <a:xfrm>
                <a:off x="6824670" y="2749062"/>
                <a:ext cx="1819278" cy="2149240"/>
                <a:chOff x="3147" y="2740"/>
                <a:chExt cx="1146" cy="1346"/>
              </a:xfrm>
            </p:grpSpPr>
            <p:grpSp>
              <p:nvGrpSpPr>
                <p:cNvPr id="13" name="Group 14"/>
                <p:cNvGrpSpPr>
                  <a:grpSpLocks/>
                </p:cNvGrpSpPr>
                <p:nvPr/>
              </p:nvGrpSpPr>
              <p:grpSpPr bwMode="auto">
                <a:xfrm>
                  <a:off x="3272" y="2740"/>
                  <a:ext cx="1021" cy="1008"/>
                  <a:chOff x="2580" y="1436"/>
                  <a:chExt cx="1224" cy="1204"/>
                </a:xfrm>
              </p:grpSpPr>
              <p:grpSp>
                <p:nvGrpSpPr>
                  <p:cNvPr id="18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620" y="1488"/>
                    <a:ext cx="1152" cy="1152"/>
                    <a:chOff x="2338" y="1920"/>
                    <a:chExt cx="1680" cy="1680"/>
                  </a:xfrm>
                </p:grpSpPr>
                <p:sp>
                  <p:nvSpPr>
                    <p:cNvPr id="27" name="Oval 16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338" y="1920"/>
                      <a:ext cx="1680" cy="1680"/>
                    </a:xfrm>
                    <a:prstGeom prst="ellipse">
                      <a:avLst/>
                    </a:prstGeom>
                    <a:solidFill>
                      <a:srgbClr val="9966F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8" name="Freeform 17"/>
                    <p:cNvSpPr>
                      <a:spLocks/>
                    </p:cNvSpPr>
                    <p:nvPr/>
                  </p:nvSpPr>
                  <p:spPr bwMode="gray">
                    <a:xfrm>
                      <a:off x="2531" y="1948"/>
                      <a:ext cx="1295" cy="635"/>
                    </a:xfrm>
                    <a:custGeom>
                      <a:avLst/>
                      <a:gdLst>
                        <a:gd name="T0" fmla="*/ 792 w 1321"/>
                        <a:gd name="T1" fmla="*/ 20 h 712"/>
                        <a:gd name="T2" fmla="*/ 802 w 1321"/>
                        <a:gd name="T3" fmla="*/ 21 h 712"/>
                        <a:gd name="T4" fmla="*/ 804 w 1321"/>
                        <a:gd name="T5" fmla="*/ 23 h 712"/>
                        <a:gd name="T6" fmla="*/ 800 w 1321"/>
                        <a:gd name="T7" fmla="*/ 25 h 712"/>
                        <a:gd name="T8" fmla="*/ 790 w 1321"/>
                        <a:gd name="T9" fmla="*/ 27 h 712"/>
                        <a:gd name="T10" fmla="*/ 774 w 1321"/>
                        <a:gd name="T11" fmla="*/ 28 h 712"/>
                        <a:gd name="T12" fmla="*/ 753 w 1321"/>
                        <a:gd name="T13" fmla="*/ 29 h 712"/>
                        <a:gd name="T14" fmla="*/ 728 w 1321"/>
                        <a:gd name="T15" fmla="*/ 30 h 712"/>
                        <a:gd name="T16" fmla="*/ 698 w 1321"/>
                        <a:gd name="T17" fmla="*/ 32 h 712"/>
                        <a:gd name="T18" fmla="*/ 664 w 1321"/>
                        <a:gd name="T19" fmla="*/ 33 h 712"/>
                        <a:gd name="T20" fmla="*/ 627 w 1321"/>
                        <a:gd name="T21" fmla="*/ 33 h 712"/>
                        <a:gd name="T22" fmla="*/ 589 w 1321"/>
                        <a:gd name="T23" fmla="*/ 34 h 712"/>
                        <a:gd name="T24" fmla="*/ 545 w 1321"/>
                        <a:gd name="T25" fmla="*/ 34 h 712"/>
                        <a:gd name="T26" fmla="*/ 502 w 1321"/>
                        <a:gd name="T27" fmla="*/ 34 h 712"/>
                        <a:gd name="T28" fmla="*/ 484 w 1321"/>
                        <a:gd name="T29" fmla="*/ 35 h 712"/>
                        <a:gd name="T30" fmla="*/ 289 w 1321"/>
                        <a:gd name="T31" fmla="*/ 35 h 712"/>
                        <a:gd name="T32" fmla="*/ 286 w 1321"/>
                        <a:gd name="T33" fmla="*/ 35 h 712"/>
                        <a:gd name="T34" fmla="*/ 249 w 1321"/>
                        <a:gd name="T35" fmla="*/ 34 h 712"/>
                        <a:gd name="T36" fmla="*/ 213 w 1321"/>
                        <a:gd name="T37" fmla="*/ 34 h 712"/>
                        <a:gd name="T38" fmla="*/ 177 w 1321"/>
                        <a:gd name="T39" fmla="*/ 34 h 712"/>
                        <a:gd name="T40" fmla="*/ 144 w 1321"/>
                        <a:gd name="T41" fmla="*/ 33 h 712"/>
                        <a:gd name="T42" fmla="*/ 115 w 1321"/>
                        <a:gd name="T43" fmla="*/ 33 h 712"/>
                        <a:gd name="T44" fmla="*/ 86 w 1321"/>
                        <a:gd name="T45" fmla="*/ 33 h 712"/>
                        <a:gd name="T46" fmla="*/ 64 w 1321"/>
                        <a:gd name="T47" fmla="*/ 32 h 712"/>
                        <a:gd name="T48" fmla="*/ 41 w 1321"/>
                        <a:gd name="T49" fmla="*/ 30 h 712"/>
                        <a:gd name="T50" fmla="*/ 26 w 1321"/>
                        <a:gd name="T51" fmla="*/ 29 h 712"/>
                        <a:gd name="T52" fmla="*/ 18 w 1321"/>
                        <a:gd name="T53" fmla="*/ 28 h 712"/>
                        <a:gd name="T54" fmla="*/ 6 w 1321"/>
                        <a:gd name="T55" fmla="*/ 27 h 712"/>
                        <a:gd name="T56" fmla="*/ 0 w 1321"/>
                        <a:gd name="T57" fmla="*/ 26 h 712"/>
                        <a:gd name="T58" fmla="*/ 0 w 1321"/>
                        <a:gd name="T59" fmla="*/ 25 h 712"/>
                        <a:gd name="T60" fmla="*/ 4 w 1321"/>
                        <a:gd name="T61" fmla="*/ 23 h 712"/>
                        <a:gd name="T62" fmla="*/ 16 w 1321"/>
                        <a:gd name="T63" fmla="*/ 21 h 712"/>
                        <a:gd name="T64" fmla="*/ 26 w 1321"/>
                        <a:gd name="T65" fmla="*/ 18 h 712"/>
                        <a:gd name="T66" fmla="*/ 60 w 1321"/>
                        <a:gd name="T67" fmla="*/ 14 h 712"/>
                        <a:gd name="T68" fmla="*/ 90 w 1321"/>
                        <a:gd name="T69" fmla="*/ 11 h 712"/>
                        <a:gd name="T70" fmla="*/ 124 w 1321"/>
                        <a:gd name="T71" fmla="*/ 9 h 712"/>
                        <a:gd name="T72" fmla="*/ 165 w 1321"/>
                        <a:gd name="T73" fmla="*/ 6 h 712"/>
                        <a:gd name="T74" fmla="*/ 209 w 1321"/>
                        <a:gd name="T75" fmla="*/ 4 h 712"/>
                        <a:gd name="T76" fmla="*/ 253 w 1321"/>
                        <a:gd name="T77" fmla="*/ 4 h 712"/>
                        <a:gd name="T78" fmla="*/ 303 w 1321"/>
                        <a:gd name="T79" fmla="*/ 4 h 712"/>
                        <a:gd name="T80" fmla="*/ 354 w 1321"/>
                        <a:gd name="T81" fmla="*/ 4 h 712"/>
                        <a:gd name="T82" fmla="*/ 407 w 1321"/>
                        <a:gd name="T83" fmla="*/ 0 h 712"/>
                        <a:gd name="T84" fmla="*/ 407 w 1321"/>
                        <a:gd name="T85" fmla="*/ 0 h 712"/>
                        <a:gd name="T86" fmla="*/ 462 w 1321"/>
                        <a:gd name="T87" fmla="*/ 4 h 712"/>
                        <a:gd name="T88" fmla="*/ 515 w 1321"/>
                        <a:gd name="T89" fmla="*/ 4 h 712"/>
                        <a:gd name="T90" fmla="*/ 567 w 1321"/>
                        <a:gd name="T91" fmla="*/ 4 h 712"/>
                        <a:gd name="T92" fmla="*/ 615 w 1321"/>
                        <a:gd name="T93" fmla="*/ 4 h 712"/>
                        <a:gd name="T94" fmla="*/ 658 w 1321"/>
                        <a:gd name="T95" fmla="*/ 7 h 712"/>
                        <a:gd name="T96" fmla="*/ 699 w 1321"/>
                        <a:gd name="T97" fmla="*/ 10 h 712"/>
                        <a:gd name="T98" fmla="*/ 735 w 1321"/>
                        <a:gd name="T99" fmla="*/ 12 h 712"/>
                        <a:gd name="T100" fmla="*/ 765 w 1321"/>
                        <a:gd name="T101" fmla="*/ 16 h 712"/>
                        <a:gd name="T102" fmla="*/ 792 w 1321"/>
                        <a:gd name="T103" fmla="*/ 20 h 712"/>
                        <a:gd name="T104" fmla="*/ 792 w 1321"/>
                        <a:gd name="T105" fmla="*/ 20 h 712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1321"/>
                        <a:gd name="T160" fmla="*/ 0 h 712"/>
                        <a:gd name="T161" fmla="*/ 1321 w 1321"/>
                        <a:gd name="T162" fmla="*/ 712 h 712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1321" h="712">
                          <a:moveTo>
                            <a:pt x="1301" y="401"/>
                          </a:moveTo>
                          <a:lnTo>
                            <a:pt x="1317" y="442"/>
                          </a:lnTo>
                          <a:lnTo>
                            <a:pt x="1321" y="481"/>
                          </a:lnTo>
                          <a:lnTo>
                            <a:pt x="1315" y="516"/>
                          </a:lnTo>
                          <a:lnTo>
                            <a:pt x="1298" y="550"/>
                          </a:lnTo>
                          <a:lnTo>
                            <a:pt x="1272" y="579"/>
                          </a:lnTo>
                          <a:lnTo>
                            <a:pt x="1239" y="604"/>
                          </a:lnTo>
                          <a:lnTo>
                            <a:pt x="1196" y="628"/>
                          </a:lnTo>
                          <a:lnTo>
                            <a:pt x="1147" y="649"/>
                          </a:lnTo>
                          <a:lnTo>
                            <a:pt x="1092" y="667"/>
                          </a:lnTo>
                          <a:lnTo>
                            <a:pt x="1031" y="683"/>
                          </a:lnTo>
                          <a:lnTo>
                            <a:pt x="967" y="694"/>
                          </a:lnTo>
                          <a:lnTo>
                            <a:pt x="896" y="704"/>
                          </a:lnTo>
                          <a:lnTo>
                            <a:pt x="824" y="710"/>
                          </a:lnTo>
                          <a:lnTo>
                            <a:pt x="795" y="712"/>
                          </a:lnTo>
                          <a:lnTo>
                            <a:pt x="476" y="712"/>
                          </a:lnTo>
                          <a:lnTo>
                            <a:pt x="472" y="712"/>
                          </a:lnTo>
                          <a:lnTo>
                            <a:pt x="409" y="708"/>
                          </a:lnTo>
                          <a:lnTo>
                            <a:pt x="348" y="704"/>
                          </a:lnTo>
                          <a:lnTo>
                            <a:pt x="290" y="696"/>
                          </a:lnTo>
                          <a:lnTo>
                            <a:pt x="235" y="689"/>
                          </a:lnTo>
                          <a:lnTo>
                            <a:pt x="186" y="677"/>
                          </a:lnTo>
                          <a:lnTo>
                            <a:pt x="141" y="663"/>
                          </a:lnTo>
                          <a:lnTo>
                            <a:pt x="102" y="648"/>
                          </a:lnTo>
                          <a:lnTo>
                            <a:pt x="67" y="630"/>
                          </a:lnTo>
                          <a:lnTo>
                            <a:pt x="39" y="608"/>
                          </a:lnTo>
                          <a:lnTo>
                            <a:pt x="18" y="583"/>
                          </a:lnTo>
                          <a:lnTo>
                            <a:pt x="6" y="554"/>
                          </a:lnTo>
                          <a:lnTo>
                            <a:pt x="0" y="524"/>
                          </a:lnTo>
                          <a:lnTo>
                            <a:pt x="0" y="520"/>
                          </a:lnTo>
                          <a:lnTo>
                            <a:pt x="4" y="487"/>
                          </a:lnTo>
                          <a:lnTo>
                            <a:pt x="16" y="446"/>
                          </a:lnTo>
                          <a:lnTo>
                            <a:pt x="51" y="370"/>
                          </a:lnTo>
                          <a:lnTo>
                            <a:pt x="94" y="299"/>
                          </a:lnTo>
                          <a:lnTo>
                            <a:pt x="147" y="235"/>
                          </a:lnTo>
                          <a:lnTo>
                            <a:pt x="204" y="176"/>
                          </a:lnTo>
                          <a:lnTo>
                            <a:pt x="270" y="125"/>
                          </a:lnTo>
                          <a:lnTo>
                            <a:pt x="341" y="82"/>
                          </a:lnTo>
                          <a:lnTo>
                            <a:pt x="415" y="47"/>
                          </a:lnTo>
                          <a:lnTo>
                            <a:pt x="497" y="21"/>
                          </a:lnTo>
                          <a:lnTo>
                            <a:pt x="581" y="6"/>
                          </a:lnTo>
                          <a:lnTo>
                            <a:pt x="667" y="0"/>
                          </a:lnTo>
                          <a:lnTo>
                            <a:pt x="759" y="6"/>
                          </a:lnTo>
                          <a:lnTo>
                            <a:pt x="847" y="23"/>
                          </a:lnTo>
                          <a:lnTo>
                            <a:pt x="932" y="53"/>
                          </a:lnTo>
                          <a:lnTo>
                            <a:pt x="1010" y="90"/>
                          </a:lnTo>
                          <a:lnTo>
                            <a:pt x="1082" y="137"/>
                          </a:lnTo>
                          <a:lnTo>
                            <a:pt x="1149" y="194"/>
                          </a:lnTo>
                          <a:lnTo>
                            <a:pt x="1208" y="256"/>
                          </a:lnTo>
                          <a:lnTo>
                            <a:pt x="1258" y="325"/>
                          </a:lnTo>
                          <a:lnTo>
                            <a:pt x="1301" y="401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50000">
                          <a:schemeClr val="bg1"/>
                        </a:gs>
                        <a:gs pos="100000">
                          <a:srgbClr val="9966FF"/>
                        </a:gs>
                      </a:gsLst>
                      <a:lin ang="5400000" scaled="1"/>
                    </a:gradFill>
                    <a:ln w="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zh-TW" altLang="en-US"/>
                    </a:p>
                  </p:txBody>
                </p:sp>
              </p:grpSp>
              <p:sp>
                <p:nvSpPr>
                  <p:cNvPr id="26" name="Text Box 18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2580" y="1436"/>
                    <a:ext cx="1224" cy="8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zh-TW" altLang="en-US" sz="2800" b="1" dirty="0" smtClean="0">
                        <a:latin typeface="華康隸書體W5" pitchFamily="65" charset="-120"/>
                        <a:ea typeface="華康隸書體W5" pitchFamily="65" charset="-120"/>
                      </a:rPr>
                      <a:t>型塑</a:t>
                    </a:r>
                    <a:endParaRPr lang="en-US" altLang="zh-TW" sz="2800" b="1" dirty="0" smtClean="0">
                      <a:latin typeface="華康隸書體W5" pitchFamily="65" charset="-120"/>
                      <a:ea typeface="華康隸書體W5" pitchFamily="65" charset="-120"/>
                    </a:endParaRPr>
                  </a:p>
                  <a:p>
                    <a:pPr algn="ctr">
                      <a:defRPr/>
                    </a:pPr>
                    <a:r>
                      <a:rPr lang="zh-TW" altLang="en-US" sz="2800" b="1" dirty="0" smtClean="0">
                        <a:latin typeface="華康隸書體W5" pitchFamily="65" charset="-120"/>
                        <a:ea typeface="華康隸書體W5" pitchFamily="65" charset="-120"/>
                      </a:rPr>
                      <a:t>積極態度</a:t>
                    </a:r>
                    <a:endParaRPr lang="en-US" altLang="zh-TW" sz="2800" b="1" dirty="0">
                      <a:latin typeface="華康隸書體W5" pitchFamily="65" charset="-120"/>
                      <a:ea typeface="華康隸書體W5" pitchFamily="65" charset="-120"/>
                    </a:endParaRPr>
                  </a:p>
                </p:txBody>
              </p:sp>
            </p:grpSp>
            <p:sp>
              <p:nvSpPr>
                <p:cNvPr id="24" name="Oval 19"/>
                <p:cNvSpPr>
                  <a:spLocks noChangeArrowheads="1"/>
                </p:cNvSpPr>
                <p:nvPr/>
              </p:nvSpPr>
              <p:spPr bwMode="gray">
                <a:xfrm>
                  <a:off x="3147" y="3779"/>
                  <a:ext cx="917" cy="30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tint val="0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>
                    <a:ea typeface="新細明體" charset="-120"/>
                  </a:endParaRPr>
                </a:p>
              </p:txBody>
            </p:sp>
          </p:grpSp>
          <p:grpSp>
            <p:nvGrpSpPr>
              <p:cNvPr id="23" name="Group 20"/>
              <p:cNvGrpSpPr>
                <a:grpSpLocks/>
              </p:cNvGrpSpPr>
              <p:nvPr/>
            </p:nvGrpSpPr>
            <p:grpSpPr bwMode="auto">
              <a:xfrm>
                <a:off x="2635251" y="2749310"/>
                <a:ext cx="1655763" cy="2176384"/>
                <a:chOff x="1852" y="2737"/>
                <a:chExt cx="1043" cy="1363"/>
              </a:xfrm>
            </p:grpSpPr>
            <p:grpSp>
              <p:nvGrpSpPr>
                <p:cNvPr id="25" name="Group 21"/>
                <p:cNvGrpSpPr>
                  <a:grpSpLocks/>
                </p:cNvGrpSpPr>
                <p:nvPr/>
              </p:nvGrpSpPr>
              <p:grpSpPr bwMode="auto">
                <a:xfrm>
                  <a:off x="1893" y="2781"/>
                  <a:ext cx="960" cy="958"/>
                  <a:chOff x="1882" y="1913"/>
                  <a:chExt cx="1680" cy="1679"/>
                </a:xfrm>
              </p:grpSpPr>
              <p:sp>
                <p:nvSpPr>
                  <p:cNvPr id="21" name="Oval 22"/>
                  <p:cNvSpPr>
                    <a:spLocks noChangeArrowheads="1"/>
                  </p:cNvSpPr>
                  <p:nvPr/>
                </p:nvSpPr>
                <p:spPr bwMode="gray">
                  <a:xfrm>
                    <a:off x="1882" y="1913"/>
                    <a:ext cx="1680" cy="1679"/>
                  </a:xfrm>
                  <a:prstGeom prst="ellipse">
                    <a:avLst/>
                  </a:prstGeom>
                  <a:solidFill>
                    <a:srgbClr val="FF66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22" name="Freeform 23"/>
                  <p:cNvSpPr>
                    <a:spLocks/>
                  </p:cNvSpPr>
                  <p:nvPr/>
                </p:nvSpPr>
                <p:spPr bwMode="gray">
                  <a:xfrm>
                    <a:off x="2065" y="1941"/>
                    <a:ext cx="1295" cy="635"/>
                  </a:xfrm>
                  <a:custGeom>
                    <a:avLst/>
                    <a:gdLst/>
                    <a:ahLst/>
                    <a:cxnLst>
                      <a:cxn ang="0">
                        <a:pos x="1301" y="401"/>
                      </a:cxn>
                      <a:cxn ang="0">
                        <a:pos x="1317" y="442"/>
                      </a:cxn>
                      <a:cxn ang="0">
                        <a:pos x="1321" y="481"/>
                      </a:cxn>
                      <a:cxn ang="0">
                        <a:pos x="1315" y="516"/>
                      </a:cxn>
                      <a:cxn ang="0">
                        <a:pos x="1298" y="550"/>
                      </a:cxn>
                      <a:cxn ang="0">
                        <a:pos x="1272" y="579"/>
                      </a:cxn>
                      <a:cxn ang="0">
                        <a:pos x="1239" y="604"/>
                      </a:cxn>
                      <a:cxn ang="0">
                        <a:pos x="1196" y="628"/>
                      </a:cxn>
                      <a:cxn ang="0">
                        <a:pos x="1147" y="649"/>
                      </a:cxn>
                      <a:cxn ang="0">
                        <a:pos x="1092" y="667"/>
                      </a:cxn>
                      <a:cxn ang="0">
                        <a:pos x="1031" y="683"/>
                      </a:cxn>
                      <a:cxn ang="0">
                        <a:pos x="967" y="694"/>
                      </a:cxn>
                      <a:cxn ang="0">
                        <a:pos x="896" y="704"/>
                      </a:cxn>
                      <a:cxn ang="0">
                        <a:pos x="824" y="710"/>
                      </a:cxn>
                      <a:cxn ang="0">
                        <a:pos x="795" y="712"/>
                      </a:cxn>
                      <a:cxn ang="0">
                        <a:pos x="476" y="712"/>
                      </a:cxn>
                      <a:cxn ang="0">
                        <a:pos x="472" y="712"/>
                      </a:cxn>
                      <a:cxn ang="0">
                        <a:pos x="409" y="708"/>
                      </a:cxn>
                      <a:cxn ang="0">
                        <a:pos x="348" y="704"/>
                      </a:cxn>
                      <a:cxn ang="0">
                        <a:pos x="290" y="696"/>
                      </a:cxn>
                      <a:cxn ang="0">
                        <a:pos x="235" y="689"/>
                      </a:cxn>
                      <a:cxn ang="0">
                        <a:pos x="186" y="677"/>
                      </a:cxn>
                      <a:cxn ang="0">
                        <a:pos x="141" y="663"/>
                      </a:cxn>
                      <a:cxn ang="0">
                        <a:pos x="102" y="648"/>
                      </a:cxn>
                      <a:cxn ang="0">
                        <a:pos x="67" y="630"/>
                      </a:cxn>
                      <a:cxn ang="0">
                        <a:pos x="39" y="608"/>
                      </a:cxn>
                      <a:cxn ang="0">
                        <a:pos x="18" y="583"/>
                      </a:cxn>
                      <a:cxn ang="0">
                        <a:pos x="6" y="554"/>
                      </a:cxn>
                      <a:cxn ang="0">
                        <a:pos x="0" y="524"/>
                      </a:cxn>
                      <a:cxn ang="0">
                        <a:pos x="0" y="520"/>
                      </a:cxn>
                      <a:cxn ang="0">
                        <a:pos x="4" y="487"/>
                      </a:cxn>
                      <a:cxn ang="0">
                        <a:pos x="16" y="446"/>
                      </a:cxn>
                      <a:cxn ang="0">
                        <a:pos x="51" y="370"/>
                      </a:cxn>
                      <a:cxn ang="0">
                        <a:pos x="94" y="299"/>
                      </a:cxn>
                      <a:cxn ang="0">
                        <a:pos x="147" y="235"/>
                      </a:cxn>
                      <a:cxn ang="0">
                        <a:pos x="204" y="176"/>
                      </a:cxn>
                      <a:cxn ang="0">
                        <a:pos x="270" y="125"/>
                      </a:cxn>
                      <a:cxn ang="0">
                        <a:pos x="341" y="82"/>
                      </a:cxn>
                      <a:cxn ang="0">
                        <a:pos x="415" y="47"/>
                      </a:cxn>
                      <a:cxn ang="0">
                        <a:pos x="497" y="21"/>
                      </a:cxn>
                      <a:cxn ang="0">
                        <a:pos x="581" y="6"/>
                      </a:cxn>
                      <a:cxn ang="0">
                        <a:pos x="667" y="0"/>
                      </a:cxn>
                      <a:cxn ang="0">
                        <a:pos x="667" y="0"/>
                      </a:cxn>
                      <a:cxn ang="0">
                        <a:pos x="759" y="6"/>
                      </a:cxn>
                      <a:cxn ang="0">
                        <a:pos x="847" y="23"/>
                      </a:cxn>
                      <a:cxn ang="0">
                        <a:pos x="932" y="53"/>
                      </a:cxn>
                      <a:cxn ang="0">
                        <a:pos x="1010" y="90"/>
                      </a:cxn>
                      <a:cxn ang="0">
                        <a:pos x="1082" y="137"/>
                      </a:cxn>
                      <a:cxn ang="0">
                        <a:pos x="1149" y="194"/>
                      </a:cxn>
                      <a:cxn ang="0">
                        <a:pos x="1208" y="256"/>
                      </a:cxn>
                      <a:cxn ang="0">
                        <a:pos x="1258" y="325"/>
                      </a:cxn>
                      <a:cxn ang="0">
                        <a:pos x="1301" y="401"/>
                      </a:cxn>
                      <a:cxn ang="0">
                        <a:pos x="1301" y="401"/>
                      </a:cxn>
                    </a:cxnLst>
                    <a:rect l="0" t="0" r="r" b="b"/>
                    <a:pathLst>
                      <a:path w="1321" h="712">
                        <a:moveTo>
                          <a:pt x="1301" y="401"/>
                        </a:moveTo>
                        <a:lnTo>
                          <a:pt x="1317" y="442"/>
                        </a:lnTo>
                        <a:lnTo>
                          <a:pt x="1321" y="481"/>
                        </a:lnTo>
                        <a:lnTo>
                          <a:pt x="1315" y="516"/>
                        </a:lnTo>
                        <a:lnTo>
                          <a:pt x="1298" y="550"/>
                        </a:lnTo>
                        <a:lnTo>
                          <a:pt x="1272" y="579"/>
                        </a:lnTo>
                        <a:lnTo>
                          <a:pt x="1239" y="604"/>
                        </a:lnTo>
                        <a:lnTo>
                          <a:pt x="1196" y="628"/>
                        </a:lnTo>
                        <a:lnTo>
                          <a:pt x="1147" y="649"/>
                        </a:lnTo>
                        <a:lnTo>
                          <a:pt x="1092" y="667"/>
                        </a:lnTo>
                        <a:lnTo>
                          <a:pt x="1031" y="683"/>
                        </a:lnTo>
                        <a:lnTo>
                          <a:pt x="967" y="694"/>
                        </a:lnTo>
                        <a:lnTo>
                          <a:pt x="896" y="704"/>
                        </a:lnTo>
                        <a:lnTo>
                          <a:pt x="824" y="710"/>
                        </a:lnTo>
                        <a:lnTo>
                          <a:pt x="795" y="712"/>
                        </a:lnTo>
                        <a:lnTo>
                          <a:pt x="476" y="712"/>
                        </a:lnTo>
                        <a:lnTo>
                          <a:pt x="472" y="712"/>
                        </a:lnTo>
                        <a:lnTo>
                          <a:pt x="409" y="708"/>
                        </a:lnTo>
                        <a:lnTo>
                          <a:pt x="348" y="704"/>
                        </a:lnTo>
                        <a:lnTo>
                          <a:pt x="290" y="696"/>
                        </a:lnTo>
                        <a:lnTo>
                          <a:pt x="235" y="689"/>
                        </a:lnTo>
                        <a:lnTo>
                          <a:pt x="186" y="677"/>
                        </a:lnTo>
                        <a:lnTo>
                          <a:pt x="141" y="663"/>
                        </a:lnTo>
                        <a:lnTo>
                          <a:pt x="102" y="648"/>
                        </a:lnTo>
                        <a:lnTo>
                          <a:pt x="67" y="630"/>
                        </a:lnTo>
                        <a:lnTo>
                          <a:pt x="39" y="608"/>
                        </a:lnTo>
                        <a:lnTo>
                          <a:pt x="18" y="583"/>
                        </a:lnTo>
                        <a:lnTo>
                          <a:pt x="6" y="554"/>
                        </a:lnTo>
                        <a:lnTo>
                          <a:pt x="0" y="524"/>
                        </a:lnTo>
                        <a:lnTo>
                          <a:pt x="0" y="520"/>
                        </a:lnTo>
                        <a:lnTo>
                          <a:pt x="4" y="487"/>
                        </a:lnTo>
                        <a:lnTo>
                          <a:pt x="16" y="446"/>
                        </a:lnTo>
                        <a:lnTo>
                          <a:pt x="51" y="370"/>
                        </a:lnTo>
                        <a:lnTo>
                          <a:pt x="94" y="299"/>
                        </a:lnTo>
                        <a:lnTo>
                          <a:pt x="147" y="235"/>
                        </a:lnTo>
                        <a:lnTo>
                          <a:pt x="204" y="176"/>
                        </a:lnTo>
                        <a:lnTo>
                          <a:pt x="270" y="125"/>
                        </a:lnTo>
                        <a:lnTo>
                          <a:pt x="341" y="82"/>
                        </a:lnTo>
                        <a:lnTo>
                          <a:pt x="415" y="47"/>
                        </a:lnTo>
                        <a:lnTo>
                          <a:pt x="497" y="21"/>
                        </a:lnTo>
                        <a:lnTo>
                          <a:pt x="581" y="6"/>
                        </a:lnTo>
                        <a:lnTo>
                          <a:pt x="667" y="0"/>
                        </a:lnTo>
                        <a:lnTo>
                          <a:pt x="667" y="0"/>
                        </a:lnTo>
                        <a:lnTo>
                          <a:pt x="759" y="6"/>
                        </a:lnTo>
                        <a:lnTo>
                          <a:pt x="847" y="23"/>
                        </a:lnTo>
                        <a:lnTo>
                          <a:pt x="932" y="53"/>
                        </a:lnTo>
                        <a:lnTo>
                          <a:pt x="1010" y="90"/>
                        </a:lnTo>
                        <a:lnTo>
                          <a:pt x="1082" y="137"/>
                        </a:lnTo>
                        <a:lnTo>
                          <a:pt x="1149" y="194"/>
                        </a:lnTo>
                        <a:lnTo>
                          <a:pt x="1208" y="256"/>
                        </a:lnTo>
                        <a:lnTo>
                          <a:pt x="1258" y="325"/>
                        </a:lnTo>
                        <a:lnTo>
                          <a:pt x="1301" y="401"/>
                        </a:lnTo>
                        <a:lnTo>
                          <a:pt x="1301" y="401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50000">
                        <a:schemeClr val="bg1"/>
                      </a:gs>
                      <a:gs pos="100000">
                        <a:srgbClr val="FF66FF"/>
                      </a:gs>
                    </a:gsLst>
                    <a:lin ang="5400000" scaled="1"/>
                  </a:gradFill>
                  <a:ln w="0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zh-TW" altLang="en-US">
                      <a:ea typeface="新細明體" charset="-120"/>
                    </a:endParaRPr>
                  </a:p>
                </p:txBody>
              </p:sp>
            </p:grpSp>
            <p:sp>
              <p:nvSpPr>
                <p:cNvPr id="19" name="Text Box 24"/>
                <p:cNvSpPr txBox="1">
                  <a:spLocks noChangeArrowheads="1"/>
                </p:cNvSpPr>
                <p:nvPr/>
              </p:nvSpPr>
              <p:spPr bwMode="gray">
                <a:xfrm>
                  <a:off x="1852" y="2737"/>
                  <a:ext cx="1043" cy="7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zh-TW" altLang="en-US" sz="2800" b="1" dirty="0" smtClean="0">
                      <a:latin typeface="華康隸書體W5" pitchFamily="65" charset="-120"/>
                      <a:ea typeface="華康隸書體W5" pitchFamily="65" charset="-120"/>
                    </a:rPr>
                    <a:t>發揮</a:t>
                  </a:r>
                  <a:endParaRPr lang="en-US" altLang="zh-TW" sz="2800" b="1" dirty="0" smtClean="0">
                    <a:latin typeface="華康隸書體W5" pitchFamily="65" charset="-120"/>
                    <a:ea typeface="華康隸書體W5" pitchFamily="65" charset="-120"/>
                  </a:endParaRPr>
                </a:p>
                <a:p>
                  <a:pPr algn="ctr">
                    <a:defRPr/>
                  </a:pPr>
                  <a:r>
                    <a:rPr lang="zh-TW" altLang="en-US" sz="2800" b="1" dirty="0" smtClean="0">
                      <a:latin typeface="華康隸書體W5" pitchFamily="65" charset="-120"/>
                      <a:ea typeface="華康隸書體W5" pitchFamily="65" charset="-120"/>
                    </a:rPr>
                    <a:t>團隊精神</a:t>
                  </a:r>
                  <a:endParaRPr lang="en-US" altLang="zh-TW" sz="2800" b="1" dirty="0">
                    <a:latin typeface="華康隸書體W5" pitchFamily="65" charset="-120"/>
                    <a:ea typeface="華康隸書體W5" pitchFamily="65" charset="-120"/>
                  </a:endParaRPr>
                </a:p>
              </p:txBody>
            </p:sp>
            <p:sp>
              <p:nvSpPr>
                <p:cNvPr id="20" name="Oval 25"/>
                <p:cNvSpPr>
                  <a:spLocks noChangeArrowheads="1"/>
                </p:cNvSpPr>
                <p:nvPr/>
              </p:nvSpPr>
              <p:spPr bwMode="gray">
                <a:xfrm>
                  <a:off x="1968" y="3792"/>
                  <a:ext cx="916" cy="30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tint val="0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>
                    <a:ea typeface="新細明體" charset="-120"/>
                  </a:endParaRPr>
                </a:p>
              </p:txBody>
            </p:sp>
          </p:grpSp>
          <p:grpSp>
            <p:nvGrpSpPr>
              <p:cNvPr id="29" name="Group 26"/>
              <p:cNvGrpSpPr>
                <a:grpSpLocks/>
              </p:cNvGrpSpPr>
              <p:nvPr/>
            </p:nvGrpSpPr>
            <p:grpSpPr bwMode="auto">
              <a:xfrm>
                <a:off x="4787901" y="2749313"/>
                <a:ext cx="1728788" cy="2176385"/>
                <a:chOff x="1912" y="2737"/>
                <a:chExt cx="1089" cy="1363"/>
              </a:xfrm>
            </p:grpSpPr>
            <p:grpSp>
              <p:nvGrpSpPr>
                <p:cNvPr id="31" name="Group 27"/>
                <p:cNvGrpSpPr>
                  <a:grpSpLocks/>
                </p:cNvGrpSpPr>
                <p:nvPr/>
              </p:nvGrpSpPr>
              <p:grpSpPr bwMode="auto">
                <a:xfrm>
                  <a:off x="1956" y="2784"/>
                  <a:ext cx="960" cy="958"/>
                  <a:chOff x="1996" y="1920"/>
                  <a:chExt cx="1680" cy="1680"/>
                </a:xfrm>
              </p:grpSpPr>
              <p:sp>
                <p:nvSpPr>
                  <p:cNvPr id="16" name="Oval 28"/>
                  <p:cNvSpPr>
                    <a:spLocks noChangeArrowheads="1"/>
                  </p:cNvSpPr>
                  <p:nvPr/>
                </p:nvSpPr>
                <p:spPr bwMode="gray">
                  <a:xfrm>
                    <a:off x="1996" y="1920"/>
                    <a:ext cx="1680" cy="1680"/>
                  </a:xfrm>
                  <a:prstGeom prst="ellipse">
                    <a:avLst/>
                  </a:prstGeom>
                  <a:solidFill>
                    <a:srgbClr val="FFCC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7" name="Freeform 29"/>
                  <p:cNvSpPr>
                    <a:spLocks/>
                  </p:cNvSpPr>
                  <p:nvPr/>
                </p:nvSpPr>
                <p:spPr bwMode="gray">
                  <a:xfrm>
                    <a:off x="2189" y="1948"/>
                    <a:ext cx="1295" cy="635"/>
                  </a:xfrm>
                  <a:custGeom>
                    <a:avLst/>
                    <a:gdLst/>
                    <a:ahLst/>
                    <a:cxnLst>
                      <a:cxn ang="0">
                        <a:pos x="1301" y="401"/>
                      </a:cxn>
                      <a:cxn ang="0">
                        <a:pos x="1317" y="442"/>
                      </a:cxn>
                      <a:cxn ang="0">
                        <a:pos x="1321" y="481"/>
                      </a:cxn>
                      <a:cxn ang="0">
                        <a:pos x="1315" y="516"/>
                      </a:cxn>
                      <a:cxn ang="0">
                        <a:pos x="1298" y="550"/>
                      </a:cxn>
                      <a:cxn ang="0">
                        <a:pos x="1272" y="579"/>
                      </a:cxn>
                      <a:cxn ang="0">
                        <a:pos x="1239" y="604"/>
                      </a:cxn>
                      <a:cxn ang="0">
                        <a:pos x="1196" y="628"/>
                      </a:cxn>
                      <a:cxn ang="0">
                        <a:pos x="1147" y="649"/>
                      </a:cxn>
                      <a:cxn ang="0">
                        <a:pos x="1092" y="667"/>
                      </a:cxn>
                      <a:cxn ang="0">
                        <a:pos x="1031" y="683"/>
                      </a:cxn>
                      <a:cxn ang="0">
                        <a:pos x="967" y="694"/>
                      </a:cxn>
                      <a:cxn ang="0">
                        <a:pos x="896" y="704"/>
                      </a:cxn>
                      <a:cxn ang="0">
                        <a:pos x="824" y="710"/>
                      </a:cxn>
                      <a:cxn ang="0">
                        <a:pos x="795" y="712"/>
                      </a:cxn>
                      <a:cxn ang="0">
                        <a:pos x="476" y="712"/>
                      </a:cxn>
                      <a:cxn ang="0">
                        <a:pos x="472" y="712"/>
                      </a:cxn>
                      <a:cxn ang="0">
                        <a:pos x="409" y="708"/>
                      </a:cxn>
                      <a:cxn ang="0">
                        <a:pos x="348" y="704"/>
                      </a:cxn>
                      <a:cxn ang="0">
                        <a:pos x="290" y="696"/>
                      </a:cxn>
                      <a:cxn ang="0">
                        <a:pos x="235" y="689"/>
                      </a:cxn>
                      <a:cxn ang="0">
                        <a:pos x="186" y="677"/>
                      </a:cxn>
                      <a:cxn ang="0">
                        <a:pos x="141" y="663"/>
                      </a:cxn>
                      <a:cxn ang="0">
                        <a:pos x="102" y="648"/>
                      </a:cxn>
                      <a:cxn ang="0">
                        <a:pos x="67" y="630"/>
                      </a:cxn>
                      <a:cxn ang="0">
                        <a:pos x="39" y="608"/>
                      </a:cxn>
                      <a:cxn ang="0">
                        <a:pos x="18" y="583"/>
                      </a:cxn>
                      <a:cxn ang="0">
                        <a:pos x="6" y="554"/>
                      </a:cxn>
                      <a:cxn ang="0">
                        <a:pos x="0" y="524"/>
                      </a:cxn>
                      <a:cxn ang="0">
                        <a:pos x="0" y="520"/>
                      </a:cxn>
                      <a:cxn ang="0">
                        <a:pos x="4" y="487"/>
                      </a:cxn>
                      <a:cxn ang="0">
                        <a:pos x="16" y="446"/>
                      </a:cxn>
                      <a:cxn ang="0">
                        <a:pos x="51" y="370"/>
                      </a:cxn>
                      <a:cxn ang="0">
                        <a:pos x="94" y="299"/>
                      </a:cxn>
                      <a:cxn ang="0">
                        <a:pos x="147" y="235"/>
                      </a:cxn>
                      <a:cxn ang="0">
                        <a:pos x="204" y="176"/>
                      </a:cxn>
                      <a:cxn ang="0">
                        <a:pos x="270" y="125"/>
                      </a:cxn>
                      <a:cxn ang="0">
                        <a:pos x="341" y="82"/>
                      </a:cxn>
                      <a:cxn ang="0">
                        <a:pos x="415" y="47"/>
                      </a:cxn>
                      <a:cxn ang="0">
                        <a:pos x="497" y="21"/>
                      </a:cxn>
                      <a:cxn ang="0">
                        <a:pos x="581" y="6"/>
                      </a:cxn>
                      <a:cxn ang="0">
                        <a:pos x="667" y="0"/>
                      </a:cxn>
                      <a:cxn ang="0">
                        <a:pos x="667" y="0"/>
                      </a:cxn>
                      <a:cxn ang="0">
                        <a:pos x="759" y="6"/>
                      </a:cxn>
                      <a:cxn ang="0">
                        <a:pos x="847" y="23"/>
                      </a:cxn>
                      <a:cxn ang="0">
                        <a:pos x="932" y="53"/>
                      </a:cxn>
                      <a:cxn ang="0">
                        <a:pos x="1010" y="90"/>
                      </a:cxn>
                      <a:cxn ang="0">
                        <a:pos x="1082" y="137"/>
                      </a:cxn>
                      <a:cxn ang="0">
                        <a:pos x="1149" y="194"/>
                      </a:cxn>
                      <a:cxn ang="0">
                        <a:pos x="1208" y="256"/>
                      </a:cxn>
                      <a:cxn ang="0">
                        <a:pos x="1258" y="325"/>
                      </a:cxn>
                      <a:cxn ang="0">
                        <a:pos x="1301" y="401"/>
                      </a:cxn>
                      <a:cxn ang="0">
                        <a:pos x="1301" y="401"/>
                      </a:cxn>
                    </a:cxnLst>
                    <a:rect l="0" t="0" r="r" b="b"/>
                    <a:pathLst>
                      <a:path w="1321" h="712">
                        <a:moveTo>
                          <a:pt x="1301" y="401"/>
                        </a:moveTo>
                        <a:lnTo>
                          <a:pt x="1317" y="442"/>
                        </a:lnTo>
                        <a:lnTo>
                          <a:pt x="1321" y="481"/>
                        </a:lnTo>
                        <a:lnTo>
                          <a:pt x="1315" y="516"/>
                        </a:lnTo>
                        <a:lnTo>
                          <a:pt x="1298" y="550"/>
                        </a:lnTo>
                        <a:lnTo>
                          <a:pt x="1272" y="579"/>
                        </a:lnTo>
                        <a:lnTo>
                          <a:pt x="1239" y="604"/>
                        </a:lnTo>
                        <a:lnTo>
                          <a:pt x="1196" y="628"/>
                        </a:lnTo>
                        <a:lnTo>
                          <a:pt x="1147" y="649"/>
                        </a:lnTo>
                        <a:lnTo>
                          <a:pt x="1092" y="667"/>
                        </a:lnTo>
                        <a:lnTo>
                          <a:pt x="1031" y="683"/>
                        </a:lnTo>
                        <a:lnTo>
                          <a:pt x="967" y="694"/>
                        </a:lnTo>
                        <a:lnTo>
                          <a:pt x="896" y="704"/>
                        </a:lnTo>
                        <a:lnTo>
                          <a:pt x="824" y="710"/>
                        </a:lnTo>
                        <a:lnTo>
                          <a:pt x="795" y="712"/>
                        </a:lnTo>
                        <a:lnTo>
                          <a:pt x="476" y="712"/>
                        </a:lnTo>
                        <a:lnTo>
                          <a:pt x="472" y="712"/>
                        </a:lnTo>
                        <a:lnTo>
                          <a:pt x="409" y="708"/>
                        </a:lnTo>
                        <a:lnTo>
                          <a:pt x="348" y="704"/>
                        </a:lnTo>
                        <a:lnTo>
                          <a:pt x="290" y="696"/>
                        </a:lnTo>
                        <a:lnTo>
                          <a:pt x="235" y="689"/>
                        </a:lnTo>
                        <a:lnTo>
                          <a:pt x="186" y="677"/>
                        </a:lnTo>
                        <a:lnTo>
                          <a:pt x="141" y="663"/>
                        </a:lnTo>
                        <a:lnTo>
                          <a:pt x="102" y="648"/>
                        </a:lnTo>
                        <a:lnTo>
                          <a:pt x="67" y="630"/>
                        </a:lnTo>
                        <a:lnTo>
                          <a:pt x="39" y="608"/>
                        </a:lnTo>
                        <a:lnTo>
                          <a:pt x="18" y="583"/>
                        </a:lnTo>
                        <a:lnTo>
                          <a:pt x="6" y="554"/>
                        </a:lnTo>
                        <a:lnTo>
                          <a:pt x="0" y="524"/>
                        </a:lnTo>
                        <a:lnTo>
                          <a:pt x="0" y="520"/>
                        </a:lnTo>
                        <a:lnTo>
                          <a:pt x="4" y="487"/>
                        </a:lnTo>
                        <a:lnTo>
                          <a:pt x="16" y="446"/>
                        </a:lnTo>
                        <a:lnTo>
                          <a:pt x="51" y="370"/>
                        </a:lnTo>
                        <a:lnTo>
                          <a:pt x="94" y="299"/>
                        </a:lnTo>
                        <a:lnTo>
                          <a:pt x="147" y="235"/>
                        </a:lnTo>
                        <a:lnTo>
                          <a:pt x="204" y="176"/>
                        </a:lnTo>
                        <a:lnTo>
                          <a:pt x="270" y="125"/>
                        </a:lnTo>
                        <a:lnTo>
                          <a:pt x="341" y="82"/>
                        </a:lnTo>
                        <a:lnTo>
                          <a:pt x="415" y="47"/>
                        </a:lnTo>
                        <a:lnTo>
                          <a:pt x="497" y="21"/>
                        </a:lnTo>
                        <a:lnTo>
                          <a:pt x="581" y="6"/>
                        </a:lnTo>
                        <a:lnTo>
                          <a:pt x="667" y="0"/>
                        </a:lnTo>
                        <a:lnTo>
                          <a:pt x="667" y="0"/>
                        </a:lnTo>
                        <a:lnTo>
                          <a:pt x="759" y="6"/>
                        </a:lnTo>
                        <a:lnTo>
                          <a:pt x="847" y="23"/>
                        </a:lnTo>
                        <a:lnTo>
                          <a:pt x="932" y="53"/>
                        </a:lnTo>
                        <a:lnTo>
                          <a:pt x="1010" y="90"/>
                        </a:lnTo>
                        <a:lnTo>
                          <a:pt x="1082" y="137"/>
                        </a:lnTo>
                        <a:lnTo>
                          <a:pt x="1149" y="194"/>
                        </a:lnTo>
                        <a:lnTo>
                          <a:pt x="1208" y="256"/>
                        </a:lnTo>
                        <a:lnTo>
                          <a:pt x="1258" y="325"/>
                        </a:lnTo>
                        <a:lnTo>
                          <a:pt x="1301" y="401"/>
                        </a:lnTo>
                        <a:lnTo>
                          <a:pt x="1301" y="401"/>
                        </a:lnTo>
                        <a:close/>
                      </a:path>
                    </a:pathLst>
                  </a:custGeom>
                  <a:gradFill>
                    <a:gsLst>
                      <a:gs pos="50000">
                        <a:schemeClr val="bg1">
                          <a:lumMod val="95000"/>
                        </a:schemeClr>
                      </a:gs>
                      <a:gs pos="100000">
                        <a:srgbClr val="FFCC00"/>
                      </a:gs>
                      <a:gs pos="100000">
                        <a:srgbClr val="FFCC00"/>
                      </a:gs>
                    </a:gsLst>
                    <a:lin ang="5400000" scaled="0"/>
                  </a:gradFill>
                  <a:ln w="0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zh-TW" altLang="en-US">
                      <a:ea typeface="新細明體" charset="-120"/>
                    </a:endParaRPr>
                  </a:p>
                </p:txBody>
              </p:sp>
            </p:grpSp>
            <p:sp>
              <p:nvSpPr>
                <p:cNvPr id="14" name="Text Box 30"/>
                <p:cNvSpPr txBox="1">
                  <a:spLocks noChangeArrowheads="1"/>
                </p:cNvSpPr>
                <p:nvPr/>
              </p:nvSpPr>
              <p:spPr bwMode="gray">
                <a:xfrm>
                  <a:off x="1912" y="2737"/>
                  <a:ext cx="1089" cy="7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zh-TW" altLang="en-US" sz="2800" b="1" dirty="0" smtClean="0">
                      <a:latin typeface="華康隸書體W5" pitchFamily="65" charset="-120"/>
                      <a:ea typeface="華康隸書體W5" pitchFamily="65" charset="-120"/>
                    </a:rPr>
                    <a:t>擴大</a:t>
                  </a:r>
                  <a:endParaRPr lang="en-US" altLang="zh-TW" sz="2800" b="1" dirty="0" smtClean="0">
                    <a:latin typeface="華康隸書體W5" pitchFamily="65" charset="-120"/>
                    <a:ea typeface="華康隸書體W5" pitchFamily="65" charset="-120"/>
                  </a:endParaRPr>
                </a:p>
                <a:p>
                  <a:pPr algn="ctr">
                    <a:defRPr/>
                  </a:pPr>
                  <a:r>
                    <a:rPr lang="zh-TW" altLang="en-US" sz="2800" b="1" dirty="0" smtClean="0">
                      <a:latin typeface="華康隸書體W5" pitchFamily="65" charset="-120"/>
                      <a:ea typeface="華康隸書體W5" pitchFamily="65" charset="-120"/>
                    </a:rPr>
                    <a:t>學習視野</a:t>
                  </a:r>
                  <a:endParaRPr lang="en-US" altLang="zh-TW" sz="2800" b="1" dirty="0">
                    <a:latin typeface="華康隸書體W5" pitchFamily="65" charset="-120"/>
                    <a:ea typeface="華康隸書體W5" pitchFamily="65" charset="-120"/>
                  </a:endParaRPr>
                </a:p>
              </p:txBody>
            </p:sp>
            <p:sp>
              <p:nvSpPr>
                <p:cNvPr id="15" name="Oval 31"/>
                <p:cNvSpPr>
                  <a:spLocks noChangeArrowheads="1"/>
                </p:cNvSpPr>
                <p:nvPr/>
              </p:nvSpPr>
              <p:spPr bwMode="gray">
                <a:xfrm>
                  <a:off x="1968" y="3792"/>
                  <a:ext cx="916" cy="30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tint val="0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>
                    <a:ea typeface="新細明體" charset="-120"/>
                  </a:endParaRPr>
                </a:p>
              </p:txBody>
            </p:sp>
          </p:grpSp>
        </p:grpSp>
        <p:sp>
          <p:nvSpPr>
            <p:cNvPr id="5" name="Line 5"/>
            <p:cNvSpPr>
              <a:spLocks noChangeShapeType="1"/>
            </p:cNvSpPr>
            <p:nvPr/>
          </p:nvSpPr>
          <p:spPr bwMode="gray">
            <a:xfrm flipH="1">
              <a:off x="1285854" y="2299836"/>
              <a:ext cx="693853" cy="328712"/>
            </a:xfrm>
            <a:prstGeom prst="line">
              <a:avLst/>
            </a:prstGeom>
            <a:noFill/>
            <a:ln w="38100" cap="rnd">
              <a:solidFill>
                <a:schemeClr val="bg2"/>
              </a:solidFill>
              <a:prstDash val="sysDot"/>
              <a:round/>
              <a:headEnd/>
              <a:tailEnd/>
            </a:ln>
          </p:spPr>
          <p:txBody>
            <a:bodyPr wrap="none" tIns="90000"/>
            <a:lstStyle/>
            <a:p>
              <a:endParaRPr lang="zh-TW" altLang="en-US"/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gray">
            <a:xfrm flipH="1">
              <a:off x="3286117" y="2352314"/>
              <a:ext cx="349772" cy="204808"/>
            </a:xfrm>
            <a:prstGeom prst="line">
              <a:avLst/>
            </a:prstGeom>
            <a:noFill/>
            <a:ln w="38100" cap="rnd">
              <a:solidFill>
                <a:schemeClr val="bg2"/>
              </a:solidFill>
              <a:prstDash val="sysDot"/>
              <a:round/>
              <a:headEnd/>
              <a:tailEnd/>
            </a:ln>
          </p:spPr>
          <p:txBody>
            <a:bodyPr wrap="none" tIns="90000"/>
            <a:lstStyle/>
            <a:p>
              <a:endParaRPr lang="zh-TW" alt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gray">
            <a:xfrm>
              <a:off x="5436089" y="2352314"/>
              <a:ext cx="136044" cy="204808"/>
            </a:xfrm>
            <a:prstGeom prst="line">
              <a:avLst/>
            </a:prstGeom>
            <a:noFill/>
            <a:ln w="38100" cap="rnd">
              <a:solidFill>
                <a:schemeClr val="bg2"/>
              </a:solidFill>
              <a:prstDash val="sysDot"/>
              <a:round/>
              <a:headEnd/>
              <a:tailEnd/>
            </a:ln>
          </p:spPr>
          <p:txBody>
            <a:bodyPr wrap="none" tIns="90000"/>
            <a:lstStyle/>
            <a:p>
              <a:endParaRPr lang="zh-TW" altLang="en-US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gray">
            <a:xfrm>
              <a:off x="7092273" y="2419649"/>
              <a:ext cx="694437" cy="137473"/>
            </a:xfrm>
            <a:prstGeom prst="line">
              <a:avLst/>
            </a:prstGeom>
            <a:noFill/>
            <a:ln w="38100" cap="rnd">
              <a:solidFill>
                <a:schemeClr val="bg2"/>
              </a:solidFill>
              <a:prstDash val="sysDot"/>
              <a:round/>
              <a:headEnd/>
              <a:tailEnd/>
            </a:ln>
          </p:spPr>
          <p:txBody>
            <a:bodyPr wrap="none" tIns="90000"/>
            <a:lstStyle/>
            <a:p>
              <a:endParaRPr lang="zh-TW" altLang="en-US"/>
            </a:p>
          </p:txBody>
        </p:sp>
      </p:grpSp>
      <p:sp>
        <p:nvSpPr>
          <p:cNvPr id="64" name="文字方塊 63"/>
          <p:cNvSpPr txBox="1"/>
          <p:nvPr/>
        </p:nvSpPr>
        <p:spPr>
          <a:xfrm>
            <a:off x="4644008" y="5805264"/>
            <a:ext cx="1838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學習的場域不僅止於教室</a:t>
            </a:r>
            <a:endParaRPr lang="zh-TW" altLang="en-US" sz="2000" b="1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0" name="文字方塊 69"/>
          <p:cNvSpPr txBox="1"/>
          <p:nvPr/>
        </p:nvSpPr>
        <p:spPr>
          <a:xfrm>
            <a:off x="2411760" y="5805264"/>
            <a:ext cx="2053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發揮團隊合作的力量解決問題</a:t>
            </a:r>
            <a:endParaRPr lang="zh-TW" altLang="en-US" sz="2000" b="1" dirty="0">
              <a:solidFill>
                <a:srgbClr val="0033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" name="文字方塊 75"/>
          <p:cNvSpPr txBox="1"/>
          <p:nvPr/>
        </p:nvSpPr>
        <p:spPr>
          <a:xfrm>
            <a:off x="6732240" y="5818925"/>
            <a:ext cx="221457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透過分組競賽積極正向完成目標</a:t>
            </a:r>
            <a:endParaRPr lang="zh-TW" altLang="en-US" sz="20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4" name="文字方塊 83"/>
          <p:cNvSpPr txBox="1"/>
          <p:nvPr/>
        </p:nvSpPr>
        <p:spPr>
          <a:xfrm>
            <a:off x="179512" y="5805264"/>
            <a:ext cx="2053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將平日所學運用在生活之中</a:t>
            </a:r>
            <a:endParaRPr lang="zh-TW" altLang="en-US" sz="2000" b="1" dirty="0">
              <a:solidFill>
                <a:srgbClr val="0066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1" name="Picture 3" descr="F:\第3組\G7 第三組活動照_180804_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068960"/>
            <a:ext cx="1800200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0" name="Picture 2" descr="F:\第7組\G7 第七組活動照_180804_0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068960"/>
            <a:ext cx="1800200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" name="Picture 3" descr="F:\第9組\G7 第九組活動照_180803_00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068960"/>
            <a:ext cx="1800200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3" name="Picture 5" descr="F:\第5組\G7 第五組活動照_180804_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3068960"/>
            <a:ext cx="1800200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E:\20180803 G7內灣的故事\IMG_93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3068960"/>
            <a:ext cx="1728192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E:\20180810 G8G9內灣的故事\G81~3小隊\G8第1～3隊_180810_00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3068961"/>
            <a:ext cx="1728192" cy="2209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9" name="Picture 5" descr="E:\20180810 G8G9內灣的故事\G81~3小隊\G8第1～3隊_180810_007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92" y="3068960"/>
            <a:ext cx="1710417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2" name="Picture 8" descr="E:\20180810 G8G9內灣的故事\G81~3小隊\G8第1～3隊_180810_020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016" y="3068960"/>
            <a:ext cx="1800200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3" name="Picture 9" descr="E:\20180810 G8G9內灣的故事\G84~6小隊\G8第4～6隊_180810_014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3068960"/>
            <a:ext cx="1872208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4" name="Picture 10" descr="E:\20180810 G8G9內灣的故事\G84~6小隊\G8第4～6隊_180810_021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3068960"/>
            <a:ext cx="1872208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5" name="Picture 11" descr="E:\20180810 G8G9內灣的故事\G9EF小隊\G9E、F隊_180810_006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20" y="3068960"/>
            <a:ext cx="1872208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6" name="Picture 12" descr="E:\20180810 G8G9內灣的故事\G9EF小隊\G9E、F隊_180810_011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16016" y="3068961"/>
            <a:ext cx="1800200" cy="2209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7" name="Picture 13" descr="E:\20180810 G8G9內灣的故事\G9EF小隊\G9E、F隊_180810_016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483768" y="3068960"/>
            <a:ext cx="1800200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8" name="Picture 14" descr="E:\20180810 G8G9內灣的故事\公關拍\IMG_0354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20272" y="3068960"/>
            <a:ext cx="1728192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9" name="Picture 15" descr="E:\20180810 G8G9內灣的故事\公關拍\IMG_0374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483768" y="3068960"/>
            <a:ext cx="1800200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60" name="Picture 16" descr="E:\20180810 G8G9內灣的故事\公關拍\IMG_0676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1520" y="3068960"/>
            <a:ext cx="1872208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61" name="Picture 17" descr="E:\20180810 G8G9內灣的故事\公關拍\IMG_0768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51520" y="3068960"/>
            <a:ext cx="1872208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62" name="Picture 18" descr="E:\20180810 G8G9內灣的故事\公關拍\IMG_0413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483768" y="3068960"/>
            <a:ext cx="1800200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63" name="Picture 19" descr="E:\20180810 G8G9內灣的故事\行政拍\G8G9行政拍與大合照_180810_0037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020272" y="3047997"/>
            <a:ext cx="1728192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65" name="Picture 21" descr="E:\20180810 G8G9內灣的故事\行政拍\G8G9行政拍與大合照_180810_0014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716033" y="3068960"/>
            <a:ext cx="1800199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9" name="文字方塊 58"/>
          <p:cNvSpPr txBox="1"/>
          <p:nvPr/>
        </p:nvSpPr>
        <p:spPr>
          <a:xfrm>
            <a:off x="179512" y="188640"/>
            <a:ext cx="61928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3600" b="1" kern="0" dirty="0" smtClean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內灣跨領域課程</a:t>
            </a:r>
            <a:endParaRPr lang="zh-TW" altLang="en-US" sz="3600" b="1" kern="0" dirty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500"/>
                            </p:stCondLst>
                            <p:childTnLst>
                              <p:par>
                                <p:cTn id="7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000"/>
                            </p:stCondLst>
                            <p:childTnLst>
                              <p:par>
                                <p:cTn id="7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0"/>
                            </p:stCondLst>
                            <p:childTnLst>
                              <p:par>
                                <p:cTn id="8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9升博撥放影片109102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1052736"/>
            <a:ext cx="8280920" cy="5346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251520" y="764704"/>
            <a:ext cx="61928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4000" b="1" kern="0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培育具國際競爭力的菁英</a:t>
            </a:r>
          </a:p>
        </p:txBody>
      </p:sp>
      <p:sp>
        <p:nvSpPr>
          <p:cNvPr id="36867" name="投影片編號版面配置區 13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/>
          <a:p>
            <a:fld id="{AF97F869-5CE4-4084-9AE9-BE7B8E7E72E6}" type="slidenum">
              <a:rPr lang="en-US" altLang="zh-TW" smtClean="0"/>
              <a:pPr/>
              <a:t>20</a:t>
            </a:fld>
            <a:endParaRPr lang="en-US" altLang="zh-TW" smtClean="0"/>
          </a:p>
        </p:txBody>
      </p:sp>
      <p:sp>
        <p:nvSpPr>
          <p:cNvPr id="14" name="標題 4"/>
          <p:cNvSpPr txBox="1">
            <a:spLocks/>
          </p:cNvSpPr>
          <p:nvPr/>
        </p:nvSpPr>
        <p:spPr>
          <a:xfrm>
            <a:off x="323528" y="1772816"/>
            <a:ext cx="4537075" cy="1296987"/>
          </a:xfrm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ts val="600"/>
              </a:spcBef>
              <a:defRPr/>
            </a:pPr>
            <a:r>
              <a:rPr lang="zh-TW" altLang="en-US" b="1" kern="0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八年級登</a:t>
            </a:r>
            <a:r>
              <a:rPr lang="zh-TW" altLang="en-US" b="1" kern="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合歡群峰</a:t>
            </a:r>
            <a:r>
              <a:rPr lang="en-US" altLang="zh-TW" b="1" kern="0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—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zh-TW" altLang="en-US" b="1" kern="0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毅力鍛鍊、團隊合作</a:t>
            </a:r>
            <a:r>
              <a:rPr lang="en-US" altLang="zh-TW" b="1" kern="0" dirty="0">
                <a:solidFill>
                  <a:srgbClr val="0033CC"/>
                </a:solidFill>
                <a:latin typeface="華康中圓體" pitchFamily="49" charset="-120"/>
                <a:ea typeface="華康中圓體" pitchFamily="49" charset="-120"/>
                <a:cs typeface="+mj-cs"/>
              </a:rPr>
              <a:t/>
            </a:r>
            <a:br>
              <a:rPr lang="en-US" altLang="zh-TW" b="1" kern="0" dirty="0">
                <a:solidFill>
                  <a:srgbClr val="0033CC"/>
                </a:solidFill>
                <a:latin typeface="華康中圓體" pitchFamily="49" charset="-120"/>
                <a:ea typeface="華康中圓體" pitchFamily="49" charset="-120"/>
                <a:cs typeface="+mj-cs"/>
              </a:rPr>
            </a:br>
            <a:r>
              <a:rPr lang="zh-TW" altLang="en-US" b="1" kern="0" dirty="0">
                <a:solidFill>
                  <a:srgbClr val="0033CC"/>
                </a:solidFill>
                <a:latin typeface="華康中圓體" pitchFamily="49" charset="-120"/>
                <a:ea typeface="華康中圓體" pitchFamily="49" charset="-120"/>
                <a:cs typeface="+mj-cs"/>
              </a:rPr>
              <a:t> </a:t>
            </a:r>
            <a:r>
              <a:rPr lang="en-US" altLang="zh-TW" kern="0" dirty="0">
                <a:solidFill>
                  <a:srgbClr val="0033CC"/>
                </a:solidFill>
                <a:latin typeface="華康中圓體" pitchFamily="49" charset="-120"/>
                <a:ea typeface="華康中圓體" pitchFamily="49" charset="-120"/>
                <a:cs typeface="+mj-cs"/>
              </a:rPr>
              <a:t/>
            </a:r>
            <a:br>
              <a:rPr lang="en-US" altLang="zh-TW" kern="0" dirty="0">
                <a:solidFill>
                  <a:srgbClr val="0033CC"/>
                </a:solidFill>
                <a:latin typeface="華康中圓體" pitchFamily="49" charset="-120"/>
                <a:ea typeface="華康中圓體" pitchFamily="49" charset="-120"/>
                <a:cs typeface="+mj-cs"/>
              </a:rPr>
            </a:br>
            <a:endParaRPr lang="zh-TW" altLang="en-US" kern="0" dirty="0">
              <a:solidFill>
                <a:srgbClr val="0033CC"/>
              </a:solidFill>
              <a:latin typeface="華康中圓體" pitchFamily="49" charset="-120"/>
              <a:ea typeface="華康中圓體" pitchFamily="49" charset="-120"/>
              <a:cs typeface="+mj-cs"/>
            </a:endParaRPr>
          </a:p>
        </p:txBody>
      </p:sp>
      <p:pic>
        <p:nvPicPr>
          <p:cNvPr id="14341" name="Picture 10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03800" y="3908425"/>
            <a:ext cx="3671888" cy="24638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342" name="Picture 11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50825" y="2781300"/>
            <a:ext cx="4533900" cy="3024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43" name="圖片 13" descr="DSC00020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932363" y="1484313"/>
            <a:ext cx="3840162" cy="216058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4"/>
          <p:cNvSpPr txBox="1">
            <a:spLocks/>
          </p:cNvSpPr>
          <p:nvPr/>
        </p:nvSpPr>
        <p:spPr>
          <a:xfrm>
            <a:off x="395536" y="1556792"/>
            <a:ext cx="4032250" cy="1152525"/>
          </a:xfrm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ts val="600"/>
              </a:spcBef>
              <a:defRPr/>
            </a:pPr>
            <a:r>
              <a:rPr lang="zh-TW" altLang="en-US" b="1" kern="0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九年級泳渡</a:t>
            </a:r>
            <a:r>
              <a:rPr lang="zh-TW" altLang="en-US" b="1" kern="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日月潭</a:t>
            </a:r>
            <a:endParaRPr lang="en-US" altLang="zh-TW" b="1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en-US" altLang="zh-TW" b="1" kern="0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  --</a:t>
            </a:r>
            <a:r>
              <a:rPr lang="zh-TW" altLang="en-US" b="1" kern="0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勇於</a:t>
            </a:r>
            <a:r>
              <a:rPr lang="zh-TW" altLang="en-US" b="1" kern="0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挑戰</a:t>
            </a:r>
            <a:endParaRPr lang="zh-TW" altLang="en-US" b="1" kern="0" dirty="0">
              <a:solidFill>
                <a:srgbClr val="0033CC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37891" name="投影片編號版面配置區 8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/>
          <a:p>
            <a:fld id="{124D969C-5C52-4C27-B31A-8F2ACD5241B7}" type="slidenum">
              <a:rPr lang="en-US" altLang="zh-TW" smtClean="0"/>
              <a:pPr/>
              <a:t>21</a:t>
            </a:fld>
            <a:endParaRPr lang="en-US" altLang="zh-TW" smtClean="0"/>
          </a:p>
        </p:txBody>
      </p:sp>
      <p:pic>
        <p:nvPicPr>
          <p:cNvPr id="15364" name="圖片 10" descr="IMG_1751.JPG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07950" y="2708275"/>
            <a:ext cx="5148263" cy="3552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65" name="圖片 11" descr="DSC_6269_小.JPG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508625" y="1628775"/>
            <a:ext cx="3482975" cy="230505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366" name="圖片 13" descr="DSC_6630_小.jpg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508625" y="4292600"/>
            <a:ext cx="3484563" cy="23114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文字方塊 7"/>
          <p:cNvSpPr txBox="1"/>
          <p:nvPr/>
        </p:nvSpPr>
        <p:spPr>
          <a:xfrm>
            <a:off x="251520" y="692696"/>
            <a:ext cx="6192838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4000" b="1" kern="0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培育具國際競爭力的菁英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3534" y="332663"/>
            <a:ext cx="2050561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榮譽榜</a:t>
            </a:r>
            <a:endParaRPr lang="zh-TW" altLang="en-US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1520" y="1196752"/>
            <a:ext cx="8892480" cy="509370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itchFamily="65" charset="-120"/>
                <a:ea typeface="標楷體" pitchFamily="65" charset="-120"/>
                <a:cs typeface="Helvetica" charset="0"/>
                <a:sym typeface="Wingdings"/>
              </a:rPr>
              <a:t></a:t>
            </a:r>
            <a:r>
              <a:rPr kumimoji="1" lang="zh-TW" altLang="en-US" sz="32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新竹市</a:t>
            </a:r>
            <a:r>
              <a:rPr kumimoji="1" lang="en-US" altLang="zh-TW" sz="32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HCMC</a:t>
            </a:r>
            <a:r>
              <a:rPr kumimoji="1" lang="zh-TW" altLang="en-US" sz="32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數學競賽</a:t>
            </a:r>
            <a:endParaRPr kumimoji="1" lang="en-US" altLang="zh-TW" sz="32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lvl="0" fontAlgn="base">
              <a:spcBef>
                <a:spcPts val="600"/>
              </a:spcBef>
              <a:spcAft>
                <a:spcPts val="600"/>
              </a:spcAft>
            </a:pP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u="sng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108</a:t>
            </a:r>
            <a:r>
              <a:rPr lang="zh-TW" altLang="en-US" u="sng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學年度</a:t>
            </a:r>
            <a:endParaRPr lang="en-US" altLang="zh-TW" u="sng" dirty="0" smtClean="0">
              <a:solidFill>
                <a:schemeClr val="accent5">
                  <a:lumMod val="50000"/>
                </a:schemeClr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(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一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)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百分王競賽：銅牌獎、優勝獎</a:t>
            </a:r>
            <a:endParaRPr lang="en-US" altLang="zh-TW" sz="24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spcBef>
                <a:spcPts val="0"/>
              </a:spcBef>
            </a:pP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  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(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二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)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達人賽：銀牌獎、銅牌獎、優勝獎</a:t>
            </a:r>
            <a:endParaRPr lang="en-US" altLang="zh-TW" sz="24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32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sym typeface="Wingdings"/>
              </a:rPr>
              <a:t></a:t>
            </a:r>
            <a:r>
              <a:rPr lang="en-US" altLang="zh-TW" sz="32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108</a:t>
            </a:r>
            <a:r>
              <a:rPr lang="zh-TW" altLang="zh-TW" sz="32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學年度全國學生美術比賽新竹市賽</a:t>
            </a:r>
          </a:p>
          <a:p>
            <a:pPr>
              <a:spcBef>
                <a:spcPts val="0"/>
              </a:spcBef>
            </a:pP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漫畫類 國中組 第一名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西畫類 國中組 第一</a:t>
            </a:r>
            <a:r>
              <a:rPr lang="zh-TW" altLang="zh-TW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名</a:t>
            </a:r>
            <a:endParaRPr lang="en-US" altLang="zh-TW" sz="24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ts val="600"/>
              </a:spcBef>
            </a:pPr>
            <a:r>
              <a:rPr lang="en-US" altLang="zh-TW" sz="32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sym typeface="Wingdings"/>
              </a:rPr>
              <a:t>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z="32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屆國家地理知識大競賽 </a:t>
            </a:r>
            <a:r>
              <a:rPr lang="zh-TW" altLang="en-US" sz="32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全國決賽</a:t>
            </a:r>
            <a:endParaRPr lang="en-US" altLang="zh-TW" sz="3200" b="1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32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國中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組 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地理知識能力測驗銅牌、環境觀察暨手繪地圖佳作</a:t>
            </a:r>
            <a:endParaRPr lang="en-US" altLang="zh-TW" sz="24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ts val="0"/>
              </a:spcBef>
            </a:pPr>
            <a:r>
              <a:rPr lang="en-US" altLang="zh-TW" sz="32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sym typeface="Wingdings"/>
              </a:rPr>
              <a:t></a:t>
            </a:r>
            <a:r>
              <a:rPr lang="en-US" altLang="zh-TW" sz="32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年全國語文競賽新竹市複賽</a:t>
            </a:r>
            <a:endParaRPr lang="en-US" altLang="zh-TW" sz="32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國中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組 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作文 第二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名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39952" y="62373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altLang="zh-TW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華康細圓體" pitchFamily="49" charset="-120"/>
                <a:ea typeface="華康細圓體" pitchFamily="49" charset="-120"/>
                <a:cs typeface="Helvetica" charset="0"/>
                <a:sym typeface="Wingdings"/>
              </a:rPr>
              <a:t>《</a:t>
            </a:r>
            <a:r>
              <a:rPr lang="zh-TW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華康中圓體" pitchFamily="49" charset="-120"/>
                <a:ea typeface="華康中圓體" pitchFamily="49" charset="-120"/>
                <a:cs typeface="Helvetica" charset="0"/>
              </a:rPr>
              <a:t>更多得獎表現公告於本校官網榮譽榜</a:t>
            </a:r>
            <a:r>
              <a:rPr lang="en-US" altLang="zh-TW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華康中圓體" pitchFamily="49" charset="-120"/>
                <a:ea typeface="華康中圓體" pitchFamily="49" charset="-120"/>
                <a:cs typeface="Helvetica" charset="0"/>
              </a:rPr>
              <a:t>》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t="21162" r="21365"/>
          <a:stretch/>
        </p:blipFill>
        <p:spPr>
          <a:xfrm rot="206431">
            <a:off x="6556087" y="1044699"/>
            <a:ext cx="2173825" cy="139406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107504" y="910218"/>
            <a:ext cx="9036496" cy="58708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  <a:cs typeface="Helvetica" charset="0"/>
                <a:sym typeface="Wingdings"/>
              </a:rPr>
              <a:t></a:t>
            </a:r>
            <a:r>
              <a:rPr kumimoji="1" lang="zh-TW" altLang="en-US" sz="27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新竹市國中奧</a:t>
            </a:r>
            <a:r>
              <a:rPr kumimoji="1" lang="zh-TW" altLang="en-US" sz="27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林匹</a:t>
            </a:r>
            <a:r>
              <a:rPr kumimoji="1" lang="zh-TW" altLang="en-US" sz="27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亞科學趣味競賽</a:t>
            </a:r>
            <a:endParaRPr lang="en-US" altLang="zh-TW" sz="27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Helvetica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2400" u="sng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107</a:t>
            </a:r>
            <a:r>
              <a:rPr lang="zh-TW" altLang="en-US" sz="2400" u="sng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學年度 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榮獲新竹市團體組第五名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+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三項優勝</a:t>
            </a:r>
            <a:endParaRPr lang="en-US" altLang="zh-TW" sz="24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Helvetica" charset="0"/>
            </a:endParaRPr>
          </a:p>
          <a:p>
            <a:pPr>
              <a:lnSpc>
                <a:spcPts val="3500"/>
              </a:lnSpc>
            </a:pPr>
            <a:r>
              <a:rPr lang="en-US" altLang="zh-TW" sz="2400" u="sng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108</a:t>
            </a:r>
            <a:r>
              <a:rPr lang="zh-TW" altLang="en-US" sz="2400" u="sng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學年</a:t>
            </a:r>
            <a:r>
              <a:rPr lang="zh-TW" altLang="en-US" sz="2400" u="sng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度 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榮獲新竹市團體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組第四名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、第六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名</a:t>
            </a:r>
            <a:r>
              <a:rPr lang="en-US" altLang="zh-TW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+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三項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優勝</a:t>
            </a:r>
            <a:endParaRPr lang="en-US" altLang="zh-TW" sz="24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Helvetica" charset="0"/>
            </a:endParaRPr>
          </a:p>
          <a:p>
            <a:pPr>
              <a:lnSpc>
                <a:spcPts val="3500"/>
              </a:lnSpc>
            </a:pPr>
            <a:r>
              <a:rPr lang="en-US" altLang="zh-TW" sz="2400" u="sng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109</a:t>
            </a:r>
            <a:r>
              <a:rPr lang="zh-TW" altLang="en-US" sz="2400" u="sng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學年</a:t>
            </a:r>
            <a:r>
              <a:rPr lang="zh-TW" altLang="en-US" sz="2400" u="sng" dirty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度 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榮獲新竹市團體組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第一名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、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第二名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+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兩項第三名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+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第六名</a:t>
            </a:r>
            <a:endParaRPr lang="en-US" altLang="zh-TW" sz="24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Helvetica" charset="0"/>
            </a:endParaRPr>
          </a:p>
          <a:p>
            <a:pPr>
              <a:lnSpc>
                <a:spcPts val="35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 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         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+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兩項優勝</a:t>
            </a:r>
            <a:endParaRPr kumimoji="1" lang="en-US" altLang="zh-TW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  <a:cs typeface="新細明體" pitchFamily="18" charset="-120"/>
            </a:endParaRPr>
          </a:p>
          <a:p>
            <a:pPr lvl="0" eaLnBrk="0" fontAlgn="base" hangingPunct="0">
              <a:spcBef>
                <a:spcPts val="0"/>
              </a:spcBef>
              <a:spcAft>
                <a:spcPct val="0"/>
              </a:spcAft>
            </a:pPr>
            <a:r>
              <a:rPr kumimoji="1" lang="en-US" altLang="zh-TW" sz="28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  <a:cs typeface="Helvetica" charset="0"/>
                <a:sym typeface="Wingdings"/>
              </a:rPr>
              <a:t></a:t>
            </a:r>
            <a:r>
              <a:rPr kumimoji="1" lang="en-US" altLang="zh-TW" sz="27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AMC8</a:t>
            </a:r>
            <a:r>
              <a:rPr kumimoji="1" lang="zh-TW" altLang="en-US" sz="27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全美中學數學能力分級測驗</a:t>
            </a:r>
            <a:endParaRPr lang="en-US" altLang="zh-TW" sz="2700" b="1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Helvetica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kumimoji="1" lang="zh-TW" altLang="en-US" sz="24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 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榮譽卓越證書</a:t>
            </a:r>
            <a:endParaRPr lang="en-US" altLang="zh-TW" sz="24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(Honor Roll of Distinction Certificate)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：全球前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1%</a:t>
            </a:r>
            <a:endParaRPr lang="en-US" altLang="zh-TW" sz="24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Helvetica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榮譽證書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(Honor Roll Certificate)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：全球前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5%</a:t>
            </a:r>
            <a:endParaRPr kumimoji="1" lang="en-US" altLang="zh-TW" sz="24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Helvetica" charset="0"/>
            </a:endParaRPr>
          </a:p>
          <a:p>
            <a:pPr lvl="0" eaLnBrk="0" fontAlgn="base" hangingPunct="0">
              <a:spcBef>
                <a:spcPts val="0"/>
              </a:spcBef>
              <a:spcAft>
                <a:spcPct val="0"/>
              </a:spcAft>
            </a:pPr>
            <a:r>
              <a:rPr kumimoji="1" lang="en-US" altLang="zh-TW" sz="28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  <a:cs typeface="Helvetica" charset="0"/>
                <a:sym typeface="Wingdings"/>
              </a:rPr>
              <a:t></a:t>
            </a:r>
            <a:r>
              <a:rPr kumimoji="1" lang="zh-TW" altLang="en-US" sz="27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第十四屆聯合盃全國作文大賽：</a:t>
            </a:r>
            <a:r>
              <a:rPr lang="zh-TW" altLang="en-US" sz="27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 </a:t>
            </a:r>
            <a:r>
              <a:rPr lang="zh-TW" altLang="en-US" sz="27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                </a:t>
            </a:r>
            <a:endParaRPr lang="en-US" altLang="zh-TW" sz="2700" b="1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Helvetica" charset="0"/>
            </a:endParaRPr>
          </a:p>
          <a:p>
            <a:pPr lvl="0" eaLnBrk="0" fontAlgn="base" hangingPunct="0">
              <a:spcBef>
                <a:spcPts val="0"/>
              </a:spcBef>
              <a:spcAft>
                <a:spcPct val="0"/>
              </a:spcAft>
            </a:pPr>
            <a:r>
              <a:rPr kumimoji="1" lang="zh-TW" altLang="en-US" sz="32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 </a:t>
            </a:r>
            <a:r>
              <a:rPr kumimoji="1" lang="zh-TW" altLang="en-US" sz="32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 </a:t>
            </a:r>
            <a:r>
              <a:rPr kumimoji="1"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榮獲新竹</a:t>
            </a:r>
            <a:r>
              <a:rPr kumimoji="1"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區初賽七</a:t>
            </a:r>
            <a:r>
              <a:rPr kumimoji="1"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、八年級組第一名</a:t>
            </a:r>
            <a:endParaRPr kumimoji="1" lang="en-US" altLang="zh-TW" sz="24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Helvetica" charset="0"/>
            </a:endParaRPr>
          </a:p>
          <a:p>
            <a:pPr>
              <a:spcBef>
                <a:spcPts val="600"/>
              </a:spcBef>
            </a:pPr>
            <a:r>
              <a:rPr lang="en-US" altLang="zh-TW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  <a:cs typeface="Helvetica" charset="0"/>
                <a:sym typeface="Wingdings"/>
              </a:rPr>
              <a:t></a:t>
            </a:r>
            <a:r>
              <a:rPr lang="en-US" altLang="zh-TW" sz="27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109</a:t>
            </a:r>
            <a:r>
              <a:rPr lang="zh-TW" altLang="zh-TW" sz="27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年全國公私立國民中學生活科技創作競賽新竹市市賽</a:t>
            </a:r>
            <a:endParaRPr lang="en-US" altLang="zh-TW" sz="27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Helvetica" charset="0"/>
            </a:endParaRPr>
          </a:p>
          <a:p>
            <a:pPr>
              <a:spcBef>
                <a:spcPts val="600"/>
              </a:spcBef>
            </a:pPr>
            <a:r>
              <a:rPr lang="zh-TW" altLang="en-US" sz="26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   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榮獲 任務挑戰</a:t>
            </a:r>
            <a:r>
              <a:rPr lang="zh-TW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組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 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Helvetica" charset="0"/>
              </a:rPr>
              <a:t>佳作</a:t>
            </a:r>
            <a:endParaRPr kumimoji="1" lang="zh-TW" altLang="en-US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Helvetica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3528" y="27856"/>
            <a:ext cx="2050561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榮譽榜</a:t>
            </a:r>
            <a:endParaRPr lang="zh-TW" altLang="en-US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72000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altLang="zh-TW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華康細圓體" pitchFamily="49" charset="-120"/>
                <a:ea typeface="華康細圓體" pitchFamily="49" charset="-120"/>
                <a:cs typeface="Helvetica" charset="0"/>
                <a:sym typeface="Wingdings"/>
              </a:rPr>
              <a:t>《</a:t>
            </a:r>
            <a:r>
              <a:rPr lang="zh-TW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華康中圓體" pitchFamily="49" charset="-120"/>
                <a:ea typeface="華康中圓體" pitchFamily="49" charset="-120"/>
                <a:cs typeface="Helvetica" charset="0"/>
              </a:rPr>
              <a:t>更多得獎表現公告於本校官網榮譽榜</a:t>
            </a:r>
            <a:r>
              <a:rPr lang="en-US" altLang="zh-TW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華康中圓體" pitchFamily="49" charset="-120"/>
                <a:ea typeface="華康中圓體" pitchFamily="49" charset="-120"/>
                <a:cs typeface="Helvetica" charset="0"/>
              </a:rPr>
              <a:t>》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D:\107學年度\107-2\照片\20190315 G7 17公里跨領域課程\IMG_15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340768"/>
            <a:ext cx="2593499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圖片 18" descr="D:\國中生活點滴\合歡群峰\合歡山之旅\DSC008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196752"/>
            <a:ext cx="3533193" cy="1920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7059" y="5013176"/>
            <a:ext cx="4011166" cy="1712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圖片 27" descr="901 假日課程_161218_000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3140968"/>
            <a:ext cx="2567880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268760"/>
            <a:ext cx="2727003" cy="1836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4988663"/>
            <a:ext cx="2376264" cy="1704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圖片 21" descr="IMG_1753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6660232" y="4773152"/>
            <a:ext cx="2304257" cy="2004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圖片 22" descr="IMG_8104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159540" y="3044957"/>
            <a:ext cx="1820172" cy="1899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標題 1"/>
          <p:cNvSpPr txBox="1">
            <a:spLocks/>
          </p:cNvSpPr>
          <p:nvPr/>
        </p:nvSpPr>
        <p:spPr>
          <a:xfrm>
            <a:off x="611560" y="620688"/>
            <a:ext cx="6372200" cy="864096"/>
          </a:xfrm>
          <a:prstGeom prst="rect">
            <a:avLst/>
          </a:prstGeom>
        </p:spPr>
        <p:txBody>
          <a:bodyPr lIns="91434" tIns="45717" rIns="91434" bIns="45717"/>
          <a:lstStyle/>
          <a:p>
            <a:pPr lvl="0" eaLnBrk="0" hangingPunct="0">
              <a:defRPr/>
            </a:pPr>
            <a:r>
              <a:rPr lang="zh-TW" altLang="en-US" sz="4200" b="1" kern="0" dirty="0" smtClean="0">
                <a:solidFill>
                  <a:srgbClr val="7030A0"/>
                </a:solidFill>
                <a:latin typeface="文鼎粗魏碑" pitchFamily="65" charset="-120"/>
                <a:ea typeface="文鼎粗魏碑" pitchFamily="65" charset="-120"/>
                <a:cs typeface="+mj-cs"/>
              </a:rPr>
              <a:t>站在學生角度看學習</a:t>
            </a:r>
          </a:p>
        </p:txBody>
      </p:sp>
      <p:sp>
        <p:nvSpPr>
          <p:cNvPr id="13" name="Freeform 23"/>
          <p:cNvSpPr>
            <a:spLocks/>
          </p:cNvSpPr>
          <p:nvPr/>
        </p:nvSpPr>
        <p:spPr bwMode="auto">
          <a:xfrm>
            <a:off x="323528" y="548680"/>
            <a:ext cx="181751" cy="242348"/>
          </a:xfrm>
          <a:custGeom>
            <a:avLst/>
            <a:gdLst>
              <a:gd name="T0" fmla="*/ 79 w 161"/>
              <a:gd name="T1" fmla="*/ 0 h 161"/>
              <a:gd name="T2" fmla="*/ 112 w 161"/>
              <a:gd name="T3" fmla="*/ 5 h 161"/>
              <a:gd name="T4" fmla="*/ 139 w 161"/>
              <a:gd name="T5" fmla="*/ 25 h 161"/>
              <a:gd name="T6" fmla="*/ 156 w 161"/>
              <a:gd name="T7" fmla="*/ 50 h 161"/>
              <a:gd name="T8" fmla="*/ 161 w 161"/>
              <a:gd name="T9" fmla="*/ 79 h 161"/>
              <a:gd name="T10" fmla="*/ 154 w 161"/>
              <a:gd name="T11" fmla="*/ 112 h 161"/>
              <a:gd name="T12" fmla="*/ 136 w 161"/>
              <a:gd name="T13" fmla="*/ 139 h 161"/>
              <a:gd name="T14" fmla="*/ 112 w 161"/>
              <a:gd name="T15" fmla="*/ 154 h 161"/>
              <a:gd name="T16" fmla="*/ 82 w 161"/>
              <a:gd name="T17" fmla="*/ 161 h 161"/>
              <a:gd name="T18" fmla="*/ 50 w 161"/>
              <a:gd name="T19" fmla="*/ 154 h 161"/>
              <a:gd name="T20" fmla="*/ 23 w 161"/>
              <a:gd name="T21" fmla="*/ 136 h 161"/>
              <a:gd name="T22" fmla="*/ 5 w 161"/>
              <a:gd name="T23" fmla="*/ 112 h 161"/>
              <a:gd name="T24" fmla="*/ 0 w 161"/>
              <a:gd name="T25" fmla="*/ 82 h 161"/>
              <a:gd name="T26" fmla="*/ 5 w 161"/>
              <a:gd name="T27" fmla="*/ 50 h 161"/>
              <a:gd name="T28" fmla="*/ 25 w 161"/>
              <a:gd name="T29" fmla="*/ 22 h 161"/>
              <a:gd name="T30" fmla="*/ 50 w 161"/>
              <a:gd name="T31" fmla="*/ 5 h 161"/>
              <a:gd name="T32" fmla="*/ 79 w 161"/>
              <a:gd name="T33" fmla="*/ 0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1" h="161">
                <a:moveTo>
                  <a:pt x="79" y="0"/>
                </a:moveTo>
                <a:lnTo>
                  <a:pt x="112" y="5"/>
                </a:lnTo>
                <a:lnTo>
                  <a:pt x="139" y="25"/>
                </a:lnTo>
                <a:lnTo>
                  <a:pt x="156" y="50"/>
                </a:lnTo>
                <a:lnTo>
                  <a:pt x="161" y="79"/>
                </a:lnTo>
                <a:lnTo>
                  <a:pt x="154" y="112"/>
                </a:lnTo>
                <a:lnTo>
                  <a:pt x="136" y="139"/>
                </a:lnTo>
                <a:lnTo>
                  <a:pt x="112" y="154"/>
                </a:lnTo>
                <a:lnTo>
                  <a:pt x="82" y="161"/>
                </a:lnTo>
                <a:lnTo>
                  <a:pt x="50" y="154"/>
                </a:lnTo>
                <a:lnTo>
                  <a:pt x="23" y="136"/>
                </a:lnTo>
                <a:lnTo>
                  <a:pt x="5" y="112"/>
                </a:lnTo>
                <a:lnTo>
                  <a:pt x="0" y="82"/>
                </a:lnTo>
                <a:lnTo>
                  <a:pt x="5" y="50"/>
                </a:lnTo>
                <a:lnTo>
                  <a:pt x="25" y="22"/>
                </a:lnTo>
                <a:lnTo>
                  <a:pt x="50" y="5"/>
                </a:lnTo>
                <a:lnTo>
                  <a:pt x="79" y="0"/>
                </a:lnTo>
                <a:close/>
              </a:path>
            </a:pathLst>
          </a:custGeom>
          <a:solidFill>
            <a:srgbClr val="00B050"/>
          </a:solidFill>
          <a:ln w="0">
            <a:noFill/>
            <a:prstDash val="solid"/>
            <a:round/>
            <a:headEnd/>
            <a:tailEnd/>
          </a:ln>
          <a:effectLst>
            <a:outerShdw blurRad="342900" dist="1524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65018" tIns="32510" rIns="65018" bIns="3251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29"/>
          <p:cNvSpPr>
            <a:spLocks/>
          </p:cNvSpPr>
          <p:nvPr/>
        </p:nvSpPr>
        <p:spPr bwMode="auto">
          <a:xfrm>
            <a:off x="251520" y="620688"/>
            <a:ext cx="299156" cy="398896"/>
          </a:xfrm>
          <a:custGeom>
            <a:avLst/>
            <a:gdLst>
              <a:gd name="T0" fmla="*/ 151 w 265"/>
              <a:gd name="T1" fmla="*/ 0 h 265"/>
              <a:gd name="T2" fmla="*/ 186 w 265"/>
              <a:gd name="T3" fmla="*/ 10 h 265"/>
              <a:gd name="T4" fmla="*/ 216 w 265"/>
              <a:gd name="T5" fmla="*/ 27 h 265"/>
              <a:gd name="T6" fmla="*/ 241 w 265"/>
              <a:gd name="T7" fmla="*/ 52 h 265"/>
              <a:gd name="T8" fmla="*/ 258 w 265"/>
              <a:gd name="T9" fmla="*/ 81 h 265"/>
              <a:gd name="T10" fmla="*/ 265 w 265"/>
              <a:gd name="T11" fmla="*/ 114 h 265"/>
              <a:gd name="T12" fmla="*/ 265 w 265"/>
              <a:gd name="T13" fmla="*/ 148 h 265"/>
              <a:gd name="T14" fmla="*/ 258 w 265"/>
              <a:gd name="T15" fmla="*/ 183 h 265"/>
              <a:gd name="T16" fmla="*/ 238 w 265"/>
              <a:gd name="T17" fmla="*/ 215 h 265"/>
              <a:gd name="T18" fmla="*/ 213 w 265"/>
              <a:gd name="T19" fmla="*/ 240 h 265"/>
              <a:gd name="T20" fmla="*/ 184 w 265"/>
              <a:gd name="T21" fmla="*/ 255 h 265"/>
              <a:gd name="T22" fmla="*/ 151 w 265"/>
              <a:gd name="T23" fmla="*/ 265 h 265"/>
              <a:gd name="T24" fmla="*/ 117 w 265"/>
              <a:gd name="T25" fmla="*/ 265 h 265"/>
              <a:gd name="T26" fmla="*/ 82 w 265"/>
              <a:gd name="T27" fmla="*/ 255 h 265"/>
              <a:gd name="T28" fmla="*/ 52 w 265"/>
              <a:gd name="T29" fmla="*/ 237 h 265"/>
              <a:gd name="T30" fmla="*/ 28 w 265"/>
              <a:gd name="T31" fmla="*/ 213 h 265"/>
              <a:gd name="T32" fmla="*/ 10 w 265"/>
              <a:gd name="T33" fmla="*/ 183 h 265"/>
              <a:gd name="T34" fmla="*/ 0 w 265"/>
              <a:gd name="T35" fmla="*/ 151 h 265"/>
              <a:gd name="T36" fmla="*/ 0 w 265"/>
              <a:gd name="T37" fmla="*/ 116 h 265"/>
              <a:gd name="T38" fmla="*/ 10 w 265"/>
              <a:gd name="T39" fmla="*/ 81 h 265"/>
              <a:gd name="T40" fmla="*/ 28 w 265"/>
              <a:gd name="T41" fmla="*/ 49 h 265"/>
              <a:gd name="T42" fmla="*/ 52 w 265"/>
              <a:gd name="T43" fmla="*/ 27 h 265"/>
              <a:gd name="T44" fmla="*/ 82 w 265"/>
              <a:gd name="T45" fmla="*/ 10 h 265"/>
              <a:gd name="T46" fmla="*/ 117 w 265"/>
              <a:gd name="T47" fmla="*/ 0 h 265"/>
              <a:gd name="T48" fmla="*/ 151 w 265"/>
              <a:gd name="T49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65" h="265">
                <a:moveTo>
                  <a:pt x="151" y="0"/>
                </a:moveTo>
                <a:lnTo>
                  <a:pt x="186" y="10"/>
                </a:lnTo>
                <a:lnTo>
                  <a:pt x="216" y="27"/>
                </a:lnTo>
                <a:lnTo>
                  <a:pt x="241" y="52"/>
                </a:lnTo>
                <a:lnTo>
                  <a:pt x="258" y="81"/>
                </a:lnTo>
                <a:lnTo>
                  <a:pt x="265" y="114"/>
                </a:lnTo>
                <a:lnTo>
                  <a:pt x="265" y="148"/>
                </a:lnTo>
                <a:lnTo>
                  <a:pt x="258" y="183"/>
                </a:lnTo>
                <a:lnTo>
                  <a:pt x="238" y="215"/>
                </a:lnTo>
                <a:lnTo>
                  <a:pt x="213" y="240"/>
                </a:lnTo>
                <a:lnTo>
                  <a:pt x="184" y="255"/>
                </a:lnTo>
                <a:lnTo>
                  <a:pt x="151" y="265"/>
                </a:lnTo>
                <a:lnTo>
                  <a:pt x="117" y="265"/>
                </a:lnTo>
                <a:lnTo>
                  <a:pt x="82" y="255"/>
                </a:lnTo>
                <a:lnTo>
                  <a:pt x="52" y="237"/>
                </a:lnTo>
                <a:lnTo>
                  <a:pt x="28" y="213"/>
                </a:lnTo>
                <a:lnTo>
                  <a:pt x="10" y="183"/>
                </a:lnTo>
                <a:lnTo>
                  <a:pt x="0" y="151"/>
                </a:lnTo>
                <a:lnTo>
                  <a:pt x="0" y="116"/>
                </a:lnTo>
                <a:lnTo>
                  <a:pt x="10" y="81"/>
                </a:lnTo>
                <a:lnTo>
                  <a:pt x="28" y="49"/>
                </a:lnTo>
                <a:lnTo>
                  <a:pt x="52" y="27"/>
                </a:lnTo>
                <a:lnTo>
                  <a:pt x="82" y="10"/>
                </a:lnTo>
                <a:lnTo>
                  <a:pt x="117" y="0"/>
                </a:lnTo>
                <a:lnTo>
                  <a:pt x="151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  <a:effectLst>
            <a:outerShdw blurRad="342900" dist="1524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65018" tIns="32510" rIns="65018" bIns="3251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22"/>
          <p:cNvSpPr>
            <a:spLocks/>
          </p:cNvSpPr>
          <p:nvPr/>
        </p:nvSpPr>
        <p:spPr bwMode="auto">
          <a:xfrm>
            <a:off x="395536" y="836712"/>
            <a:ext cx="346569" cy="462117"/>
          </a:xfrm>
          <a:custGeom>
            <a:avLst/>
            <a:gdLst>
              <a:gd name="T0" fmla="*/ 173 w 307"/>
              <a:gd name="T1" fmla="*/ 0 h 307"/>
              <a:gd name="T2" fmla="*/ 213 w 307"/>
              <a:gd name="T3" fmla="*/ 12 h 307"/>
              <a:gd name="T4" fmla="*/ 247 w 307"/>
              <a:gd name="T5" fmla="*/ 32 h 307"/>
              <a:gd name="T6" fmla="*/ 277 w 307"/>
              <a:gd name="T7" fmla="*/ 62 h 307"/>
              <a:gd name="T8" fmla="*/ 294 w 307"/>
              <a:gd name="T9" fmla="*/ 94 h 307"/>
              <a:gd name="T10" fmla="*/ 307 w 307"/>
              <a:gd name="T11" fmla="*/ 133 h 307"/>
              <a:gd name="T12" fmla="*/ 307 w 307"/>
              <a:gd name="T13" fmla="*/ 173 h 307"/>
              <a:gd name="T14" fmla="*/ 294 w 307"/>
              <a:gd name="T15" fmla="*/ 213 h 307"/>
              <a:gd name="T16" fmla="*/ 275 w 307"/>
              <a:gd name="T17" fmla="*/ 250 h 307"/>
              <a:gd name="T18" fmla="*/ 245 w 307"/>
              <a:gd name="T19" fmla="*/ 277 h 307"/>
              <a:gd name="T20" fmla="*/ 213 w 307"/>
              <a:gd name="T21" fmla="*/ 297 h 307"/>
              <a:gd name="T22" fmla="*/ 173 w 307"/>
              <a:gd name="T23" fmla="*/ 307 h 307"/>
              <a:gd name="T24" fmla="*/ 133 w 307"/>
              <a:gd name="T25" fmla="*/ 307 h 307"/>
              <a:gd name="T26" fmla="*/ 94 w 307"/>
              <a:gd name="T27" fmla="*/ 297 h 307"/>
              <a:gd name="T28" fmla="*/ 57 w 307"/>
              <a:gd name="T29" fmla="*/ 275 h 307"/>
              <a:gd name="T30" fmla="*/ 29 w 307"/>
              <a:gd name="T31" fmla="*/ 247 h 307"/>
              <a:gd name="T32" fmla="*/ 10 w 307"/>
              <a:gd name="T33" fmla="*/ 213 h 307"/>
              <a:gd name="T34" fmla="*/ 0 w 307"/>
              <a:gd name="T35" fmla="*/ 173 h 307"/>
              <a:gd name="T36" fmla="*/ 0 w 307"/>
              <a:gd name="T37" fmla="*/ 133 h 307"/>
              <a:gd name="T38" fmla="*/ 10 w 307"/>
              <a:gd name="T39" fmla="*/ 94 h 307"/>
              <a:gd name="T40" fmla="*/ 32 w 307"/>
              <a:gd name="T41" fmla="*/ 59 h 307"/>
              <a:gd name="T42" fmla="*/ 59 w 307"/>
              <a:gd name="T43" fmla="*/ 29 h 307"/>
              <a:gd name="T44" fmla="*/ 94 w 307"/>
              <a:gd name="T45" fmla="*/ 10 h 307"/>
              <a:gd name="T46" fmla="*/ 131 w 307"/>
              <a:gd name="T47" fmla="*/ 0 h 307"/>
              <a:gd name="T48" fmla="*/ 173 w 307"/>
              <a:gd name="T49" fmla="*/ 0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07" h="307">
                <a:moveTo>
                  <a:pt x="173" y="0"/>
                </a:moveTo>
                <a:lnTo>
                  <a:pt x="213" y="12"/>
                </a:lnTo>
                <a:lnTo>
                  <a:pt x="247" y="32"/>
                </a:lnTo>
                <a:lnTo>
                  <a:pt x="277" y="62"/>
                </a:lnTo>
                <a:lnTo>
                  <a:pt x="294" y="94"/>
                </a:lnTo>
                <a:lnTo>
                  <a:pt x="307" y="133"/>
                </a:lnTo>
                <a:lnTo>
                  <a:pt x="307" y="173"/>
                </a:lnTo>
                <a:lnTo>
                  <a:pt x="294" y="213"/>
                </a:lnTo>
                <a:lnTo>
                  <a:pt x="275" y="250"/>
                </a:lnTo>
                <a:lnTo>
                  <a:pt x="245" y="277"/>
                </a:lnTo>
                <a:lnTo>
                  <a:pt x="213" y="297"/>
                </a:lnTo>
                <a:lnTo>
                  <a:pt x="173" y="307"/>
                </a:lnTo>
                <a:lnTo>
                  <a:pt x="133" y="307"/>
                </a:lnTo>
                <a:lnTo>
                  <a:pt x="94" y="297"/>
                </a:lnTo>
                <a:lnTo>
                  <a:pt x="57" y="275"/>
                </a:lnTo>
                <a:lnTo>
                  <a:pt x="29" y="247"/>
                </a:lnTo>
                <a:lnTo>
                  <a:pt x="10" y="213"/>
                </a:lnTo>
                <a:lnTo>
                  <a:pt x="0" y="173"/>
                </a:lnTo>
                <a:lnTo>
                  <a:pt x="0" y="133"/>
                </a:lnTo>
                <a:lnTo>
                  <a:pt x="10" y="94"/>
                </a:lnTo>
                <a:lnTo>
                  <a:pt x="32" y="59"/>
                </a:lnTo>
                <a:lnTo>
                  <a:pt x="59" y="29"/>
                </a:lnTo>
                <a:lnTo>
                  <a:pt x="94" y="10"/>
                </a:lnTo>
                <a:lnTo>
                  <a:pt x="131" y="0"/>
                </a:lnTo>
                <a:lnTo>
                  <a:pt x="173" y="0"/>
                </a:lnTo>
                <a:close/>
              </a:path>
            </a:pathLst>
          </a:custGeom>
          <a:solidFill>
            <a:srgbClr val="FFFF00"/>
          </a:solidFill>
          <a:ln w="0">
            <a:noFill/>
            <a:prstDash val="solid"/>
            <a:round/>
            <a:headEnd/>
            <a:tailEnd/>
          </a:ln>
          <a:effectLst>
            <a:outerShdw blurRad="342900" dist="1524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65018" tIns="32510" rIns="65018" bIns="3251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副標題 3"/>
          <p:cNvSpPr txBox="1">
            <a:spLocks/>
          </p:cNvSpPr>
          <p:nvPr/>
        </p:nvSpPr>
        <p:spPr>
          <a:xfrm>
            <a:off x="2338390" y="2852947"/>
            <a:ext cx="4321844" cy="2074863"/>
          </a:xfrm>
          <a:prstGeom prst="rect">
            <a:avLst/>
          </a:prstGeom>
        </p:spPr>
        <p:txBody>
          <a:bodyPr lIns="91434" tIns="45717" rIns="91434" bIns="45717" rtlCol="0">
            <a:normAutofit fontScale="25000" lnSpcReduction="20000"/>
          </a:bodyPr>
          <a:lstStyle/>
          <a:p>
            <a:pPr marL="342875" indent="-342875" defTabSz="914333" eaLnBrk="1" fontAlgn="auto" hangingPunct="1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endParaRPr lang="en-US" altLang="zh-TW" sz="3200" kern="0" dirty="0" smtClean="0">
              <a:solidFill>
                <a:srgbClr val="FF0000"/>
              </a:solidFill>
              <a:latin typeface="+mn-lt"/>
              <a:ea typeface="+mn-ea"/>
            </a:endParaRPr>
          </a:p>
          <a:p>
            <a:pPr marL="342875" indent="-342875" defTabSz="914333" eaLnBrk="1" fontAlgn="auto" hangingPunct="1">
              <a:spcBef>
                <a:spcPct val="20000"/>
              </a:spcBef>
              <a:spcAft>
                <a:spcPts val="1200"/>
              </a:spcAft>
              <a:defRPr/>
            </a:pPr>
            <a:r>
              <a:rPr lang="zh-TW" altLang="en-US" sz="12800" b="1" kern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以學生為中心，</a:t>
            </a:r>
            <a:endParaRPr lang="en-US" altLang="zh-TW" sz="12800" b="1" kern="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875" indent="-342875" defTabSz="914333" eaLnBrk="1" fontAlgn="auto" hangingPunct="1">
              <a:spcBef>
                <a:spcPct val="20000"/>
              </a:spcBef>
              <a:spcAft>
                <a:spcPts val="1200"/>
              </a:spcAft>
              <a:defRPr/>
            </a:pPr>
            <a:r>
              <a:rPr lang="zh-TW" altLang="en-US" sz="128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提供舞台、展現亮點</a:t>
            </a:r>
            <a:endParaRPr lang="en-US" altLang="zh-TW" sz="12800" b="1" kern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2261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矩形 3"/>
          <p:cNvSpPr>
            <a:spLocks noChangeArrowheads="1"/>
          </p:cNvSpPr>
          <p:nvPr/>
        </p:nvSpPr>
        <p:spPr bwMode="auto">
          <a:xfrm>
            <a:off x="179512" y="260648"/>
            <a:ext cx="4176464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altLang="zh-TW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KCIS</a:t>
            </a:r>
          </a:p>
          <a:p>
            <a:pPr eaLnBrk="1" hangingPunct="1">
              <a:spcBef>
                <a:spcPts val="600"/>
              </a:spcBef>
            </a:pPr>
            <a:r>
              <a:rPr lang="zh-TW" altLang="en-US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夢想支持計畫</a:t>
            </a:r>
            <a:endParaRPr lang="zh-TW" altLang="en-US" sz="4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251520" y="1844824"/>
            <a:ext cx="9144000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1" 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校外</a:t>
            </a:r>
            <a:r>
              <a:rPr kumimoji="1" lang="en-US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109</a:t>
            </a: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學年度</a:t>
            </a:r>
            <a:r>
              <a:rPr kumimoji="1" lang="en-US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G6</a:t>
            </a: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應屆畢業生：</a:t>
            </a:r>
            <a:endParaRPr kumimoji="1" lang="zh-TW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參加本校</a:t>
            </a:r>
            <a:r>
              <a:rPr kumimoji="1" lang="en-US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【</a:t>
            </a: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六升七能力試探活動</a:t>
            </a:r>
            <a:r>
              <a:rPr kumimoji="1" lang="en-US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】</a:t>
            </a: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國語、數學</a:t>
            </a:r>
            <a:endParaRPr kumimoji="1" lang="en-US" altLang="zh-TW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兩科均達</a:t>
            </a:r>
            <a:r>
              <a:rPr kumimoji="1" lang="en-US" altLang="zh-TW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80</a:t>
            </a:r>
            <a:r>
              <a:rPr kumimoji="1" lang="zh-TW" altLang="en-US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分以上</a:t>
            </a:r>
            <a:r>
              <a:rPr kumimoji="1" lang="en-US" altLang="zh-TW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(</a:t>
            </a:r>
            <a:r>
              <a:rPr kumimoji="1" lang="zh-TW" altLang="en-US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含</a:t>
            </a:r>
            <a:r>
              <a:rPr kumimoji="1" lang="en-US" altLang="zh-TW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)</a:t>
            </a: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及</a:t>
            </a:r>
            <a:r>
              <a:rPr kumimoji="1" lang="zh-TW" altLang="en-US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達</a:t>
            </a:r>
            <a:r>
              <a:rPr kumimoji="1" lang="en-US" altLang="zh-TW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PR90</a:t>
            </a:r>
            <a:r>
              <a:rPr kumimoji="1" lang="zh-TW" altLang="en-US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以上前三名</a:t>
            </a: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，</a:t>
            </a:r>
            <a:endPara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且註冊入學本校區</a:t>
            </a:r>
            <a:r>
              <a:rPr kumimoji="1" lang="en-US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110</a:t>
            </a: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學年度</a:t>
            </a:r>
            <a:r>
              <a:rPr kumimoji="1" lang="en-US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(2021</a:t>
            </a: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kumimoji="1" lang="en-US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9</a:t>
            </a: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kumimoji="1" lang="en-US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【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七年級</a:t>
            </a: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雙語班</a:t>
            </a:r>
            <a:r>
              <a:rPr kumimoji="1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】</a:t>
            </a: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者，</a:t>
            </a: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將可獲得</a:t>
            </a:r>
            <a:r>
              <a:rPr kumimoji="1" lang="en-US" altLang="zh-TW" sz="4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30</a:t>
            </a:r>
            <a:r>
              <a:rPr kumimoji="1" lang="zh-TW" altLang="en-US" sz="4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萬元</a:t>
            </a:r>
            <a:r>
              <a:rPr kumimoji="1" lang="zh-TW" altLang="en-US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 </a:t>
            </a: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獎學金鼓勵。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23528" y="5805264"/>
            <a:ext cx="813690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~2021</a:t>
            </a:r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獎學金辦法詳新竹校區說明會說明</a:t>
            </a:r>
            <a:r>
              <a:rPr lang="en-US" altLang="zh-TW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DSC_92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7032"/>
            <a:ext cx="4427984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圖片 20" descr="20191101-Debate-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717032"/>
            <a:ext cx="471601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字方塊 2"/>
          <p:cNvSpPr txBox="1">
            <a:spLocks noChangeArrowheads="1"/>
          </p:cNvSpPr>
          <p:nvPr/>
        </p:nvSpPr>
        <p:spPr bwMode="auto">
          <a:xfrm>
            <a:off x="0" y="980728"/>
            <a:ext cx="9144000" cy="2723823"/>
          </a:xfrm>
          <a:prstGeom prst="rect">
            <a:avLst/>
          </a:prstGeom>
          <a:solidFill>
            <a:schemeClr val="accent3">
              <a:alpha val="86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en-US" altLang="zh-TW" sz="1400" b="1" dirty="0" smtClean="0">
              <a:solidFill>
                <a:srgbClr val="CC00CC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defRPr/>
            </a:pPr>
            <a:r>
              <a:rPr lang="en-US" altLang="zh-TW" sz="4400" b="1" dirty="0" smtClean="0">
                <a:solidFill>
                  <a:srgbClr val="CC00CC"/>
                </a:solidFill>
                <a:latin typeface="微軟正黑體" pitchFamily="34" charset="-120"/>
                <a:ea typeface="微軟正黑體" pitchFamily="34" charset="-120"/>
              </a:rPr>
              <a:t>110</a:t>
            </a:r>
            <a:r>
              <a:rPr lang="zh-TW" altLang="en-US" sz="4400" b="1" dirty="0" smtClean="0">
                <a:solidFill>
                  <a:srgbClr val="CC00CC"/>
                </a:solidFill>
                <a:latin typeface="微軟正黑體" pitchFamily="34" charset="-120"/>
                <a:ea typeface="微軟正黑體" pitchFamily="34" charset="-120"/>
              </a:rPr>
              <a:t>學年度新竹校區參觀日</a:t>
            </a:r>
            <a:endParaRPr lang="en-US" altLang="zh-TW" sz="4400" b="1" dirty="0">
              <a:solidFill>
                <a:srgbClr val="CC00CC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altLang="zh-TW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2021/01/16(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六</a:t>
            </a:r>
            <a:r>
              <a:rPr lang="en-US" altLang="zh-TW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TW" sz="32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歡迎邀請爸爸、媽媽一起參加</a:t>
            </a:r>
            <a:r>
              <a:rPr lang="en-US" altLang="zh-TW" sz="32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2"/>
          <p:cNvSpPr txBox="1">
            <a:spLocks noChangeArrowheads="1"/>
          </p:cNvSpPr>
          <p:nvPr/>
        </p:nvSpPr>
        <p:spPr bwMode="auto">
          <a:xfrm>
            <a:off x="0" y="1"/>
            <a:ext cx="9144000" cy="4001095"/>
          </a:xfrm>
          <a:prstGeom prst="rect">
            <a:avLst/>
          </a:prstGeom>
          <a:solidFill>
            <a:schemeClr val="accent3">
              <a:alpha val="86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4400" b="1" dirty="0" smtClean="0">
                <a:solidFill>
                  <a:srgbClr val="CC00CC"/>
                </a:solidFill>
                <a:latin typeface="微軟正黑體" pitchFamily="34" charset="-120"/>
                <a:ea typeface="微軟正黑體" pitchFamily="34" charset="-120"/>
              </a:rPr>
              <a:t>110</a:t>
            </a:r>
            <a:r>
              <a:rPr lang="zh-TW" altLang="en-US" sz="4400" b="1" dirty="0" smtClean="0">
                <a:solidFill>
                  <a:srgbClr val="CC00CC"/>
                </a:solidFill>
                <a:latin typeface="微軟正黑體" pitchFamily="34" charset="-120"/>
                <a:ea typeface="微軟正黑體" pitchFamily="34" charset="-120"/>
              </a:rPr>
              <a:t>學年度新竹校區</a:t>
            </a:r>
            <a:endParaRPr lang="en-US" altLang="zh-TW" sz="4400" b="1" dirty="0" smtClean="0">
              <a:solidFill>
                <a:srgbClr val="CC00CC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defRPr/>
            </a:pPr>
            <a:r>
              <a:rPr lang="zh-TW" altLang="en-US" sz="4400" b="1" dirty="0" smtClean="0">
                <a:solidFill>
                  <a:srgbClr val="CC00CC"/>
                </a:solidFill>
                <a:latin typeface="微軟正黑體" pitchFamily="34" charset="-120"/>
                <a:ea typeface="微軟正黑體" pitchFamily="34" charset="-120"/>
              </a:rPr>
              <a:t>七年級入學能力試探</a:t>
            </a:r>
            <a:r>
              <a:rPr lang="en-US" altLang="zh-TW" sz="4400" b="1" dirty="0" smtClean="0">
                <a:solidFill>
                  <a:srgbClr val="CC00CC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4400" b="1" dirty="0" smtClean="0">
                <a:solidFill>
                  <a:srgbClr val="CC00CC"/>
                </a:solidFill>
                <a:latin typeface="微軟正黑體" pitchFamily="34" charset="-120"/>
                <a:ea typeface="微軟正黑體" pitchFamily="34" charset="-120"/>
              </a:rPr>
              <a:t>申請入學</a:t>
            </a:r>
            <a:r>
              <a:rPr lang="en-US" altLang="zh-TW" sz="4400" b="1" dirty="0" smtClean="0">
                <a:solidFill>
                  <a:srgbClr val="CC00CC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4400" b="1" dirty="0">
              <a:solidFill>
                <a:srgbClr val="CC00CC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1200"/>
              </a:spcBef>
              <a:defRPr/>
            </a:pPr>
            <a:r>
              <a:rPr lang="en-US" altLang="zh-TW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   2021/1/23(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六</a:t>
            </a:r>
            <a:r>
              <a:rPr lang="en-US" altLang="zh-TW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上午</a:t>
            </a:r>
            <a:r>
              <a:rPr lang="en-US" altLang="zh-TW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雙語班</a:t>
            </a:r>
            <a:r>
              <a:rPr lang="en-US" altLang="zh-TW" sz="24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國、英、數</a:t>
            </a:r>
            <a:r>
              <a:rPr lang="en-US" altLang="zh-TW" sz="24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>
              <a:spcBef>
                <a:spcPts val="0"/>
              </a:spcBef>
              <a:defRPr/>
            </a:pPr>
            <a:r>
              <a:rPr lang="en-US" altLang="zh-TW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   2021/1/23(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六</a:t>
            </a:r>
            <a:r>
              <a:rPr lang="en-US" altLang="zh-TW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下午</a:t>
            </a:r>
            <a:r>
              <a:rPr lang="en-US" altLang="zh-TW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留學班</a:t>
            </a:r>
            <a:r>
              <a:rPr lang="en-US" altLang="zh-TW" sz="24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英文</a:t>
            </a:r>
            <a:r>
              <a:rPr lang="en-US" altLang="zh-TW" sz="24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TW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                         (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一律網路報名</a:t>
            </a:r>
            <a:r>
              <a:rPr lang="en-US" altLang="zh-TW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algn="ctr">
              <a:defRPr/>
            </a:pPr>
            <a:endParaRPr lang="en-US" altLang="zh-TW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 descr="DSC_96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3645025"/>
            <a:ext cx="4819463" cy="3212976"/>
          </a:xfrm>
          <a:prstGeom prst="rect">
            <a:avLst/>
          </a:prstGeom>
        </p:spPr>
      </p:pic>
      <p:pic>
        <p:nvPicPr>
          <p:cNvPr id="6" name="圖片 5" descr="DSC_95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82551" y="3645024"/>
            <a:ext cx="4661449" cy="321297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D8B_55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457200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 descr="D8B_56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429000"/>
            <a:ext cx="4572000" cy="3240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0" y="188640"/>
            <a:ext cx="4355976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6600" b="1" cap="all" dirty="0" smtClean="0">
                <a:ln w="9000" cmpd="sng">
                  <a:solidFill>
                    <a:srgbClr val="0033CC"/>
                  </a:solidFill>
                  <a:prstDash val="solid"/>
                </a:ln>
                <a:solidFill>
                  <a:srgbClr val="FF3300"/>
                </a:soli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Q&amp;A</a:t>
            </a:r>
            <a:endParaRPr lang="en-US" altLang="zh-TW" sz="6600" b="1" cap="all" dirty="0">
              <a:ln w="9000" cmpd="sng">
                <a:solidFill>
                  <a:srgbClr val="0033CC"/>
                </a:solidFill>
                <a:prstDash val="solid"/>
              </a:ln>
              <a:solidFill>
                <a:srgbClr val="FF3300"/>
              </a:solidFill>
              <a:effectLst>
                <a:reflection blurRad="12700" stA="28000" endPos="45000" dist="1000" dir="5400000" sy="-100000" algn="bl" rotWithShape="0"/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字方塊 2"/>
          <p:cNvSpPr txBox="1">
            <a:spLocks noChangeArrowheads="1"/>
          </p:cNvSpPr>
          <p:nvPr/>
        </p:nvSpPr>
        <p:spPr bwMode="auto">
          <a:xfrm>
            <a:off x="2483768" y="836712"/>
            <a:ext cx="5472608" cy="738664"/>
          </a:xfrm>
          <a:prstGeom prst="rect">
            <a:avLst/>
          </a:prstGeom>
          <a:solidFill>
            <a:schemeClr val="accent3">
              <a:alpha val="86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defRPr/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請問康橋有哪些特色活動</a:t>
            </a:r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</a:p>
        </p:txBody>
      </p:sp>
      <p:sp>
        <p:nvSpPr>
          <p:cNvPr id="9" name="文字方塊 2"/>
          <p:cNvSpPr txBox="1">
            <a:spLocks noChangeArrowheads="1"/>
          </p:cNvSpPr>
          <p:nvPr/>
        </p:nvSpPr>
        <p:spPr bwMode="auto">
          <a:xfrm>
            <a:off x="1043608" y="1844824"/>
            <a:ext cx="5616624" cy="659540"/>
          </a:xfrm>
          <a:prstGeom prst="rect">
            <a:avLst/>
          </a:prstGeom>
          <a:solidFill>
            <a:schemeClr val="accent3">
              <a:alpha val="86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defRPr/>
            </a:pPr>
            <a:r>
              <a:rPr lang="zh-TW" altLang="en-US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請問康橋新竹校區位在哪裡</a:t>
            </a:r>
            <a:r>
              <a:rPr lang="en-US" altLang="zh-TW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</a:p>
        </p:txBody>
      </p:sp>
      <p:sp>
        <p:nvSpPr>
          <p:cNvPr id="11" name="文字方塊 2"/>
          <p:cNvSpPr txBox="1">
            <a:spLocks noChangeArrowheads="1"/>
          </p:cNvSpPr>
          <p:nvPr/>
        </p:nvSpPr>
        <p:spPr bwMode="auto">
          <a:xfrm>
            <a:off x="1547664" y="2708920"/>
            <a:ext cx="7596336" cy="738664"/>
          </a:xfrm>
          <a:prstGeom prst="rect">
            <a:avLst/>
          </a:prstGeom>
          <a:solidFill>
            <a:schemeClr val="accent3">
              <a:alpha val="86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defRPr/>
            </a:pPr>
            <a:r>
              <a:rPr lang="zh-TW" altLang="en-US" b="1" dirty="0" smtClean="0">
                <a:solidFill>
                  <a:srgbClr val="8704B0"/>
                </a:solidFill>
                <a:latin typeface="微軟正黑體" pitchFamily="34" charset="-120"/>
                <a:ea typeface="微軟正黑體" pitchFamily="34" charset="-120"/>
              </a:rPr>
              <a:t>請問康橋新竹校區七</a:t>
            </a:r>
            <a:r>
              <a:rPr lang="zh-TW" altLang="en-US" b="1" smtClean="0">
                <a:solidFill>
                  <a:srgbClr val="8704B0"/>
                </a:solidFill>
                <a:latin typeface="微軟正黑體" pitchFamily="34" charset="-120"/>
                <a:ea typeface="微軟正黑體" pitchFamily="34" charset="-120"/>
              </a:rPr>
              <a:t>年級國中能力試探時間</a:t>
            </a:r>
            <a:r>
              <a:rPr lang="en-US" altLang="zh-TW" b="1" dirty="0" smtClean="0">
                <a:solidFill>
                  <a:srgbClr val="8704B0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51520" y="332656"/>
            <a:ext cx="8197924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zh-TW" altLang="en-US" sz="4400" b="1" kern="0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關於新竹</a:t>
            </a:r>
            <a:r>
              <a:rPr lang="zh-TW" altLang="en-US" sz="4400" b="1" kern="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校</a:t>
            </a:r>
            <a:r>
              <a:rPr lang="zh-TW" altLang="en-US" sz="4400" b="1" kern="0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區</a:t>
            </a:r>
            <a:endParaRPr lang="en-US" altLang="zh-TW" sz="4400" b="1" kern="0" dirty="0" smtClean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05000"/>
              </a:lnSpc>
              <a:spcBef>
                <a:spcPct val="25000"/>
              </a:spcBef>
              <a:defRPr/>
            </a:pPr>
            <a:endParaRPr lang="zh-TW" altLang="en-US" sz="4800" b="1" kern="0" dirty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圖片 7" descr="DSC_8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052736"/>
            <a:ext cx="3485861" cy="5229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圖片 9" descr="DSC_81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412776"/>
            <a:ext cx="4285291" cy="295232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79512" y="4725144"/>
            <a:ext cx="489654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zh-TW" altLang="en-US" b="1" dirty="0" smtClean="0">
                <a:solidFill>
                  <a:srgbClr val="FF0000"/>
                </a:solidFill>
                <a:latin typeface="細明體" pitchFamily="49" charset="-120"/>
                <a:ea typeface="細明體" pitchFamily="49" charset="-120"/>
              </a:rPr>
              <a:t>位置：新竹市東區柴橋路</a:t>
            </a:r>
            <a:r>
              <a:rPr lang="en-US" altLang="zh-TW" b="1" dirty="0" smtClean="0">
                <a:solidFill>
                  <a:srgbClr val="FF0000"/>
                </a:solidFill>
                <a:latin typeface="細明體" pitchFamily="49" charset="-120"/>
                <a:ea typeface="細明體" pitchFamily="49" charset="-120"/>
              </a:rPr>
              <a:t>95</a:t>
            </a:r>
            <a:r>
              <a:rPr lang="zh-TW" altLang="en-US" b="1" dirty="0" smtClean="0">
                <a:solidFill>
                  <a:srgbClr val="FF0000"/>
                </a:solidFill>
                <a:latin typeface="細明體" pitchFamily="49" charset="-120"/>
                <a:ea typeface="細明體" pitchFamily="49" charset="-120"/>
              </a:rPr>
              <a:t>號</a:t>
            </a:r>
            <a:endParaRPr lang="en-US" altLang="zh-TW" b="1" dirty="0" smtClean="0">
              <a:solidFill>
                <a:srgbClr val="FF0000"/>
              </a:solidFill>
              <a:latin typeface="細明體" pitchFamily="49" charset="-120"/>
              <a:ea typeface="細明體" pitchFamily="49" charset="-120"/>
            </a:endParaRPr>
          </a:p>
          <a:p>
            <a:pPr>
              <a:spcBef>
                <a:spcPts val="0"/>
              </a:spcBef>
            </a:pPr>
            <a:r>
              <a:rPr lang="zh-TW" altLang="en-US" b="1" dirty="0" smtClean="0">
                <a:solidFill>
                  <a:srgbClr val="FF0000"/>
                </a:solidFill>
                <a:latin typeface="細明體" pitchFamily="49" charset="-120"/>
                <a:ea typeface="細明體" pitchFamily="49" charset="-120"/>
              </a:rPr>
              <a:t>       </a:t>
            </a:r>
            <a:r>
              <a:rPr lang="en-US" altLang="zh-TW" b="1" dirty="0" smtClean="0">
                <a:solidFill>
                  <a:srgbClr val="FF0000"/>
                </a:solidFill>
                <a:latin typeface="細明體" pitchFamily="49" charset="-120"/>
                <a:ea typeface="細明體" pitchFamily="49" charset="-120"/>
              </a:rPr>
              <a:t>(</a:t>
            </a:r>
            <a:r>
              <a:rPr lang="zh-TW" alt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近煙波飯店</a:t>
            </a:r>
            <a:r>
              <a:rPr lang="en-US" altLang="zh-TW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       </a:t>
            </a:r>
            <a:endParaRPr lang="en-US" altLang="zh-TW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1200"/>
              </a:spcBef>
            </a:pPr>
            <a:r>
              <a:rPr lang="zh-TW" altLang="en-US" b="1" dirty="0" smtClean="0">
                <a:solidFill>
                  <a:srgbClr val="FF0000"/>
                </a:solidFill>
                <a:latin typeface="細明體" pitchFamily="49" charset="-120"/>
                <a:ea typeface="細明體" pitchFamily="49" charset="-120"/>
              </a:rPr>
              <a:t>電話</a:t>
            </a:r>
            <a:r>
              <a:rPr lang="zh-TW" altLang="en-US" b="1" dirty="0" smtClean="0">
                <a:solidFill>
                  <a:srgbClr val="FF0000"/>
                </a:solidFill>
                <a:latin typeface="細明體" pitchFamily="49" charset="-120"/>
                <a:ea typeface="細明體" pitchFamily="49" charset="-120"/>
                <a:sym typeface="Wingdings" pitchFamily="2" charset="2"/>
              </a:rPr>
              <a:t>：</a:t>
            </a:r>
            <a:r>
              <a:rPr lang="en-US" altLang="zh-TW" b="1" dirty="0" smtClean="0">
                <a:solidFill>
                  <a:srgbClr val="FF0000"/>
                </a:solidFill>
                <a:latin typeface="細明體" pitchFamily="49" charset="-120"/>
                <a:ea typeface="細明體" pitchFamily="49" charset="-120"/>
                <a:sym typeface="Wingdings" pitchFamily="2" charset="2"/>
              </a:rPr>
              <a:t>03-519-2000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Line 9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  <a:headEnd/>
            <a:tailEnd/>
          </a:ln>
        </p:spPr>
        <p:txBody>
          <a:bodyPr/>
          <a:lstStyle/>
          <a:p>
            <a:endParaRPr lang="zh-TW" altLang="en-US"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51520" y="548680"/>
            <a:ext cx="5797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安全的交通車服務</a:t>
            </a:r>
            <a:endParaRPr lang="zh-TW" altLang="en-US" sz="44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文字方塊 2"/>
          <p:cNvSpPr txBox="1">
            <a:spLocks noChangeArrowheads="1"/>
          </p:cNvSpPr>
          <p:nvPr/>
        </p:nvSpPr>
        <p:spPr bwMode="auto">
          <a:xfrm>
            <a:off x="0" y="1484784"/>
            <a:ext cx="9360255" cy="19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Font typeface="Wingdings" pitchFamily="2" charset="2"/>
              <a:buChar char="n"/>
            </a:pPr>
            <a:r>
              <a:rPr lang="zh-TW" altLang="en-US" sz="2700" dirty="0">
                <a:latin typeface="華康細圓體" pitchFamily="49" charset="-120"/>
                <a:ea typeface="華康細圓體" pitchFamily="49" charset="-120"/>
              </a:rPr>
              <a:t>交通車車齡：康橋採</a:t>
            </a:r>
            <a:r>
              <a:rPr lang="en-US" altLang="zh-TW" sz="2700" dirty="0">
                <a:latin typeface="華康細圓體" pitchFamily="49" charset="-120"/>
                <a:ea typeface="華康細圓體" pitchFamily="49" charset="-120"/>
              </a:rPr>
              <a:t>8</a:t>
            </a:r>
            <a:r>
              <a:rPr lang="zh-TW" altLang="en-US" sz="2700" dirty="0">
                <a:latin typeface="華康細圓體" pitchFamily="49" charset="-120"/>
                <a:ea typeface="華康細圓體" pitchFamily="49" charset="-120"/>
              </a:rPr>
              <a:t>年的要求，遠高於教育部</a:t>
            </a:r>
            <a:r>
              <a:rPr lang="en-US" altLang="zh-TW" sz="2700" dirty="0">
                <a:latin typeface="華康細圓體" pitchFamily="49" charset="-120"/>
                <a:ea typeface="華康細圓體" pitchFamily="49" charset="-120"/>
              </a:rPr>
              <a:t>15</a:t>
            </a:r>
            <a:r>
              <a:rPr lang="zh-TW" altLang="en-US" sz="2700" dirty="0">
                <a:latin typeface="華康細圓體" pitchFamily="49" charset="-120"/>
                <a:ea typeface="華康細圓體" pitchFamily="49" charset="-120"/>
              </a:rPr>
              <a:t>年規定。</a:t>
            </a:r>
            <a:endParaRPr lang="en-US" altLang="zh-TW" sz="2700" dirty="0">
              <a:latin typeface="華康細圓體" pitchFamily="49" charset="-120"/>
              <a:ea typeface="華康細圓體" pitchFamily="49" charset="-120"/>
            </a:endParaRP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Font typeface="Wingdings" pitchFamily="2" charset="2"/>
              <a:buChar char="n"/>
            </a:pPr>
            <a:r>
              <a:rPr lang="zh-TW" altLang="en-US" sz="2700" dirty="0">
                <a:latin typeface="華康細圓體" pitchFamily="49" charset="-120"/>
                <a:ea typeface="華康細圓體" pitchFamily="49" charset="-120"/>
              </a:rPr>
              <a:t>每車</a:t>
            </a:r>
            <a:r>
              <a:rPr lang="zh-TW" altLang="en-US" sz="2700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配有隨車導護</a:t>
            </a:r>
            <a:r>
              <a:rPr lang="zh-TW" altLang="en-US" sz="2700" dirty="0">
                <a:latin typeface="華康細圓體" pitchFamily="49" charset="-120"/>
                <a:ea typeface="華康細圓體" pitchFamily="49" charset="-120"/>
              </a:rPr>
              <a:t>，維護學生安全</a:t>
            </a:r>
            <a:r>
              <a:rPr lang="zh-TW" altLang="en-US" sz="2700" dirty="0" smtClean="0">
                <a:latin typeface="華康細圓體" pitchFamily="49" charset="-120"/>
                <a:ea typeface="華康細圓體" pitchFamily="49" charset="-120"/>
              </a:rPr>
              <a:t>。</a:t>
            </a:r>
            <a:endParaRPr lang="en-US" altLang="zh-TW" sz="2700" dirty="0" smtClean="0">
              <a:latin typeface="華康細圓體" pitchFamily="49" charset="-120"/>
              <a:ea typeface="華康細圓體" pitchFamily="49" charset="-120"/>
            </a:endParaRP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Font typeface="Wingdings" pitchFamily="2" charset="2"/>
              <a:buChar char="n"/>
            </a:pPr>
            <a:r>
              <a:rPr lang="zh-TW" altLang="en-US" sz="2700" dirty="0" smtClean="0">
                <a:latin typeface="華康細圓體" pitchFamily="49" charset="-120"/>
                <a:ea typeface="華康細圓體" pitchFamily="49" charset="-120"/>
              </a:rPr>
              <a:t>交通車服務滿意度在駕駛及導護</a:t>
            </a:r>
            <a:r>
              <a:rPr lang="zh-TW" altLang="en-US" sz="2700" dirty="0" smtClean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皆達到</a:t>
            </a:r>
            <a:r>
              <a:rPr lang="en-US" altLang="zh-TW" sz="2700" dirty="0" smtClean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88% </a:t>
            </a:r>
            <a:r>
              <a:rPr lang="zh-TW" altLang="en-US" sz="2700" dirty="0" smtClean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以上</a:t>
            </a:r>
            <a:r>
              <a:rPr lang="zh-TW" altLang="en-US" sz="2700" dirty="0" smtClean="0">
                <a:latin typeface="華康細圓體" pitchFamily="49" charset="-120"/>
                <a:ea typeface="華康細圓體" pitchFamily="49" charset="-120"/>
              </a:rPr>
              <a:t>。</a:t>
            </a:r>
            <a:endParaRPr lang="zh-TW" altLang="en-US" sz="2700" dirty="0"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82946" name="Picture 2" descr="F:\康橋\招生說明會\校車照片.jpg"/>
          <p:cNvPicPr>
            <a:picLocks noChangeAspect="1" noChangeArrowheads="1"/>
          </p:cNvPicPr>
          <p:nvPr/>
        </p:nvPicPr>
        <p:blipFill>
          <a:blip r:embed="rId3" cstate="screen"/>
          <a:srcRect t="15873" r="2222"/>
          <a:stretch>
            <a:fillRect/>
          </a:stretch>
        </p:blipFill>
        <p:spPr bwMode="auto">
          <a:xfrm>
            <a:off x="179512" y="3284984"/>
            <a:ext cx="3168352" cy="2289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 descr="S__55812149.jpg"/>
          <p:cNvPicPr>
            <a:picLocks noChangeAspect="1"/>
          </p:cNvPicPr>
          <p:nvPr/>
        </p:nvPicPr>
        <p:blipFill>
          <a:blip r:embed="rId4" cstate="print"/>
          <a:srcRect t="4618" r="1461" b="40550"/>
          <a:stretch>
            <a:fillRect/>
          </a:stretch>
        </p:blipFill>
        <p:spPr>
          <a:xfrm>
            <a:off x="4355976" y="3429000"/>
            <a:ext cx="291107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947" name="Picture 3" descr="F:\康橋\招生說明會\校車2.jpg"/>
          <p:cNvPicPr>
            <a:picLocks noChangeAspect="1" noChangeArrowheads="1"/>
          </p:cNvPicPr>
          <p:nvPr/>
        </p:nvPicPr>
        <p:blipFill>
          <a:blip r:embed="rId5" cstate="screen"/>
          <a:srcRect t="12320"/>
          <a:stretch>
            <a:fillRect/>
          </a:stretch>
        </p:blipFill>
        <p:spPr bwMode="auto">
          <a:xfrm>
            <a:off x="1043608" y="4509120"/>
            <a:ext cx="3374423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 descr="DSC_886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725144"/>
            <a:ext cx="2880320" cy="1944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5">
            <a:extLst>
              <a:ext uri="{FF2B5EF4-FFF2-40B4-BE49-F238E27FC236}">
                <a16:creationId xmlns:a16="http://schemas.microsoft.com/office/drawing/2014/main" id="{DDDB074D-6213-4949-B505-D60247974435}"/>
              </a:ext>
            </a:extLst>
          </p:cNvPr>
          <p:cNvGrpSpPr/>
          <p:nvPr/>
        </p:nvGrpSpPr>
        <p:grpSpPr>
          <a:xfrm>
            <a:off x="611560" y="1196752"/>
            <a:ext cx="8208912" cy="4968552"/>
            <a:chOff x="1449438" y="1412784"/>
            <a:chExt cx="7580655" cy="3012782"/>
          </a:xfrm>
        </p:grpSpPr>
        <p:sp>
          <p:nvSpPr>
            <p:cNvPr id="9" name="矩形: 圓角化同側角落 34">
              <a:extLst>
                <a:ext uri="{FF2B5EF4-FFF2-40B4-BE49-F238E27FC236}">
                  <a16:creationId xmlns:a16="http://schemas.microsoft.com/office/drawing/2014/main" id="{76069291-7458-41AD-B4C3-12449AEB2D04}"/>
                </a:ext>
              </a:extLst>
            </p:cNvPr>
            <p:cNvSpPr/>
            <p:nvPr/>
          </p:nvSpPr>
          <p:spPr>
            <a:xfrm rot="16200000">
              <a:off x="2332281" y="2948723"/>
              <a:ext cx="576000" cy="2341686"/>
            </a:xfrm>
            <a:prstGeom prst="round2SameRect">
              <a:avLst/>
            </a:prstGeom>
            <a:gradFill flip="none" rotWithShape="1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zh-TW" altLang="en-US" sz="2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新竹校區留學</a:t>
              </a:r>
              <a:r>
                <a:rPr lang="zh-TW" altLang="en-US" sz="2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班</a:t>
              </a:r>
            </a:p>
          </p:txBody>
        </p:sp>
        <p:sp>
          <p:nvSpPr>
            <p:cNvPr id="10" name="矩形: 圓角化同側角落 1">
              <a:extLst>
                <a:ext uri="{FF2B5EF4-FFF2-40B4-BE49-F238E27FC236}">
                  <a16:creationId xmlns:a16="http://schemas.microsoft.com/office/drawing/2014/main" id="{72FA8302-AD6F-4049-B0AE-033FD0C120FF}"/>
                </a:ext>
              </a:extLst>
            </p:cNvPr>
            <p:cNvSpPr/>
            <p:nvPr/>
          </p:nvSpPr>
          <p:spPr>
            <a:xfrm rot="5400000">
              <a:off x="6639413" y="2615358"/>
              <a:ext cx="576000" cy="3008413"/>
            </a:xfrm>
            <a:prstGeom prst="round2SameRect">
              <a:avLst/>
            </a:prstGeom>
            <a:gradFill flip="none" rotWithShape="1">
              <a:gsLst>
                <a:gs pos="0">
                  <a:srgbClr val="CC00CC"/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zh-TW" altLang="en-US" sz="2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新竹校區雙</a:t>
              </a:r>
              <a:r>
                <a:rPr lang="zh-TW" altLang="en-US" sz="2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語班</a:t>
              </a:r>
            </a:p>
          </p:txBody>
        </p:sp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77E9B7F2-D1C4-4365-806F-3CE8C80520DF}"/>
                </a:ext>
              </a:extLst>
            </p:cNvPr>
            <p:cNvSpPr/>
            <p:nvPr/>
          </p:nvSpPr>
          <p:spPr bwMode="auto">
            <a:xfrm>
              <a:off x="3910322" y="3813566"/>
              <a:ext cx="1440000" cy="612000"/>
            </a:xfrm>
            <a:prstGeom prst="roundRect">
              <a:avLst/>
            </a:prstGeom>
            <a:solidFill>
              <a:srgbClr val="FB8503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600" b="1" dirty="0">
                  <a:latin typeface="微軟正黑體" pitchFamily="34" charset="-120"/>
                  <a:ea typeface="微軟正黑體" pitchFamily="34" charset="-120"/>
                </a:rPr>
                <a:t>國　中</a:t>
              </a:r>
              <a:endParaRPr lang="en-US" altLang="zh-TW" sz="26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3" name="群組 11">
              <a:extLst>
                <a:ext uri="{FF2B5EF4-FFF2-40B4-BE49-F238E27FC236}">
                  <a16:creationId xmlns:a16="http://schemas.microsoft.com/office/drawing/2014/main" id="{A555E476-694B-4EE8-A893-DF1AC2F01638}"/>
                </a:ext>
              </a:extLst>
            </p:cNvPr>
            <p:cNvGrpSpPr/>
            <p:nvPr/>
          </p:nvGrpSpPr>
          <p:grpSpPr>
            <a:xfrm>
              <a:off x="1449441" y="2636768"/>
              <a:ext cx="5889690" cy="612000"/>
              <a:chOff x="1449441" y="2634910"/>
              <a:chExt cx="5889690" cy="612000"/>
            </a:xfrm>
          </p:grpSpPr>
          <p:sp>
            <p:nvSpPr>
              <p:cNvPr id="26" name="矩形: 圓角化同側角落 36">
                <a:extLst>
                  <a:ext uri="{FF2B5EF4-FFF2-40B4-BE49-F238E27FC236}">
                    <a16:creationId xmlns:a16="http://schemas.microsoft.com/office/drawing/2014/main" id="{428ED4CE-1FE7-4DD6-8E7E-ECF61A574D28}"/>
                  </a:ext>
                </a:extLst>
              </p:cNvPr>
              <p:cNvSpPr/>
              <p:nvPr/>
            </p:nvSpPr>
            <p:spPr>
              <a:xfrm rot="5400000">
                <a:off x="6057689" y="1955028"/>
                <a:ext cx="576000" cy="1986885"/>
              </a:xfrm>
              <a:prstGeom prst="round2SameRect">
                <a:avLst/>
              </a:prstGeom>
              <a:gradFill flip="none" rotWithShape="1">
                <a:gsLst>
                  <a:gs pos="0">
                    <a:srgbClr val="CC00CC"/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zh-TW" altLang="en-US" sz="20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台北校區雙</a:t>
                </a:r>
                <a:r>
                  <a:rPr lang="zh-TW" altLang="en-US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語班</a:t>
                </a:r>
              </a:p>
            </p:txBody>
          </p:sp>
          <p:sp>
            <p:nvSpPr>
              <p:cNvPr id="27" name="矩形: 圓角化同側角落 35">
                <a:extLst>
                  <a:ext uri="{FF2B5EF4-FFF2-40B4-BE49-F238E27FC236}">
                    <a16:creationId xmlns:a16="http://schemas.microsoft.com/office/drawing/2014/main" id="{CD42607A-3640-459E-8AE3-47720A7E2720}"/>
                  </a:ext>
                </a:extLst>
              </p:cNvPr>
              <p:cNvSpPr/>
              <p:nvPr/>
            </p:nvSpPr>
            <p:spPr>
              <a:xfrm rot="16200000">
                <a:off x="2332252" y="1777659"/>
                <a:ext cx="576064" cy="2341686"/>
              </a:xfrm>
              <a:prstGeom prst="round2SameRect">
                <a:avLst/>
              </a:prstGeom>
              <a:gradFill flip="none"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16200000" scaled="0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zh-TW" altLang="en-US" sz="20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台北校區留學</a:t>
                </a:r>
                <a:r>
                  <a:rPr lang="zh-TW" altLang="en-US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班</a:t>
                </a:r>
              </a:p>
            </p:txBody>
          </p:sp>
          <p:sp>
            <p:nvSpPr>
              <p:cNvPr id="28" name="圓角矩形 27">
                <a:extLst>
                  <a:ext uri="{FF2B5EF4-FFF2-40B4-BE49-F238E27FC236}">
                    <a16:creationId xmlns:a16="http://schemas.microsoft.com/office/drawing/2014/main" id="{F72F70B2-847C-4569-9C1A-587738771C40}"/>
                  </a:ext>
                </a:extLst>
              </p:cNvPr>
              <p:cNvSpPr/>
              <p:nvPr/>
            </p:nvSpPr>
            <p:spPr bwMode="auto">
              <a:xfrm>
                <a:off x="3891748" y="2634910"/>
                <a:ext cx="1440000" cy="612000"/>
              </a:xfrm>
              <a:prstGeom prst="roundRect">
                <a:avLst/>
              </a:prstGeom>
              <a:solidFill>
                <a:srgbClr val="FB8503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TW" altLang="en-US" sz="2600" b="1" dirty="0">
                    <a:latin typeface="微軟正黑體" pitchFamily="34" charset="-120"/>
                    <a:ea typeface="微軟正黑體" pitchFamily="34" charset="-120"/>
                  </a:rPr>
                  <a:t>高　中</a:t>
                </a:r>
                <a:endParaRPr lang="en-US" altLang="zh-TW" sz="26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14" name="矩形: 圓角 40">
              <a:extLst>
                <a:ext uri="{FF2B5EF4-FFF2-40B4-BE49-F238E27FC236}">
                  <a16:creationId xmlns:a16="http://schemas.microsoft.com/office/drawing/2014/main" id="{0E91A09C-E5E1-4390-8583-D8A78A14BCD6}"/>
                </a:ext>
              </a:extLst>
            </p:cNvPr>
            <p:cNvSpPr/>
            <p:nvPr/>
          </p:nvSpPr>
          <p:spPr>
            <a:xfrm>
              <a:off x="1449438" y="1412784"/>
              <a:ext cx="2290509" cy="612001"/>
            </a:xfrm>
            <a:prstGeom prst="roundRect">
              <a:avLst/>
            </a:prstGeom>
            <a:gradFill>
              <a:gsLst>
                <a:gs pos="0">
                  <a:srgbClr val="3399FF"/>
                </a:gs>
                <a:gs pos="16000">
                  <a:srgbClr val="00CCCC"/>
                </a:gs>
                <a:gs pos="47000">
                  <a:srgbClr val="9999FF"/>
                </a:gs>
                <a:gs pos="60001">
                  <a:srgbClr val="2E6792"/>
                </a:gs>
                <a:gs pos="71001">
                  <a:srgbClr val="3333CC"/>
                </a:gs>
                <a:gs pos="81000">
                  <a:srgbClr val="1170FF"/>
                </a:gs>
                <a:gs pos="100000">
                  <a:srgbClr val="006699"/>
                </a:gs>
              </a:gsLst>
              <a:lin ang="16200000" scaled="0"/>
            </a:gra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國外大學</a:t>
              </a:r>
              <a:endParaRPr lang="en-US" altLang="zh-TW" sz="3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矩形: 圓角 43">
              <a:extLst>
                <a:ext uri="{FF2B5EF4-FFF2-40B4-BE49-F238E27FC236}">
                  <a16:creationId xmlns:a16="http://schemas.microsoft.com/office/drawing/2014/main" id="{0A1148B1-D315-4B8C-8EFA-F51EDD9CF047}"/>
                </a:ext>
              </a:extLst>
            </p:cNvPr>
            <p:cNvSpPr/>
            <p:nvPr/>
          </p:nvSpPr>
          <p:spPr>
            <a:xfrm>
              <a:off x="7410093" y="2662327"/>
              <a:ext cx="1620000" cy="54667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 smtClean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國內高中</a:t>
              </a:r>
              <a:endParaRPr lang="en-US" altLang="zh-TW" sz="2400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矩形: 圓角 51">
              <a:extLst>
                <a:ext uri="{FF2B5EF4-FFF2-40B4-BE49-F238E27FC236}">
                  <a16:creationId xmlns:a16="http://schemas.microsoft.com/office/drawing/2014/main" id="{3722F81F-269B-41D5-9483-D76342710EF1}"/>
                </a:ext>
              </a:extLst>
            </p:cNvPr>
            <p:cNvSpPr/>
            <p:nvPr/>
          </p:nvSpPr>
          <p:spPr>
            <a:xfrm>
              <a:off x="4997447" y="1412784"/>
              <a:ext cx="2088000" cy="612000"/>
            </a:xfrm>
            <a:prstGeom prst="roundRect">
              <a:avLst/>
            </a:prstGeom>
            <a:gradFill>
              <a:gsLst>
                <a:gs pos="0">
                  <a:srgbClr val="00B050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6200000" scaled="0"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國內大學</a:t>
              </a:r>
              <a:endParaRPr lang="en-US" altLang="zh-TW" sz="3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9" name="直線單箭頭接點 18">
              <a:extLst>
                <a:ext uri="{FF2B5EF4-FFF2-40B4-BE49-F238E27FC236}">
                  <a16:creationId xmlns:a16="http://schemas.microsoft.com/office/drawing/2014/main" id="{7D3A2EE7-564C-4EE5-8A36-C29CFFAC0C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77757" y="3287098"/>
              <a:ext cx="1" cy="551977"/>
            </a:xfrm>
            <a:prstGeom prst="straightConnector1">
              <a:avLst/>
            </a:prstGeom>
            <a:ln w="57150">
              <a:solidFill>
                <a:srgbClr val="990099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A0875210-D1F2-4523-A55C-F69007D4C9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7828" y="3209002"/>
              <a:ext cx="1" cy="624771"/>
            </a:xfrm>
            <a:prstGeom prst="straightConnector1">
              <a:avLst/>
            </a:prstGeom>
            <a:ln w="57150">
              <a:solidFill>
                <a:srgbClr val="990099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id="{D0D7DFC9-CF83-4E5C-959E-BABEDD845A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06814" y="3287098"/>
              <a:ext cx="22" cy="530207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274E255A-9221-4B14-939C-9EB1507788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74730" y="2037555"/>
              <a:ext cx="22" cy="608303"/>
            </a:xfrm>
            <a:prstGeom prst="straightConnector1">
              <a:avLst/>
            </a:prstGeom>
            <a:ln w="57150">
              <a:solidFill>
                <a:srgbClr val="990099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直線單箭頭接點 23">
              <a:extLst>
                <a:ext uri="{FF2B5EF4-FFF2-40B4-BE49-F238E27FC236}">
                  <a16:creationId xmlns:a16="http://schemas.microsoft.com/office/drawing/2014/main" id="{2FBE3C94-AE46-42A7-827B-ED053359F3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87828" y="2037555"/>
              <a:ext cx="22" cy="608303"/>
            </a:xfrm>
            <a:prstGeom prst="straightConnector1">
              <a:avLst/>
            </a:prstGeom>
            <a:ln w="57150">
              <a:solidFill>
                <a:srgbClr val="990099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直線單箭頭接點 24">
              <a:extLst>
                <a:ext uri="{FF2B5EF4-FFF2-40B4-BE49-F238E27FC236}">
                  <a16:creationId xmlns:a16="http://schemas.microsoft.com/office/drawing/2014/main" id="{EEC51EC9-03A1-4588-924D-B2072683F9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10562" y="2037555"/>
              <a:ext cx="2909367" cy="546675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9" name="Rectangle 53"/>
          <p:cNvSpPr txBox="1">
            <a:spLocks noChangeArrowheads="1"/>
          </p:cNvSpPr>
          <p:nvPr/>
        </p:nvSpPr>
        <p:spPr>
          <a:xfrm>
            <a:off x="323528" y="260648"/>
            <a:ext cx="4933303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康橋中學部升學管道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8" name="圖片 7" descr="3Z4A6367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05064"/>
            <a:ext cx="2794172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:\Users\mollychuang\Desktop\S__225771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268760"/>
            <a:ext cx="2952328" cy="2172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文字方塊 15"/>
          <p:cNvSpPr txBox="1"/>
          <p:nvPr/>
        </p:nvSpPr>
        <p:spPr>
          <a:xfrm>
            <a:off x="611560" y="3429000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室內體育館</a:t>
            </a:r>
            <a:endParaRPr lang="zh-TW" altLang="en-US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491880" y="3429000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戶外運動場</a:t>
            </a:r>
            <a:endParaRPr lang="zh-TW" altLang="en-US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588224" y="3429000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創客教室</a:t>
            </a:r>
            <a:endParaRPr lang="zh-TW" altLang="en-US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55576" y="6165304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理化實驗教室</a:t>
            </a:r>
            <a:endParaRPr lang="zh-TW" altLang="en-US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588224" y="6237312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餐廳</a:t>
            </a:r>
            <a:endParaRPr lang="zh-TW" altLang="en-US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563888" y="6165304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圖書館</a:t>
            </a:r>
            <a:endParaRPr lang="zh-TW" altLang="en-US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4" name="圖片 23" descr="DSC_22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268760"/>
            <a:ext cx="277180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圖片 24" descr="DSC_23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4005064"/>
            <a:ext cx="2880320" cy="2160240"/>
          </a:xfrm>
          <a:prstGeom prst="rect">
            <a:avLst/>
          </a:prstGeom>
        </p:spPr>
      </p:pic>
      <p:pic>
        <p:nvPicPr>
          <p:cNvPr id="27" name="圖片 26" descr="DSC_22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77762" y="1340768"/>
            <a:ext cx="308174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文字方塊 27"/>
          <p:cNvSpPr txBox="1"/>
          <p:nvPr/>
        </p:nvSpPr>
        <p:spPr>
          <a:xfrm>
            <a:off x="323528" y="404664"/>
            <a:ext cx="5940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豐富的教學設施</a:t>
            </a:r>
            <a:endParaRPr lang="zh-TW" altLang="en-US" sz="4000" b="1" dirty="0">
              <a:solidFill>
                <a:srgbClr val="0033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2" name="圖片 21" descr="S__821658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61038" y="4005064"/>
            <a:ext cx="2854135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428596" y="1428736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探索教育體驗設施</a:t>
            </a:r>
            <a:endParaRPr lang="zh-TW" altLang="en-US" sz="3600" b="1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grpSp>
        <p:nvGrpSpPr>
          <p:cNvPr id="2" name="群組 11"/>
          <p:cNvGrpSpPr/>
          <p:nvPr/>
        </p:nvGrpSpPr>
        <p:grpSpPr>
          <a:xfrm>
            <a:off x="611560" y="2476493"/>
            <a:ext cx="8100392" cy="523220"/>
            <a:chOff x="971600" y="3645025"/>
            <a:chExt cx="5112568" cy="523220"/>
          </a:xfrm>
        </p:grpSpPr>
        <p:sp>
          <p:nvSpPr>
            <p:cNvPr id="13" name="文字方塊 12"/>
            <p:cNvSpPr txBox="1"/>
            <p:nvPr/>
          </p:nvSpPr>
          <p:spPr>
            <a:xfrm>
              <a:off x="971600" y="3645025"/>
              <a:ext cx="51125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 smtClean="0">
                  <a:latin typeface="華康細圓體" pitchFamily="49" charset="-120"/>
                  <a:ea typeface="華康細圓體" pitchFamily="49" charset="-120"/>
                </a:rPr>
                <a:t>    攀岩場</a:t>
              </a:r>
              <a:endParaRPr lang="zh-TW" altLang="en-US" sz="2800" dirty="0">
                <a:latin typeface="華康細圓體" pitchFamily="49" charset="-120"/>
                <a:ea typeface="華康細圓體" pitchFamily="49" charset="-120"/>
              </a:endParaRPr>
            </a:p>
          </p:txBody>
        </p:sp>
        <p:sp>
          <p:nvSpPr>
            <p:cNvPr id="14" name="四角星形 13"/>
            <p:cNvSpPr/>
            <p:nvPr/>
          </p:nvSpPr>
          <p:spPr>
            <a:xfrm>
              <a:off x="1115616" y="3789040"/>
              <a:ext cx="174119" cy="288032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華康細圓體" pitchFamily="49" charset="-120"/>
                <a:ea typeface="華康細圓體" pitchFamily="49" charset="-120"/>
              </a:endParaRPr>
            </a:p>
          </p:txBody>
        </p:sp>
      </p:grpSp>
      <p:grpSp>
        <p:nvGrpSpPr>
          <p:cNvPr id="3" name="群組 14"/>
          <p:cNvGrpSpPr/>
          <p:nvPr/>
        </p:nvGrpSpPr>
        <p:grpSpPr>
          <a:xfrm>
            <a:off x="611560" y="3238499"/>
            <a:ext cx="8100392" cy="523220"/>
            <a:chOff x="971600" y="3645025"/>
            <a:chExt cx="5112568" cy="523220"/>
          </a:xfrm>
        </p:grpSpPr>
        <p:sp>
          <p:nvSpPr>
            <p:cNvPr id="16" name="文字方塊 15"/>
            <p:cNvSpPr txBox="1"/>
            <p:nvPr/>
          </p:nvSpPr>
          <p:spPr>
            <a:xfrm>
              <a:off x="971600" y="3645025"/>
              <a:ext cx="51125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 smtClean="0">
                  <a:latin typeface="華康細圓體" pitchFamily="49" charset="-120"/>
                  <a:ea typeface="華康細圓體" pitchFamily="49" charset="-120"/>
                </a:rPr>
                <a:t>    戶外探索教育體驗區</a:t>
              </a:r>
              <a:endParaRPr lang="zh-TW" altLang="en-US" sz="2800" dirty="0">
                <a:latin typeface="華康細圓體" pitchFamily="49" charset="-120"/>
                <a:ea typeface="華康細圓體" pitchFamily="49" charset="-120"/>
              </a:endParaRPr>
            </a:p>
          </p:txBody>
        </p:sp>
        <p:sp>
          <p:nvSpPr>
            <p:cNvPr id="17" name="四角星形 16"/>
            <p:cNvSpPr/>
            <p:nvPr/>
          </p:nvSpPr>
          <p:spPr>
            <a:xfrm>
              <a:off x="1115616" y="3789040"/>
              <a:ext cx="174119" cy="288032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華康細圓體" pitchFamily="49" charset="-120"/>
                <a:ea typeface="華康細圓體" pitchFamily="49" charset="-120"/>
              </a:endParaRPr>
            </a:p>
          </p:txBody>
        </p:sp>
      </p:grpSp>
      <p:pic>
        <p:nvPicPr>
          <p:cNvPr id="20" name="圖片 19" descr="調整大小DSCF615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3528" y="4293096"/>
            <a:ext cx="3143272" cy="2087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內容版面配置區 13" descr="IMG_7834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932041" y="1251610"/>
            <a:ext cx="3795864" cy="2530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內容版面配置區 13" descr="IMG_7834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131840" y="4293096"/>
            <a:ext cx="3107553" cy="2071702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內容版面配置區 13" descr="IMG_7834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786446" y="4286256"/>
            <a:ext cx="3107554" cy="2071702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文字方塊 18"/>
          <p:cNvSpPr txBox="1"/>
          <p:nvPr/>
        </p:nvSpPr>
        <p:spPr>
          <a:xfrm>
            <a:off x="323528" y="404664"/>
            <a:ext cx="5940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豐富的教學設施</a:t>
            </a:r>
            <a:endParaRPr lang="zh-TW" altLang="en-US" sz="4000" b="1" dirty="0">
              <a:solidFill>
                <a:srgbClr val="0033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155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 descr="DSC_8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956726"/>
            <a:ext cx="3708412" cy="2472274"/>
          </a:xfrm>
          <a:prstGeom prst="rect">
            <a:avLst/>
          </a:prstGeom>
        </p:spPr>
      </p:pic>
      <p:grpSp>
        <p:nvGrpSpPr>
          <p:cNvPr id="2" name="群組 43"/>
          <p:cNvGrpSpPr>
            <a:grpSpLocks/>
          </p:cNvGrpSpPr>
          <p:nvPr/>
        </p:nvGrpSpPr>
        <p:grpSpPr bwMode="auto">
          <a:xfrm>
            <a:off x="467544" y="2996952"/>
            <a:ext cx="3599631" cy="3539889"/>
            <a:chOff x="323528" y="1412776"/>
            <a:chExt cx="3848108" cy="3462462"/>
          </a:xfrm>
        </p:grpSpPr>
        <p:pic>
          <p:nvPicPr>
            <p:cNvPr id="4" name="圖片 3" descr="泳帽.bmp"/>
            <p:cNvPicPr>
              <a:picLocks noChangeAspect="1"/>
            </p:cNvPicPr>
            <p:nvPr/>
          </p:nvPicPr>
          <p:blipFill>
            <a:blip r:embed="rId3" cstate="print"/>
            <a:srcRect l="5237" t="43528" r="65290" b="40735"/>
            <a:stretch>
              <a:fillRect/>
            </a:stretch>
          </p:blipFill>
          <p:spPr>
            <a:xfrm>
              <a:off x="395536" y="2060848"/>
              <a:ext cx="1166648" cy="880682"/>
            </a:xfrm>
            <a:prstGeom prst="round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5" name="圓角矩形 4"/>
            <p:cNvSpPr/>
            <p:nvPr/>
          </p:nvSpPr>
          <p:spPr>
            <a:xfrm>
              <a:off x="402189" y="1412776"/>
              <a:ext cx="3744416" cy="576064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TW" altLang="en-US" b="1" dirty="0" smtClean="0">
                  <a:solidFill>
                    <a:srgbClr val="000000"/>
                  </a:solidFill>
                  <a:ea typeface="標楷體" pitchFamily="65" charset="-120"/>
                  <a:cs typeface="BiauKai"/>
                </a:rPr>
                <a:t>游泳分級授課</a:t>
              </a:r>
              <a:endParaRPr lang="en-US" altLang="zh-TW" b="1" dirty="0">
                <a:solidFill>
                  <a:srgbClr val="000000"/>
                </a:solidFill>
                <a:ea typeface="標楷體" pitchFamily="65" charset="-120"/>
                <a:cs typeface="BiauKai"/>
              </a:endParaRPr>
            </a:p>
          </p:txBody>
        </p:sp>
        <p:pic>
          <p:nvPicPr>
            <p:cNvPr id="6" name="圖片 5" descr="泳帽.bmp"/>
            <p:cNvPicPr>
              <a:picLocks noChangeAspect="1"/>
            </p:cNvPicPr>
            <p:nvPr/>
          </p:nvPicPr>
          <p:blipFill>
            <a:blip r:embed="rId3" cstate="print"/>
            <a:srcRect l="5004" t="66753" r="65013" b="17570"/>
            <a:stretch>
              <a:fillRect/>
            </a:stretch>
          </p:blipFill>
          <p:spPr>
            <a:xfrm>
              <a:off x="323528" y="3501008"/>
              <a:ext cx="1186834" cy="877310"/>
            </a:xfrm>
            <a:prstGeom prst="round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7" name="圖片 6" descr="泳帽.bmp"/>
            <p:cNvPicPr>
              <a:picLocks noChangeAspect="1"/>
            </p:cNvPicPr>
            <p:nvPr/>
          </p:nvPicPr>
          <p:blipFill>
            <a:blip r:embed="rId3" cstate="print"/>
            <a:srcRect l="35015" t="43528" r="34715" b="40735"/>
            <a:stretch>
              <a:fillRect/>
            </a:stretch>
          </p:blipFill>
          <p:spPr>
            <a:xfrm>
              <a:off x="1698333" y="2060848"/>
              <a:ext cx="1198179" cy="880682"/>
            </a:xfrm>
            <a:prstGeom prst="round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8" name="圖片 7" descr="泳帽.bmp"/>
            <p:cNvPicPr>
              <a:picLocks noChangeAspect="1"/>
            </p:cNvPicPr>
            <p:nvPr/>
          </p:nvPicPr>
          <p:blipFill>
            <a:blip r:embed="rId3" cstate="print"/>
            <a:srcRect l="65002" t="43528" r="5260" b="40735"/>
            <a:stretch>
              <a:fillRect/>
            </a:stretch>
          </p:blipFill>
          <p:spPr>
            <a:xfrm>
              <a:off x="2994477" y="2060848"/>
              <a:ext cx="1177159" cy="880682"/>
            </a:xfrm>
            <a:prstGeom prst="round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9" name="圖片 8" descr="泳帽.bmp"/>
            <p:cNvPicPr>
              <a:picLocks noChangeAspect="1"/>
            </p:cNvPicPr>
            <p:nvPr/>
          </p:nvPicPr>
          <p:blipFill>
            <a:blip r:embed="rId3" cstate="print"/>
            <a:srcRect l="35246" t="66753" r="34597" b="17570"/>
            <a:stretch>
              <a:fillRect/>
            </a:stretch>
          </p:blipFill>
          <p:spPr>
            <a:xfrm>
              <a:off x="1779576" y="3501008"/>
              <a:ext cx="1193728" cy="877310"/>
            </a:xfrm>
            <a:prstGeom prst="round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0" name="圓角矩形 9"/>
            <p:cNvSpPr/>
            <p:nvPr/>
          </p:nvSpPr>
          <p:spPr>
            <a:xfrm>
              <a:off x="402189" y="2996952"/>
              <a:ext cx="1152128" cy="43204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TW" altLang="en-US" sz="2000" b="1" dirty="0">
                  <a:solidFill>
                    <a:schemeClr val="accent6">
                      <a:lumMod val="50000"/>
                    </a:schemeClr>
                  </a:solidFill>
                  <a:latin typeface="標楷體" pitchFamily="65" charset="-120"/>
                  <a:ea typeface="標楷體" pitchFamily="65" charset="-120"/>
                </a:rPr>
                <a:t>自由式</a:t>
              </a:r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1698333" y="2996952"/>
              <a:ext cx="1198935" cy="43204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TW" altLang="en-US" sz="2000" b="1" dirty="0">
                  <a:solidFill>
                    <a:schemeClr val="accent6">
                      <a:lumMod val="50000"/>
                    </a:schemeClr>
                  </a:solidFill>
                  <a:latin typeface="標楷體" pitchFamily="65" charset="-120"/>
                  <a:ea typeface="標楷體" pitchFamily="65" charset="-120"/>
                </a:rPr>
                <a:t>仰式</a:t>
              </a: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2994477" y="2996952"/>
              <a:ext cx="1176760" cy="43204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TW" altLang="en-US" sz="2000" b="1" dirty="0">
                  <a:solidFill>
                    <a:schemeClr val="accent6">
                      <a:lumMod val="50000"/>
                    </a:schemeClr>
                  </a:solidFill>
                  <a:latin typeface="標楷體" pitchFamily="65" charset="-120"/>
                  <a:ea typeface="標楷體" pitchFamily="65" charset="-120"/>
                </a:rPr>
                <a:t>蛙式</a:t>
              </a:r>
            </a:p>
          </p:txBody>
        </p:sp>
        <p:sp>
          <p:nvSpPr>
            <p:cNvPr id="13" name="圓角矩形 12"/>
            <p:cNvSpPr/>
            <p:nvPr/>
          </p:nvSpPr>
          <p:spPr>
            <a:xfrm>
              <a:off x="342296" y="4443190"/>
              <a:ext cx="1190626" cy="43204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TW" altLang="en-US" sz="2000" b="1" dirty="0">
                  <a:solidFill>
                    <a:schemeClr val="accent6">
                      <a:lumMod val="50000"/>
                    </a:schemeClr>
                  </a:solidFill>
                  <a:latin typeface="標楷體" pitchFamily="65" charset="-120"/>
                  <a:ea typeface="標楷體" pitchFamily="65" charset="-120"/>
                </a:rPr>
                <a:t>蝶式</a:t>
              </a:r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1798180" y="4443190"/>
              <a:ext cx="1193728" cy="43204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TW" altLang="en-US" sz="20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速度</a:t>
              </a:r>
            </a:p>
          </p:txBody>
        </p:sp>
      </p:grpSp>
      <p:sp>
        <p:nvSpPr>
          <p:cNvPr id="23" name="標題 4"/>
          <p:cNvSpPr txBox="1">
            <a:spLocks/>
          </p:cNvSpPr>
          <p:nvPr/>
        </p:nvSpPr>
        <p:spPr>
          <a:xfrm>
            <a:off x="467544" y="1052736"/>
            <a:ext cx="4248472" cy="576263"/>
          </a:xfrm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r>
              <a:rPr lang="en-US" altLang="zh-TW" sz="3000" b="1" kern="0" dirty="0" smtClean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1.</a:t>
            </a:r>
            <a:r>
              <a:rPr lang="zh-TW" altLang="en-US" sz="3000" b="1" kern="0" dirty="0" smtClean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室內溫水游泳池</a:t>
            </a:r>
            <a:endParaRPr lang="en-US" altLang="zh-TW" sz="3000" b="1" kern="0" dirty="0" smtClean="0">
              <a:solidFill>
                <a:srgbClr val="0033CC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en-US" altLang="zh-TW" sz="3000" b="1" kern="0" dirty="0" smtClean="0">
                <a:solidFill>
                  <a:srgbClr val="8704B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2.</a:t>
            </a:r>
            <a:r>
              <a:rPr lang="zh-TW" altLang="en-US" sz="3000" b="1" kern="0" dirty="0" smtClean="0">
                <a:solidFill>
                  <a:srgbClr val="8704B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專任游泳教師</a:t>
            </a:r>
            <a:endParaRPr lang="en-US" altLang="zh-TW" sz="3000" b="1" kern="0" dirty="0" smtClean="0">
              <a:solidFill>
                <a:srgbClr val="8704B0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en-US" altLang="zh-TW" sz="3000" b="1" kern="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3.</a:t>
            </a:r>
            <a:r>
              <a:rPr lang="zh-TW" altLang="en-US" sz="3000" b="1" kern="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每週二堂游泳課</a:t>
            </a:r>
            <a:endParaRPr lang="en-US" altLang="zh-TW" sz="3000" b="1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31" name="Picture 3" descr="C:\Users\pinwang.HC\Desktop\泳池介紹\S__292209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988840"/>
            <a:ext cx="4034007" cy="2592288"/>
          </a:xfrm>
          <a:prstGeom prst="rect">
            <a:avLst/>
          </a:prstGeom>
          <a:noFill/>
        </p:spPr>
      </p:pic>
      <p:pic>
        <p:nvPicPr>
          <p:cNvPr id="32" name="Picture 4" descr="C:\Users\pinwang.HC\Desktop\泳池介紹\S__292209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645024"/>
            <a:ext cx="3744416" cy="2520280"/>
          </a:xfrm>
          <a:prstGeom prst="rect">
            <a:avLst/>
          </a:prstGeom>
          <a:noFill/>
        </p:spPr>
      </p:pic>
      <p:sp>
        <p:nvSpPr>
          <p:cNvPr id="26" name="文字方塊 25"/>
          <p:cNvSpPr txBox="1"/>
          <p:nvPr/>
        </p:nvSpPr>
        <p:spPr>
          <a:xfrm>
            <a:off x="323528" y="188640"/>
            <a:ext cx="5940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豐富的教學設施</a:t>
            </a:r>
            <a:endParaRPr lang="zh-TW" altLang="en-US" sz="4000" b="1" dirty="0">
              <a:solidFill>
                <a:srgbClr val="0033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8" name="圖片 27" descr="IMG_519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1772816"/>
            <a:ext cx="4464496" cy="2976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圖片 28" descr="IMG_537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27984" y="3717032"/>
            <a:ext cx="4464496" cy="297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251520" y="620688"/>
            <a:ext cx="687727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hangingPunct="1">
              <a:spcBef>
                <a:spcPct val="20000"/>
              </a:spcBef>
              <a:defRPr/>
            </a:pPr>
            <a:r>
              <a:rPr lang="zh-TW" altLang="en-US" sz="4000" b="1" kern="0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國中雙</a:t>
            </a:r>
            <a:r>
              <a:rPr lang="zh-TW" altLang="en-US" sz="4000" b="1" kern="0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語班課程</a:t>
            </a:r>
            <a:r>
              <a:rPr lang="zh-TW" altLang="en-US" sz="4000" b="1" kern="0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結構</a:t>
            </a:r>
            <a:endParaRPr lang="zh-TW" altLang="en-US" sz="4000" b="1" kern="0" dirty="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026" name="圖表 21"/>
          <p:cNvGraphicFramePr>
            <a:graphicFrameLocks/>
          </p:cNvGraphicFramePr>
          <p:nvPr/>
        </p:nvGraphicFramePr>
        <p:xfrm>
          <a:off x="1409700" y="1931988"/>
          <a:ext cx="7734300" cy="492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3" name="Worksheet" r:id="rId4" imgW="7736494" imgH="4925995" progId="">
                  <p:embed/>
                </p:oleObj>
              </mc:Choice>
              <mc:Fallback>
                <p:oleObj name="Worksheet" r:id="rId4" imgW="7736494" imgH="4925995" progId="">
                  <p:embed/>
                  <p:pic>
                    <p:nvPicPr>
                      <p:cNvPr id="0" name="Picture 1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700" y="1931988"/>
                        <a:ext cx="7734300" cy="4926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文字方塊 46"/>
          <p:cNvSpPr txBox="1"/>
          <p:nvPr/>
        </p:nvSpPr>
        <p:spPr bwMode="auto">
          <a:xfrm>
            <a:off x="7491" y="1760339"/>
            <a:ext cx="252028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活動課程</a:t>
            </a:r>
            <a:r>
              <a:rPr lang="en-US" altLang="zh-TW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22%</a:t>
            </a:r>
            <a:endParaRPr lang="zh-TW" alt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8" name="手繪多邊形 47"/>
          <p:cNvSpPr/>
          <p:nvPr/>
        </p:nvSpPr>
        <p:spPr bwMode="auto">
          <a:xfrm>
            <a:off x="2484438" y="2133600"/>
            <a:ext cx="1008062" cy="434975"/>
          </a:xfrm>
          <a:custGeom>
            <a:avLst/>
            <a:gdLst>
              <a:gd name="connsiteX0" fmla="*/ 892366 w 892366"/>
              <a:gd name="connsiteY0" fmla="*/ 771181 h 771181"/>
              <a:gd name="connsiteX1" fmla="*/ 275421 w 892366"/>
              <a:gd name="connsiteY1" fmla="*/ 0 h 771181"/>
              <a:gd name="connsiteX2" fmla="*/ 0 w 892366"/>
              <a:gd name="connsiteY2" fmla="*/ 55085 h 771181"/>
              <a:gd name="connsiteX3" fmla="*/ 0 w 892366"/>
              <a:gd name="connsiteY3" fmla="*/ 55085 h 77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366" h="771181">
                <a:moveTo>
                  <a:pt x="892366" y="771181"/>
                </a:moveTo>
                <a:lnTo>
                  <a:pt x="275421" y="0"/>
                </a:lnTo>
                <a:lnTo>
                  <a:pt x="0" y="55085"/>
                </a:lnTo>
                <a:lnTo>
                  <a:pt x="0" y="55085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dirty="0">
              <a:solidFill>
                <a:srgbClr val="FF0000"/>
              </a:solidFill>
              <a:latin typeface="華康中圓體" pitchFamily="49" charset="-120"/>
            </a:endParaRPr>
          </a:p>
        </p:txBody>
      </p:sp>
      <p:sp>
        <p:nvSpPr>
          <p:cNvPr id="1030" name="文字方塊 24"/>
          <p:cNvSpPr txBox="1">
            <a:spLocks noChangeArrowheads="1"/>
          </p:cNvSpPr>
          <p:nvPr/>
        </p:nvSpPr>
        <p:spPr bwMode="auto">
          <a:xfrm>
            <a:off x="150367" y="2279650"/>
            <a:ext cx="304050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8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b="1" dirty="0" smtClean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社團、</a:t>
            </a:r>
            <a:r>
              <a:rPr lang="zh-TW" altLang="en-US" sz="18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游泳</a:t>
            </a:r>
            <a:r>
              <a:rPr lang="zh-TW" altLang="en-US" sz="1800" b="1" dirty="0" smtClean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、探索</a:t>
            </a:r>
            <a:r>
              <a:rPr lang="zh-TW" altLang="en-US" sz="18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、創客</a:t>
            </a:r>
            <a:r>
              <a:rPr lang="zh-TW" altLang="en-US" sz="1800" b="1" dirty="0" smtClean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、輔導、家政</a:t>
            </a:r>
            <a:r>
              <a:rPr lang="zh-TW" altLang="en-US" sz="18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、童軍</a:t>
            </a:r>
            <a:r>
              <a:rPr lang="en-US" altLang="zh-TW" sz="18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800" b="1" dirty="0">
              <a:solidFill>
                <a:schemeClr val="accent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0" name="文字方塊 49"/>
          <p:cNvSpPr txBox="1"/>
          <p:nvPr/>
        </p:nvSpPr>
        <p:spPr bwMode="auto">
          <a:xfrm>
            <a:off x="7536071" y="1805915"/>
            <a:ext cx="15004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中文課程</a:t>
            </a:r>
            <a:endParaRPr lang="en-US" altLang="zh-TW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約</a:t>
            </a:r>
            <a:r>
              <a:rPr lang="en-US" altLang="zh-TW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51%</a:t>
            </a:r>
            <a:endParaRPr lang="zh-TW" alt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56"/>
          <p:cNvGrpSpPr>
            <a:grpSpLocks/>
          </p:cNvGrpSpPr>
          <p:nvPr/>
        </p:nvGrpSpPr>
        <p:grpSpPr bwMode="auto">
          <a:xfrm>
            <a:off x="6084888" y="1628775"/>
            <a:ext cx="1582737" cy="1223963"/>
            <a:chOff x="5652120" y="1484784"/>
            <a:chExt cx="1584176" cy="1224136"/>
          </a:xfrm>
        </p:grpSpPr>
        <p:cxnSp>
          <p:nvCxnSpPr>
            <p:cNvPr id="52" name="直線接點 51"/>
            <p:cNvCxnSpPr/>
            <p:nvPr/>
          </p:nvCxnSpPr>
          <p:spPr>
            <a:xfrm flipV="1">
              <a:off x="5652120" y="1484784"/>
              <a:ext cx="1296578" cy="1224136"/>
            </a:xfrm>
            <a:prstGeom prst="line">
              <a:avLst/>
            </a:prstGeom>
            <a:ln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>
            <a:xfrm>
              <a:off x="6948698" y="1484784"/>
              <a:ext cx="287598" cy="144483"/>
            </a:xfrm>
            <a:prstGeom prst="line">
              <a:avLst/>
            </a:prstGeom>
            <a:ln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文字方塊 53"/>
          <p:cNvSpPr txBox="1"/>
          <p:nvPr/>
        </p:nvSpPr>
        <p:spPr bwMode="auto">
          <a:xfrm>
            <a:off x="150367" y="5017130"/>
            <a:ext cx="208823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英文課程</a:t>
            </a:r>
            <a:endParaRPr lang="en-US" altLang="zh-TW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約</a:t>
            </a:r>
            <a:r>
              <a:rPr lang="en-US" altLang="zh-TW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27</a:t>
            </a:r>
            <a:r>
              <a:rPr lang="en-US" altLang="zh-TW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%(12</a:t>
            </a:r>
            <a:r>
              <a:rPr lang="zh-TW" alt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堂</a:t>
            </a:r>
            <a:r>
              <a:rPr lang="en-US" altLang="zh-TW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5" name="手繪多邊形 54"/>
          <p:cNvSpPr/>
          <p:nvPr/>
        </p:nvSpPr>
        <p:spPr bwMode="auto">
          <a:xfrm>
            <a:off x="2123728" y="5229200"/>
            <a:ext cx="1168400" cy="738188"/>
          </a:xfrm>
          <a:custGeom>
            <a:avLst/>
            <a:gdLst>
              <a:gd name="connsiteX0" fmla="*/ 1167788 w 1167788"/>
              <a:gd name="connsiteY0" fmla="*/ 0 h 738130"/>
              <a:gd name="connsiteX1" fmla="*/ 209321 w 1167788"/>
              <a:gd name="connsiteY1" fmla="*/ 738130 h 738130"/>
              <a:gd name="connsiteX2" fmla="*/ 0 w 1167788"/>
              <a:gd name="connsiteY2" fmla="*/ 594911 h 73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7788" h="738130">
                <a:moveTo>
                  <a:pt x="1167788" y="0"/>
                </a:moveTo>
                <a:lnTo>
                  <a:pt x="209321" y="738130"/>
                </a:lnTo>
                <a:lnTo>
                  <a:pt x="0" y="594911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華康中圓體" pitchFamily="49" charset="-120"/>
            </a:endParaRPr>
          </a:p>
        </p:txBody>
      </p:sp>
      <p:sp>
        <p:nvSpPr>
          <p:cNvPr id="1035" name="文字方塊 15"/>
          <p:cNvSpPr txBox="1">
            <a:spLocks noChangeArrowheads="1"/>
          </p:cNvSpPr>
          <p:nvPr/>
        </p:nvSpPr>
        <p:spPr bwMode="auto">
          <a:xfrm>
            <a:off x="5940425" y="3530600"/>
            <a:ext cx="1944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zh-TW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臺灣課綱</a:t>
            </a:r>
          </a:p>
        </p:txBody>
      </p:sp>
      <p:sp>
        <p:nvSpPr>
          <p:cNvPr id="1036" name="文字方塊 15"/>
          <p:cNvSpPr txBox="1">
            <a:spLocks noChangeArrowheads="1"/>
          </p:cNvSpPr>
          <p:nvPr/>
        </p:nvSpPr>
        <p:spPr bwMode="auto">
          <a:xfrm>
            <a:off x="2235200" y="4086225"/>
            <a:ext cx="1944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zh-TW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美國教材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4355976" y="1556792"/>
            <a:ext cx="36353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康軒版</a:t>
            </a:r>
            <a:endParaRPr lang="en-US" altLang="zh-TW" sz="2000" dirty="0" smtClean="0">
              <a:solidFill>
                <a:schemeClr val="accent2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000" dirty="0" smtClean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dirty="0" smtClean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國文、</a:t>
            </a:r>
            <a:r>
              <a:rPr lang="zh-TW" altLang="en-US" sz="2000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數學、社會、自然</a:t>
            </a:r>
            <a:r>
              <a:rPr lang="en-US" altLang="zh-TW" sz="2000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000" dirty="0">
              <a:solidFill>
                <a:schemeClr val="accent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323528" y="6021288"/>
            <a:ext cx="40719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000" b="1" dirty="0" smtClean="0">
                <a:solidFill>
                  <a:schemeClr val="accent6">
                    <a:lumMod val="5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en-US" altLang="zh-TW" sz="2000" dirty="0" smtClean="0">
                <a:solidFill>
                  <a:schemeClr val="accent6">
                    <a:lumMod val="50000"/>
                  </a:schemeClr>
                </a:solidFill>
                <a:ea typeface="華康中圓體" pitchFamily="49" charset="-120"/>
              </a:rPr>
              <a:t>Language Art s</a:t>
            </a:r>
            <a:r>
              <a:rPr lang="zh-TW" altLang="en-US" sz="2000" dirty="0" smtClean="0">
                <a:solidFill>
                  <a:schemeClr val="accent6">
                    <a:lumMod val="50000"/>
                  </a:schemeClr>
                </a:solidFill>
                <a:ea typeface="華康中圓體" pitchFamily="49" charset="-120"/>
              </a:rPr>
              <a:t>、</a:t>
            </a:r>
            <a:r>
              <a:rPr lang="en-US" altLang="zh-TW" sz="2000" dirty="0" smtClean="0">
                <a:solidFill>
                  <a:schemeClr val="accent6">
                    <a:lumMod val="50000"/>
                  </a:schemeClr>
                </a:solidFill>
              </a:rPr>
              <a:t> Literature </a:t>
            </a:r>
            <a:r>
              <a:rPr lang="zh-TW" altLang="en-US" sz="2000" dirty="0" smtClean="0">
                <a:solidFill>
                  <a:schemeClr val="accent6">
                    <a:lumMod val="50000"/>
                  </a:schemeClr>
                </a:solidFill>
              </a:rPr>
              <a:t>、</a:t>
            </a:r>
            <a:r>
              <a:rPr lang="en-US" altLang="zh-TW" sz="2000" dirty="0" smtClean="0">
                <a:solidFill>
                  <a:schemeClr val="accent6">
                    <a:lumMod val="50000"/>
                  </a:schemeClr>
                </a:solidFill>
              </a:rPr>
              <a:t>PE</a:t>
            </a:r>
            <a:r>
              <a:rPr lang="en-US" altLang="zh-TW" sz="2000" b="1" dirty="0" smtClean="0">
                <a:solidFill>
                  <a:schemeClr val="accent6">
                    <a:lumMod val="5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endParaRPr lang="zh-TW" altLang="en-US" sz="2000" b="1" dirty="0">
              <a:solidFill>
                <a:schemeClr val="accent6">
                  <a:lumMod val="50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/>
      <p:bldP spid="15" grpId="0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>
        <a:spAutoFit/>
      </a:bodyPr>
      <a:lstStyle>
        <a:defPPr>
          <a:defRPr sz="3600" b="1" spc="50" dirty="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  <a:latin typeface="微軟正黑體" pitchFamily="34" charset="-120"/>
            <a:ea typeface="微軟正黑體" pitchFamily="34" charset="-120"/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7539</TotalTime>
  <Words>1353</Words>
  <Application>Microsoft Office PowerPoint</Application>
  <PresentationFormat>如螢幕大小 (4:3)</PresentationFormat>
  <Paragraphs>251</Paragraphs>
  <Slides>28</Slides>
  <Notes>16</Notes>
  <HiddenSlides>0</HiddenSlides>
  <MMClips>1</MMClips>
  <ScaleCrop>false</ScaleCrop>
  <HeadingPairs>
    <vt:vector size="8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49" baseType="lpstr">
      <vt:lpstr>Arial Unicode MS</vt:lpstr>
      <vt:lpstr>BiauKai</vt:lpstr>
      <vt:lpstr>Narkisim</vt:lpstr>
      <vt:lpstr>Playfair Display</vt:lpstr>
      <vt:lpstr>文鼎粗魏碑</vt:lpstr>
      <vt:lpstr>王漢宗中隸書繁</vt:lpstr>
      <vt:lpstr>細明體</vt:lpstr>
      <vt:lpstr>華康POP1體W5</vt:lpstr>
      <vt:lpstr>華康中圓體</vt:lpstr>
      <vt:lpstr>華康特粗楷體(P)</vt:lpstr>
      <vt:lpstr>華康細圓體</vt:lpstr>
      <vt:lpstr>華康隸書體W5</vt:lpstr>
      <vt:lpstr>微軟正黑體</vt:lpstr>
      <vt:lpstr>新細明體</vt:lpstr>
      <vt:lpstr>標楷體</vt:lpstr>
      <vt:lpstr>Arial</vt:lpstr>
      <vt:lpstr>Helvetica</vt:lpstr>
      <vt:lpstr>Times New Roman</vt:lpstr>
      <vt:lpstr>Wingdings</vt:lpstr>
      <vt:lpstr>預設簡報設計</vt:lpstr>
      <vt:lpstr>Worksheet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適性分組學習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KNSH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KNSH</dc:creator>
  <cp:lastModifiedBy>莊佳玲(Molly_Chuang)</cp:lastModifiedBy>
  <cp:revision>625</cp:revision>
  <dcterms:created xsi:type="dcterms:W3CDTF">2004-07-19T03:25:45Z</dcterms:created>
  <dcterms:modified xsi:type="dcterms:W3CDTF">2020-12-18T20:36:30Z</dcterms:modified>
</cp:coreProperties>
</file>